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4" r:id="rId1"/>
  </p:sldMasterIdLst>
  <p:notesMasterIdLst>
    <p:notesMasterId r:id="rId12"/>
  </p:notesMasterIdLst>
  <p:sldIdLst>
    <p:sldId id="271" r:id="rId2"/>
    <p:sldId id="290" r:id="rId3"/>
    <p:sldId id="264" r:id="rId4"/>
    <p:sldId id="303" r:id="rId5"/>
    <p:sldId id="300" r:id="rId6"/>
    <p:sldId id="287" r:id="rId7"/>
    <p:sldId id="314" r:id="rId8"/>
    <p:sldId id="313" r:id="rId9"/>
    <p:sldId id="315" r:id="rId10"/>
    <p:sldId id="318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7000"/>
    <a:srgbClr val="99FFCC"/>
    <a:srgbClr val="008000"/>
    <a:srgbClr val="CCFFCC"/>
    <a:srgbClr val="66FF33"/>
    <a:srgbClr val="33CC33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000" autoAdjust="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741D7272-817A-4972-9DEC-1143FB86D8F1}" type="datetimeFigureOut">
              <a:rPr lang="ru-RU"/>
              <a:pPr>
                <a:defRPr/>
              </a:pPr>
              <a:t>05.12.2019</a:t>
            </a:fld>
            <a:endParaRPr lang="ru-RU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DFF79118-BE85-4E0C-B109-22CF355AB3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19213" y="877888"/>
            <a:ext cx="4219575" cy="316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61392" y="4350019"/>
            <a:ext cx="4740978" cy="351368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19213" y="877888"/>
            <a:ext cx="4219575" cy="316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61392" y="4350019"/>
            <a:ext cx="4740978" cy="351368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472219-04A4-477F-9299-D1B074EF195B}" type="datetimeFigureOut">
              <a:rPr lang="ru-RU" smtClean="0"/>
              <a:pPr>
                <a:defRPr/>
              </a:pPr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81F889-D25C-4684-A013-44DD54D0F8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795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0D9E75-9DFC-42DB-8634-6266C8DA7C5C}" type="datetimeFigureOut">
              <a:rPr lang="ru-RU" smtClean="0"/>
              <a:pPr>
                <a:defRPr/>
              </a:pPr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B5D3F9-A53A-4CAC-B4BD-C5B107705B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648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0D9E75-9DFC-42DB-8634-6266C8DA7C5C}" type="datetimeFigureOut">
              <a:rPr lang="ru-RU" smtClean="0"/>
              <a:pPr>
                <a:defRPr/>
              </a:pPr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B5D3F9-A53A-4CAC-B4BD-C5B107705B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69885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0D9E75-9DFC-42DB-8634-6266C8DA7C5C}" type="datetimeFigureOut">
              <a:rPr lang="ru-RU" smtClean="0"/>
              <a:pPr>
                <a:defRPr/>
              </a:pPr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B5D3F9-A53A-4CAC-B4BD-C5B107705B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766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0D9E75-9DFC-42DB-8634-6266C8DA7C5C}" type="datetimeFigureOut">
              <a:rPr lang="ru-RU" smtClean="0"/>
              <a:pPr>
                <a:defRPr/>
              </a:pPr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B5D3F9-A53A-4CAC-B4BD-C5B107705B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600296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0D9E75-9DFC-42DB-8634-6266C8DA7C5C}" type="datetimeFigureOut">
              <a:rPr lang="ru-RU" smtClean="0"/>
              <a:pPr>
                <a:defRPr/>
              </a:pPr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B5D3F9-A53A-4CAC-B4BD-C5B107705B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9963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80F7C2-2D64-4FBA-A923-690BD51D7C41}" type="datetimeFigureOut">
              <a:rPr lang="ru-RU" smtClean="0"/>
              <a:pPr>
                <a:defRPr/>
              </a:pPr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45574D-FF17-4880-8C93-38D3B9473E7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7064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137409-2A46-4C5B-A948-4790726BBCD7}" type="datetimeFigureOut">
              <a:rPr lang="ru-RU" smtClean="0"/>
              <a:pPr>
                <a:defRPr/>
              </a:pPr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0D0AE3-9FCA-483E-BF8B-CACF8F77D30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292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186CB-8CCC-42F5-90B7-BA3B2082B0D7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3737D-741C-40EF-85EB-055148D7E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2599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671472-3C3B-44AE-89BA-CA672CAC53CD}" type="datetimeFigureOut">
              <a:rPr lang="ru-RU" smtClean="0"/>
              <a:pPr>
                <a:defRPr/>
              </a:pPr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2610BB-2CA0-4415-9FB3-3EDCBD40FC3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606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127C42-DCC4-475A-B5A6-C355793F2DF7}" type="datetimeFigureOut">
              <a:rPr lang="ru-RU" smtClean="0"/>
              <a:pPr>
                <a:defRPr/>
              </a:pPr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DA7AED-3E24-43D2-A051-D4AE0D2C142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1492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1CB2-F92C-43F8-B43E-FCB961187585}" type="datetimeFigureOut">
              <a:rPr lang="ru-RU" smtClean="0"/>
              <a:pPr>
                <a:defRPr/>
              </a:pPr>
              <a:t>05.12.2019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2ABF07-1B45-47FB-85BB-CA8710EB803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495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E8D46E-3AAC-4166-891A-3E21B1CFFFE1}" type="datetimeFigureOut">
              <a:rPr lang="ru-RU" smtClean="0"/>
              <a:pPr>
                <a:defRPr/>
              </a:pPr>
              <a:t>05.12.2019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3737D-741C-40EF-85EB-055148D7E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3733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186CB-8CCC-42F5-90B7-BA3B2082B0D7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3737D-741C-40EF-85EB-055148D7E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386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3F60FF-28A3-469E-8E55-8CB1B1B8D6AF}" type="datetimeFigureOut">
              <a:rPr lang="ru-RU" smtClean="0"/>
              <a:pPr>
                <a:defRPr/>
              </a:pPr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4477E1-C2A3-4DBA-A894-FD6D20D2FDF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976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411173-803F-4643-B523-9469C28ADD29}" type="datetimeFigureOut">
              <a:rPr lang="ru-RU" smtClean="0"/>
              <a:pPr>
                <a:defRPr/>
              </a:pPr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012DBD-0F8F-41C5-816B-0D9359EEAC8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2719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50D9E75-9DFC-42DB-8634-6266C8DA7C5C}" type="datetimeFigureOut">
              <a:rPr lang="ru-RU" smtClean="0"/>
              <a:pPr>
                <a:defRPr/>
              </a:pPr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37B5D3F9-A53A-4CAC-B4BD-C5B107705B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8" name="Picture 2" descr="C:\Users\Soul Reaver\Desktop\Новая папка\создание шаблонов\6.jpg"/>
          <p:cNvPicPr>
            <a:picLocks noChangeAspect="1" noChangeArrowheads="1"/>
          </p:cNvPicPr>
          <p:nvPr userDrawn="1"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Овал 18">
            <a:hlinkClick r:id="" action="ppaction://hlinkshowjump?jump=nextslide"/>
          </p:cNvPr>
          <p:cNvSpPr/>
          <p:nvPr userDrawn="1"/>
        </p:nvSpPr>
        <p:spPr>
          <a:xfrm>
            <a:off x="7812360" y="5517232"/>
            <a:ext cx="504056" cy="504056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woPt" dir="t"/>
          </a:scene3d>
          <a:sp3d prstMaterial="matte">
            <a:bevelT/>
            <a:bevelB w="247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20" name="Овал 19">
            <a:hlinkClick r:id="" action="ppaction://hlinkshowjump?jump=firstslide"/>
          </p:cNvPr>
          <p:cNvSpPr/>
          <p:nvPr userDrawn="1"/>
        </p:nvSpPr>
        <p:spPr>
          <a:xfrm>
            <a:off x="611560" y="5157192"/>
            <a:ext cx="504056" cy="50405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woPt" dir="t"/>
          </a:scene3d>
          <a:sp3d prstMaterial="matte">
            <a:bevelT/>
            <a:bevelB w="247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21" name="Овал 20">
            <a:hlinkClick r:id="" action="ppaction://hlinkshowjump?jump=lastslide"/>
          </p:cNvPr>
          <p:cNvSpPr/>
          <p:nvPr userDrawn="1"/>
        </p:nvSpPr>
        <p:spPr>
          <a:xfrm>
            <a:off x="1043608" y="5589240"/>
            <a:ext cx="504056" cy="50405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woPt" dir="t"/>
          </a:scene3d>
          <a:sp3d prstMaterial="matte">
            <a:bevelT/>
            <a:bevelB w="247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780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  <p:sldLayoutId id="2147484056" r:id="rId12"/>
    <p:sldLayoutId id="2147484057" r:id="rId13"/>
    <p:sldLayoutId id="2147484058" r:id="rId14"/>
    <p:sldLayoutId id="2147484059" r:id="rId15"/>
    <p:sldLayoutId id="2147484060" r:id="rId16"/>
  </p:sldLayoutIdLst>
  <p:transition spd="slow">
    <p:zoom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WordArt 2" descr="black74"/>
          <p:cNvSpPr>
            <a:spLocks noChangeArrowheads="1" noChangeShapeType="1" noTextEdit="1"/>
          </p:cNvSpPr>
          <p:nvPr/>
        </p:nvSpPr>
        <p:spPr bwMode="auto">
          <a:xfrm>
            <a:off x="1476375" y="1557338"/>
            <a:ext cx="6551613" cy="1200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 dirty="0" smtClean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effectLst>
                  <a:outerShdw dist="107763" dir="18900000" algn="ctr" rotWithShape="0">
                    <a:srgbClr val="008000">
                      <a:alpha val="50000"/>
                    </a:srgbClr>
                  </a:outerShdw>
                </a:effectLst>
                <a:latin typeface="Arial"/>
                <a:cs typeface="Arial"/>
              </a:rPr>
              <a:t>Удвоенные</a:t>
            </a:r>
            <a:r>
              <a:rPr lang="ru-RU" sz="3200" b="1" kern="10" dirty="0" smtClean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008000">
                      <a:alpha val="50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ru-RU" sz="3200" b="1" kern="10" dirty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008000">
                      <a:alpha val="50000"/>
                    </a:srgbClr>
                  </a:outerShdw>
                </a:effectLst>
                <a:latin typeface="Arial"/>
                <a:cs typeface="Arial"/>
              </a:rPr>
              <a:t>согласные</a:t>
            </a:r>
          </a:p>
          <a:p>
            <a:pPr algn="ctr"/>
            <a:r>
              <a:rPr lang="ru-RU" sz="3200" b="1" kern="10" dirty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008000">
                      <a:alpha val="50000"/>
                    </a:srgbClr>
                  </a:outerShdw>
                </a:effectLst>
                <a:latin typeface="Arial"/>
                <a:cs typeface="Arial"/>
              </a:rPr>
              <a:t>в корне слова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298355" y="5147733"/>
            <a:ext cx="3696586" cy="155427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900" b="1" i="1" dirty="0" smtClean="0">
                <a:solidFill>
                  <a:srgbClr val="008000"/>
                </a:solidFill>
                <a:latin typeface="Bookman Old Style" pitchFamily="18" charset="0"/>
              </a:rPr>
              <a:t>Подготовил: учитель начальных классов</a:t>
            </a:r>
          </a:p>
          <a:p>
            <a:pPr>
              <a:defRPr/>
            </a:pPr>
            <a:r>
              <a:rPr lang="ru-RU" sz="1900" b="1" i="1" dirty="0" smtClean="0">
                <a:solidFill>
                  <a:srgbClr val="008000"/>
                </a:solidFill>
                <a:latin typeface="Bookman Old Style" pitchFamily="18" charset="0"/>
              </a:rPr>
              <a:t>МБОУ СШ №16</a:t>
            </a:r>
          </a:p>
          <a:p>
            <a:pPr>
              <a:defRPr/>
            </a:pPr>
            <a:r>
              <a:rPr lang="ru-RU" sz="1900" b="1" i="1" dirty="0" smtClean="0">
                <a:solidFill>
                  <a:srgbClr val="008000"/>
                </a:solidFill>
                <a:latin typeface="Bookman Old Style" pitchFamily="18" charset="0"/>
              </a:rPr>
              <a:t>Васильева Ирина Михайловна</a:t>
            </a:r>
            <a:endParaRPr lang="ru-RU" sz="1900" b="1" i="1" dirty="0">
              <a:solidFill>
                <a:srgbClr val="008000"/>
              </a:solidFill>
              <a:latin typeface="Bookman Old Style" pitchFamily="18" charset="0"/>
            </a:endParaRPr>
          </a:p>
        </p:txBody>
      </p:sp>
      <p:pic>
        <p:nvPicPr>
          <p:cNvPr id="6149" name="Рисунок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99592" y="4130255"/>
            <a:ext cx="28575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404534"/>
            <a:ext cx="7632847" cy="1646302"/>
          </a:xfrm>
        </p:spPr>
        <p:txBody>
          <a:bodyPr/>
          <a:lstStyle/>
          <a:p>
            <a:pPr algn="ctr"/>
            <a:endParaRPr lang="ru-RU" sz="8000" dirty="0">
              <a:solidFill>
                <a:srgbClr val="107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592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/>
          <p:cNvPicPr>
            <a:picLocks noGrp="1" noChangeAspect="1" noChangeArrowheads="1"/>
          </p:cNvPicPr>
          <p:nvPr>
            <p:ph type="subTitle" idx="1"/>
          </p:nvPr>
        </p:nvPicPr>
        <p:blipFill>
          <a:blip r:embed="rId2" cstate="email"/>
          <a:stretch>
            <a:fillRect/>
          </a:stretch>
        </p:blipFill>
        <p:spPr>
          <a:xfrm>
            <a:off x="767833" y="4653136"/>
            <a:ext cx="2214113" cy="1900456"/>
          </a:xfrm>
          <a:noFill/>
        </p:spPr>
      </p:pic>
      <p:pic>
        <p:nvPicPr>
          <p:cNvPr id="9" name="Picture 5" descr="bells2[1]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8" y="405170"/>
            <a:ext cx="1938338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Rectangle 1"/>
          <p:cNvSpPr>
            <a:spLocks noChangeArrowheads="1"/>
          </p:cNvSpPr>
          <p:nvPr/>
        </p:nvSpPr>
        <p:spPr bwMode="auto">
          <a:xfrm>
            <a:off x="1043608" y="1907327"/>
            <a:ext cx="583264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r>
              <a:rPr lang="ru-RU" sz="3200" b="1" i="1" dirty="0">
                <a:solidFill>
                  <a:srgbClr val="107000"/>
                </a:solidFill>
                <a:cs typeface="Times New Roman" pitchFamily="18" charset="0"/>
              </a:rPr>
              <a:t>Рассказать секреты слова</a:t>
            </a:r>
            <a:endParaRPr lang="ru-RU" sz="3200" b="1" i="1" dirty="0">
              <a:solidFill>
                <a:srgbClr val="107000"/>
              </a:solidFill>
            </a:endParaRPr>
          </a:p>
          <a:p>
            <a:pPr algn="just" eaLnBrk="0" hangingPunct="0"/>
            <a:r>
              <a:rPr lang="ru-RU" sz="3200" b="1" i="1" dirty="0">
                <a:solidFill>
                  <a:srgbClr val="107000"/>
                </a:solidFill>
                <a:cs typeface="Times New Roman" pitchFamily="18" charset="0"/>
              </a:rPr>
              <a:t>Я для вас всегда готова. </a:t>
            </a:r>
            <a:endParaRPr lang="ru-RU" sz="3200" b="1" i="1" dirty="0">
              <a:solidFill>
                <a:srgbClr val="107000"/>
              </a:solidFill>
            </a:endParaRPr>
          </a:p>
          <a:p>
            <a:pPr algn="just" eaLnBrk="0" hangingPunct="0"/>
            <a:r>
              <a:rPr lang="ru-RU" sz="3200" b="1" i="1" dirty="0">
                <a:solidFill>
                  <a:srgbClr val="107000"/>
                </a:solidFill>
                <a:cs typeface="Times New Roman" pitchFamily="18" charset="0"/>
              </a:rPr>
              <a:t>Но на уроке будь готов </a:t>
            </a:r>
            <a:endParaRPr lang="ru-RU" sz="3200" b="1" i="1" dirty="0">
              <a:solidFill>
                <a:srgbClr val="107000"/>
              </a:solidFill>
            </a:endParaRPr>
          </a:p>
          <a:p>
            <a:pPr algn="just" eaLnBrk="0" hangingPunct="0"/>
            <a:r>
              <a:rPr lang="ru-RU" sz="3200" b="1" i="1" dirty="0">
                <a:solidFill>
                  <a:srgbClr val="107000"/>
                </a:solidFill>
                <a:cs typeface="Times New Roman" pitchFamily="18" charset="0"/>
              </a:rPr>
              <a:t>Сам раскрыть секреты слов!</a:t>
            </a:r>
            <a:endParaRPr lang="ru-RU" sz="3200" b="1" i="1" dirty="0">
              <a:solidFill>
                <a:srgbClr val="107000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6"/>
          <p:cNvSpPr>
            <a:spLocks noChangeArrowheads="1"/>
          </p:cNvSpPr>
          <p:nvPr/>
        </p:nvSpPr>
        <p:spPr bwMode="auto">
          <a:xfrm>
            <a:off x="1115616" y="3933056"/>
            <a:ext cx="2016125" cy="1008063"/>
          </a:xfrm>
          <a:prstGeom prst="rect">
            <a:avLst/>
          </a:prstGeom>
          <a:solidFill>
            <a:schemeClr val="bg1"/>
          </a:solidFill>
          <a:ln w="381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 i="1">
                <a:latin typeface="Monotype Corsiva" pitchFamily="66" charset="0"/>
              </a:rPr>
              <a:t>лл</a:t>
            </a:r>
          </a:p>
        </p:txBody>
      </p:sp>
      <p:sp>
        <p:nvSpPr>
          <p:cNvPr id="9220" name="Rectangle 7"/>
          <p:cNvSpPr>
            <a:spLocks noChangeArrowheads="1"/>
          </p:cNvSpPr>
          <p:nvPr/>
        </p:nvSpPr>
        <p:spPr bwMode="auto">
          <a:xfrm>
            <a:off x="5940152" y="1916832"/>
            <a:ext cx="2016125" cy="1008062"/>
          </a:xfrm>
          <a:prstGeom prst="rect">
            <a:avLst/>
          </a:prstGeom>
          <a:solidFill>
            <a:schemeClr val="bg1"/>
          </a:solidFill>
          <a:ln w="381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 i="1" dirty="0" err="1">
                <a:latin typeface="Monotype Corsiva" pitchFamily="66" charset="0"/>
              </a:rPr>
              <a:t>пп</a:t>
            </a:r>
            <a:endParaRPr lang="ru-RU" sz="4000" b="1" i="1" dirty="0">
              <a:latin typeface="Monotype Corsiva" pitchFamily="66" charset="0"/>
            </a:endParaRPr>
          </a:p>
        </p:txBody>
      </p:sp>
      <p:sp>
        <p:nvSpPr>
          <p:cNvPr id="9221" name="Rectangle 8"/>
          <p:cNvSpPr>
            <a:spLocks noChangeArrowheads="1"/>
          </p:cNvSpPr>
          <p:nvPr/>
        </p:nvSpPr>
        <p:spPr bwMode="auto">
          <a:xfrm>
            <a:off x="1475656" y="1916832"/>
            <a:ext cx="2016125" cy="1008063"/>
          </a:xfrm>
          <a:prstGeom prst="rect">
            <a:avLst/>
          </a:prstGeom>
          <a:solidFill>
            <a:schemeClr val="bg1"/>
          </a:solidFill>
          <a:ln w="381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 i="1" dirty="0">
                <a:latin typeface="Monotype Corsiva" pitchFamily="66" charset="0"/>
              </a:rPr>
              <a:t>мм</a:t>
            </a:r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2987675" y="836613"/>
            <a:ext cx="308129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rgbClr val="107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Чистописание</a:t>
            </a:r>
          </a:p>
        </p:txBody>
      </p:sp>
      <p:sp>
        <p:nvSpPr>
          <p:cNvPr id="9227" name="Rectangle 4"/>
          <p:cNvSpPr>
            <a:spLocks noChangeArrowheads="1"/>
          </p:cNvSpPr>
          <p:nvPr/>
        </p:nvSpPr>
        <p:spPr bwMode="auto">
          <a:xfrm>
            <a:off x="6300192" y="3933056"/>
            <a:ext cx="2016125" cy="1016000"/>
          </a:xfrm>
          <a:prstGeom prst="rect">
            <a:avLst/>
          </a:prstGeom>
          <a:solidFill>
            <a:schemeClr val="bg1"/>
          </a:solidFill>
          <a:ln w="381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 i="1">
                <a:latin typeface="Harlow Solid Italic" pitchFamily="82" charset="0"/>
              </a:rPr>
              <a:t>рр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0" y="876983"/>
            <a:ext cx="8098560" cy="1030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</a:tabLst>
            </a:pPr>
            <a:r>
              <a:rPr lang="ru-RU" sz="7200" b="1" dirty="0">
                <a:solidFill>
                  <a:srgbClr val="107000"/>
                </a:solidFill>
              </a:rPr>
              <a:t>КА</a:t>
            </a:r>
            <a:r>
              <a:rPr lang="ru-RU" sz="7200" b="1" dirty="0">
                <a:solidFill>
                  <a:srgbClr val="FF0000"/>
                </a:solidFill>
              </a:rPr>
              <a:t>СС</a:t>
            </a:r>
            <a:r>
              <a:rPr lang="ru-RU" sz="7200" b="1" dirty="0">
                <a:solidFill>
                  <a:srgbClr val="107000"/>
                </a:solidFill>
              </a:rPr>
              <a:t>А</a:t>
            </a:r>
            <a:endParaRPr lang="en-GB" sz="7200" b="1" dirty="0">
              <a:solidFill>
                <a:srgbClr val="107000"/>
              </a:solidFill>
            </a:endParaRPr>
          </a:p>
        </p:txBody>
      </p:sp>
      <p:pic>
        <p:nvPicPr>
          <p:cNvPr id="10246" name="Picture 6" descr="desk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79712" y="2348880"/>
            <a:ext cx="4320000" cy="32403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6051" y="404664"/>
            <a:ext cx="7577671" cy="376394"/>
          </a:xfrm>
        </p:spPr>
        <p:txBody>
          <a:bodyPr lIns="0" rIns="0" bIns="0" anchor="b"/>
          <a:lstStyle/>
          <a:p>
            <a:pPr eaLnBrk="1" hangingPunct="1"/>
            <a:r>
              <a:rPr lang="ru-RU" sz="3800" b="1" dirty="0" smtClean="0">
                <a:solidFill>
                  <a:srgbClr val="107000"/>
                </a:solidFill>
                <a:latin typeface="Arial" charset="0"/>
              </a:rPr>
              <a:t>Место, где продают билеты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522720" y="750320"/>
            <a:ext cx="8098560" cy="1030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</a:tabLst>
            </a:pPr>
            <a:r>
              <a:rPr lang="ru-RU" sz="7200" b="1" dirty="0">
                <a:solidFill>
                  <a:srgbClr val="107000"/>
                </a:solidFill>
              </a:rPr>
              <a:t>ПЕ</a:t>
            </a:r>
            <a:r>
              <a:rPr lang="ru-RU" sz="7200" b="1" dirty="0">
                <a:solidFill>
                  <a:srgbClr val="FF0000"/>
                </a:solidFill>
              </a:rPr>
              <a:t>РР</a:t>
            </a:r>
            <a:r>
              <a:rPr lang="ru-RU" sz="7200" b="1" dirty="0">
                <a:solidFill>
                  <a:srgbClr val="107000"/>
                </a:solidFill>
              </a:rPr>
              <a:t>ОН</a:t>
            </a:r>
            <a:endParaRPr lang="en-GB" sz="7200" b="1" dirty="0">
              <a:solidFill>
                <a:srgbClr val="107000"/>
              </a:solidFill>
            </a:endParaRPr>
          </a:p>
        </p:txBody>
      </p:sp>
      <p:pic>
        <p:nvPicPr>
          <p:cNvPr id="12294" name="Picture 6" descr="anapa2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35360" y="2072786"/>
            <a:ext cx="5273280" cy="39560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6233" y="363726"/>
            <a:ext cx="5337641" cy="1115124"/>
          </a:xfrm>
        </p:spPr>
        <p:txBody>
          <a:bodyPr lIns="0" rIns="0" bIns="0" anchor="b">
            <a:normAutofit/>
          </a:bodyPr>
          <a:lstStyle/>
          <a:p>
            <a:pPr eaLnBrk="1" hangingPunct="1"/>
            <a:r>
              <a:rPr lang="ru-RU" sz="3800" b="1" dirty="0" smtClean="0">
                <a:latin typeface="Arial" charset="0"/>
              </a:rPr>
              <a:t>Результат сложения</a:t>
            </a:r>
            <a:r>
              <a:rPr lang="ru-RU" sz="4600" b="1" dirty="0" smtClean="0"/>
              <a:t> </a:t>
            </a:r>
          </a:p>
        </p:txBody>
      </p:sp>
      <p:sp>
        <p:nvSpPr>
          <p:cNvPr id="16388" name="WordArt 4"/>
          <p:cNvSpPr>
            <a:spLocks noChangeArrowheads="1" noChangeShapeType="1" noTextEdit="1"/>
          </p:cNvSpPr>
          <p:nvPr/>
        </p:nvSpPr>
        <p:spPr bwMode="auto">
          <a:xfrm>
            <a:off x="2267744" y="2056344"/>
            <a:ext cx="3582997" cy="1009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 dirty="0">
                <a:ln w="9525" cap="sq">
                  <a:noFill/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   </a:t>
            </a:r>
            <a:r>
              <a:rPr lang="ru-RU" sz="8000" kern="10" dirty="0" smtClean="0">
                <a:ln w="9525" cap="sq">
                  <a:noFill/>
                  <a:round/>
                  <a:headEnd type="none" w="sm" len="sm"/>
                  <a:tailEnd type="none" w="sm" len="sm"/>
                </a:ln>
                <a:solidFill>
                  <a:srgbClr val="1070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+mj-lt"/>
              </a:rPr>
              <a:t>СУ</a:t>
            </a:r>
            <a:r>
              <a:rPr lang="ru-RU" sz="8000" kern="10" dirty="0" smtClean="0">
                <a:ln w="9525" cap="sq">
                  <a:noFill/>
                  <a:round/>
                  <a:headEnd type="none" w="sm" len="sm"/>
                  <a:tailEnd type="none" w="sm" len="sm"/>
                </a:ln>
                <a:solidFill>
                  <a:schemeClr val="accent5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+mj-lt"/>
              </a:rPr>
              <a:t>ММ</a:t>
            </a:r>
            <a:r>
              <a:rPr lang="ru-RU" sz="8000" kern="10" dirty="0" smtClean="0">
                <a:ln w="9525" cap="sq">
                  <a:noFill/>
                  <a:round/>
                  <a:headEnd type="none" w="sm" len="sm"/>
                  <a:tailEnd type="none" w="sm" len="sm"/>
                </a:ln>
                <a:solidFill>
                  <a:srgbClr val="107000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+mj-lt"/>
              </a:rPr>
              <a:t>А</a:t>
            </a:r>
            <a:endParaRPr lang="ru-RU" sz="8000" kern="10" dirty="0">
              <a:ln w="9525" cap="sq">
                <a:noFill/>
                <a:round/>
                <a:headEnd type="none" w="sm" len="sm"/>
                <a:tailEnd type="none" w="sm" len="sm"/>
              </a:ln>
              <a:solidFill>
                <a:srgbClr val="107000"/>
              </a:solidFill>
              <a:effectLst>
                <a:outerShdw dist="35921" dir="2700000" algn="ctr" rotWithShape="0">
                  <a:srgbClr val="C0C0C0"/>
                </a:outerShdw>
              </a:effectLst>
              <a:latin typeface="+mj-lt"/>
            </a:endParaRPr>
          </a:p>
        </p:txBody>
      </p:sp>
      <p:sp>
        <p:nvSpPr>
          <p:cNvPr id="16390" name="WordArt 6"/>
          <p:cNvSpPr>
            <a:spLocks noChangeArrowheads="1" noChangeShapeType="1" noTextEdit="1"/>
          </p:cNvSpPr>
          <p:nvPr/>
        </p:nvSpPr>
        <p:spPr bwMode="auto">
          <a:xfrm>
            <a:off x="2643188" y="4429125"/>
            <a:ext cx="4976812" cy="4524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9525" cap="sq">
                <a:noFill/>
                <a:round/>
                <a:headEnd type="none" w="sm" len="sm"/>
                <a:tailEnd type="none" w="sm" len="sm"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/>
                </a:outerShdw>
              </a:effectLst>
              <a:latin typeface="Impact"/>
            </a:endParaRPr>
          </a:p>
        </p:txBody>
      </p:sp>
      <p:pic>
        <p:nvPicPr>
          <p:cNvPr id="8" name="Picture 3" descr="к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837512">
            <a:off x="1006475" y="3378200"/>
            <a:ext cx="931863" cy="135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к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806031">
            <a:off x="1961357" y="3518694"/>
            <a:ext cx="1098550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 descr="к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214438" y="4786313"/>
            <a:ext cx="1770062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к-1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-2390716">
            <a:off x="2700338" y="3860800"/>
            <a:ext cx="1619250" cy="105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 descr="к5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492500" y="4652963"/>
            <a:ext cx="1443038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1" descr="к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837512">
            <a:off x="6659563" y="3357563"/>
            <a:ext cx="1223962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0"/>
                            </p:stCondLst>
                            <p:childTnLst>
                              <p:par>
                                <p:cTn id="7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utoUpdateAnimBg="0"/>
      <p:bldP spid="16388" grpId="0"/>
      <p:bldP spid="1639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2824666"/>
          </a:xfrm>
        </p:spPr>
        <p:txBody>
          <a:bodyPr/>
          <a:lstStyle/>
          <a:p>
            <a:pPr algn="l"/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Познакомиться</a:t>
            </a:r>
            <a:r>
              <a:rPr lang="ru-RU" sz="3200" dirty="0" smtClean="0"/>
              <a:t>: со словами с удвоенными согласными</a:t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b="1" dirty="0" smtClean="0"/>
              <a:t>Научиться: </a:t>
            </a:r>
            <a:r>
              <a:rPr lang="ru-RU" sz="3200" dirty="0" smtClean="0"/>
              <a:t>писать с ними слова</a:t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b="1" dirty="0" smtClean="0"/>
              <a:t>Вспомнить: </a:t>
            </a:r>
            <a:r>
              <a:rPr lang="ru-RU" sz="3200" dirty="0" smtClean="0"/>
              <a:t>правила переноса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4383176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51520" y="3717032"/>
            <a:ext cx="6762823" cy="164630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3200" i="1" dirty="0">
                <a:solidFill>
                  <a:srgbClr val="107000"/>
                </a:solidFill>
              </a:rPr>
              <a:t>Если в доме много </a:t>
            </a:r>
            <a:r>
              <a:rPr lang="ru-RU" sz="3200" b="1" i="1" dirty="0">
                <a:solidFill>
                  <a:schemeClr val="accent5"/>
                </a:solidFill>
              </a:rPr>
              <a:t>сора</a:t>
            </a:r>
            <a:r>
              <a:rPr lang="ru-RU" sz="3200" i="1" dirty="0">
                <a:solidFill>
                  <a:srgbClr val="107000"/>
                </a:solidFill>
              </a:rPr>
              <a:t>,</a:t>
            </a:r>
            <a:br>
              <a:rPr lang="ru-RU" sz="3200" i="1" dirty="0">
                <a:solidFill>
                  <a:srgbClr val="107000"/>
                </a:solidFill>
              </a:rPr>
            </a:br>
            <a:r>
              <a:rPr lang="ru-RU" sz="3200" i="1" dirty="0">
                <a:solidFill>
                  <a:srgbClr val="107000"/>
                </a:solidFill>
              </a:rPr>
              <a:t>В доме может вспыхнуть </a:t>
            </a:r>
            <a:r>
              <a:rPr lang="ru-RU" sz="3200" b="1" i="1" dirty="0">
                <a:solidFill>
                  <a:schemeClr val="accent5"/>
                </a:solidFill>
              </a:rPr>
              <a:t>ссора</a:t>
            </a:r>
            <a:r>
              <a:rPr lang="ru-RU" sz="3200" i="1" dirty="0">
                <a:solidFill>
                  <a:srgbClr val="107000"/>
                </a:solidFill>
              </a:rPr>
              <a:t>.</a:t>
            </a:r>
            <a:br>
              <a:rPr lang="ru-RU" sz="3200" i="1" dirty="0">
                <a:solidFill>
                  <a:srgbClr val="107000"/>
                </a:solidFill>
              </a:rPr>
            </a:br>
            <a:r>
              <a:rPr lang="ru-RU" sz="3200" i="1" dirty="0">
                <a:solidFill>
                  <a:srgbClr val="107000"/>
                </a:solidFill>
              </a:rPr>
              <a:t/>
            </a:r>
            <a:br>
              <a:rPr lang="ru-RU" sz="3200" i="1" dirty="0">
                <a:solidFill>
                  <a:srgbClr val="107000"/>
                </a:solidFill>
              </a:rPr>
            </a:br>
            <a:r>
              <a:rPr lang="ru-RU" sz="3200" i="1" dirty="0">
                <a:solidFill>
                  <a:srgbClr val="107000"/>
                </a:solidFill>
              </a:rPr>
              <a:t/>
            </a:r>
            <a:br>
              <a:rPr lang="ru-RU" sz="3200" i="1" dirty="0">
                <a:solidFill>
                  <a:srgbClr val="107000"/>
                </a:solidFill>
              </a:rPr>
            </a:br>
            <a:r>
              <a:rPr lang="ru-RU" sz="3200" i="1" dirty="0">
                <a:solidFill>
                  <a:srgbClr val="107000"/>
                </a:solidFill>
              </a:rPr>
              <a:t>Кто получит низкий </a:t>
            </a:r>
            <a:r>
              <a:rPr lang="ru-RU" sz="3200" b="1" i="1" dirty="0">
                <a:solidFill>
                  <a:schemeClr val="accent5"/>
                </a:solidFill>
              </a:rPr>
              <a:t>балл</a:t>
            </a:r>
            <a:r>
              <a:rPr lang="ru-RU" sz="3200" i="1" dirty="0">
                <a:solidFill>
                  <a:srgbClr val="107000"/>
                </a:solidFill>
              </a:rPr>
              <a:t>,</a:t>
            </a:r>
            <a:br>
              <a:rPr lang="ru-RU" sz="3200" i="1" dirty="0">
                <a:solidFill>
                  <a:srgbClr val="107000"/>
                </a:solidFill>
              </a:rPr>
            </a:br>
            <a:r>
              <a:rPr lang="ru-RU" sz="3200" i="1" dirty="0">
                <a:solidFill>
                  <a:srgbClr val="107000"/>
                </a:solidFill>
              </a:rPr>
              <a:t>Не придет на школьный </a:t>
            </a:r>
            <a:r>
              <a:rPr lang="ru-RU" sz="3200" b="1" i="1" dirty="0">
                <a:solidFill>
                  <a:schemeClr val="accent5"/>
                </a:solidFill>
              </a:rPr>
              <a:t>бал</a:t>
            </a:r>
            <a:r>
              <a:rPr lang="ru-RU" sz="3200" i="1" dirty="0">
                <a:solidFill>
                  <a:srgbClr val="107000"/>
                </a:solidFill>
              </a:rPr>
              <a:t>.</a:t>
            </a:r>
            <a:r>
              <a:rPr lang="ru-RU" sz="3200" i="1" dirty="0">
                <a:solidFill>
                  <a:srgbClr val="99CCFF"/>
                </a:solidFill>
                <a:latin typeface="Arial" charset="0"/>
              </a:rPr>
              <a:t/>
            </a:r>
            <a:br>
              <a:rPr lang="ru-RU" sz="3200" i="1" dirty="0">
                <a:solidFill>
                  <a:srgbClr val="99CCFF"/>
                </a:solidFill>
                <a:latin typeface="Arial" charset="0"/>
              </a:rPr>
            </a:br>
            <a:endParaRPr lang="ru-RU" sz="3200"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19618" y="188640"/>
            <a:ext cx="6048671" cy="765852"/>
          </a:xfrm>
        </p:spPr>
        <p:txBody>
          <a:bodyPr/>
          <a:lstStyle/>
          <a:p>
            <a:r>
              <a:rPr lang="ru-RU" sz="4800" dirty="0" smtClean="0">
                <a:solidFill>
                  <a:srgbClr val="107000"/>
                </a:solidFill>
              </a:rPr>
              <a:t>Творческое задание</a:t>
            </a:r>
            <a:endParaRPr lang="ru-RU" sz="4800" dirty="0">
              <a:solidFill>
                <a:srgbClr val="107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268760"/>
            <a:ext cx="6840759" cy="3878973"/>
          </a:xfrm>
        </p:spPr>
        <p:txBody>
          <a:bodyPr>
            <a:normAutofit/>
          </a:bodyPr>
          <a:lstStyle/>
          <a:p>
            <a:pPr algn="just"/>
            <a:endParaRPr lang="ru-RU" sz="2800" dirty="0" smtClean="0"/>
          </a:p>
          <a:p>
            <a:pPr algn="ctr"/>
            <a:r>
              <a:rPr lang="ru-RU" sz="2800" b="1" dirty="0" smtClean="0">
                <a:solidFill>
                  <a:srgbClr val="107000"/>
                </a:solidFill>
              </a:rPr>
              <a:t>Суббота, Одесса, касса, пассажир, кроссворд, теннис, хоккей </a:t>
            </a:r>
            <a:endParaRPr lang="ru-RU" sz="2800" b="1" dirty="0">
              <a:solidFill>
                <a:srgbClr val="107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418514"/>
            <a:ext cx="3865399" cy="27858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3645024"/>
            <a:ext cx="3110506" cy="2332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95165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941</TotalTime>
  <Words>73</Words>
  <Application>Microsoft Office PowerPoint</Application>
  <PresentationFormat>Экран (4:3)</PresentationFormat>
  <Paragraphs>24</Paragraphs>
  <Slides>10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20" baseType="lpstr">
      <vt:lpstr>Arial</vt:lpstr>
      <vt:lpstr>Bookman Old Style</vt:lpstr>
      <vt:lpstr>Calibri</vt:lpstr>
      <vt:lpstr>Harlow Solid Italic</vt:lpstr>
      <vt:lpstr>Impact</vt:lpstr>
      <vt:lpstr>Monotype Corsiva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Место, где продают билеты</vt:lpstr>
      <vt:lpstr>Презентация PowerPoint</vt:lpstr>
      <vt:lpstr>Результат сложения </vt:lpstr>
      <vt:lpstr>   Познакомиться: со словами с удвоенными согласными  Научиться: писать с ними слова  Вспомнить: правила переноса</vt:lpstr>
      <vt:lpstr>Если в доме много сора, В доме может вспыхнуть ссора.   Кто получит низкий балл, Не придет на школьный бал. </vt:lpstr>
      <vt:lpstr>Творческое задание</vt:lpstr>
      <vt:lpstr>Презентация PowerPoint</vt:lpstr>
    </vt:vector>
  </TitlesOfParts>
  <Company>DG Win&amp;Soft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Классная доска</dc:title>
  <dc:creator>Soul Reaver;Irenus</dc:creator>
  <cp:lastModifiedBy>User</cp:lastModifiedBy>
  <cp:revision>96</cp:revision>
  <dcterms:created xsi:type="dcterms:W3CDTF">2011-07-08T08:05:38Z</dcterms:created>
  <dcterms:modified xsi:type="dcterms:W3CDTF">2019-12-05T15:42:49Z</dcterms:modified>
</cp:coreProperties>
</file>