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2" r:id="rId3"/>
    <p:sldId id="27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72" r:id="rId16"/>
    <p:sldId id="274" r:id="rId17"/>
    <p:sldId id="275" r:id="rId18"/>
    <p:sldId id="268" r:id="rId19"/>
    <p:sldId id="26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0066"/>
    <a:srgbClr val="0000CC"/>
    <a:srgbClr val="71A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5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5f30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6313"/>
            <a:ext cx="9144000" cy="20716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35f300cabf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13" y="0"/>
            <a:ext cx="2643187" cy="6429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35f300cab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214313"/>
            <a:ext cx="1395413" cy="12144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5f300cabf2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4357688"/>
            <a:ext cx="2706688" cy="2373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10" descr="1262517461_2 копия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2875"/>
            <a:ext cx="3500437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/>
          <p:nvPr/>
        </p:nvSpPr>
        <p:spPr>
          <a:xfrm>
            <a:off x="1444752" y="1000108"/>
            <a:ext cx="7653528" cy="490364"/>
          </a:xfrm>
          <a:custGeom>
            <a:avLst/>
            <a:gdLst>
              <a:gd name="connsiteX0" fmla="*/ 411480 w 7632192"/>
              <a:gd name="connsiteY0" fmla="*/ 117348 h 318516"/>
              <a:gd name="connsiteX1" fmla="*/ 969264 w 7632192"/>
              <a:gd name="connsiteY1" fmla="*/ 217932 h 318516"/>
              <a:gd name="connsiteX2" fmla="*/ 2423160 w 7632192"/>
              <a:gd name="connsiteY2" fmla="*/ 263652 h 318516"/>
              <a:gd name="connsiteX3" fmla="*/ 3685032 w 7632192"/>
              <a:gd name="connsiteY3" fmla="*/ 263652 h 318516"/>
              <a:gd name="connsiteX4" fmla="*/ 4782312 w 7632192"/>
              <a:gd name="connsiteY4" fmla="*/ 254508 h 318516"/>
              <a:gd name="connsiteX5" fmla="*/ 5907024 w 7632192"/>
              <a:gd name="connsiteY5" fmla="*/ 208788 h 318516"/>
              <a:gd name="connsiteX6" fmla="*/ 6958584 w 7632192"/>
              <a:gd name="connsiteY6" fmla="*/ 89916 h 318516"/>
              <a:gd name="connsiteX7" fmla="*/ 7406640 w 7632192"/>
              <a:gd name="connsiteY7" fmla="*/ 7620 h 318516"/>
              <a:gd name="connsiteX8" fmla="*/ 7598664 w 7632192"/>
              <a:gd name="connsiteY8" fmla="*/ 44196 h 318516"/>
              <a:gd name="connsiteX9" fmla="*/ 7607808 w 7632192"/>
              <a:gd name="connsiteY9" fmla="*/ 227076 h 318516"/>
              <a:gd name="connsiteX10" fmla="*/ 7507224 w 7632192"/>
              <a:gd name="connsiteY10" fmla="*/ 300228 h 318516"/>
              <a:gd name="connsiteX11" fmla="*/ 7214616 w 7632192"/>
              <a:gd name="connsiteY11" fmla="*/ 291084 h 318516"/>
              <a:gd name="connsiteX12" fmla="*/ 6647688 w 7632192"/>
              <a:gd name="connsiteY12" fmla="*/ 254508 h 318516"/>
              <a:gd name="connsiteX13" fmla="*/ 5330952 w 7632192"/>
              <a:gd name="connsiteY13" fmla="*/ 300228 h 318516"/>
              <a:gd name="connsiteX14" fmla="*/ 3566160 w 7632192"/>
              <a:gd name="connsiteY14" fmla="*/ 318516 h 318516"/>
              <a:gd name="connsiteX15" fmla="*/ 1362456 w 7632192"/>
              <a:gd name="connsiteY15" fmla="*/ 318516 h 318516"/>
              <a:gd name="connsiteX16" fmla="*/ 0 w 7632192"/>
              <a:gd name="connsiteY16" fmla="*/ 236220 h 318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632192" h="318516">
                <a:moveTo>
                  <a:pt x="411480" y="117348"/>
                </a:moveTo>
                <a:cubicBezTo>
                  <a:pt x="522732" y="155448"/>
                  <a:pt x="633984" y="193548"/>
                  <a:pt x="969264" y="217932"/>
                </a:cubicBezTo>
                <a:cubicBezTo>
                  <a:pt x="1304544" y="242316"/>
                  <a:pt x="1970532" y="256032"/>
                  <a:pt x="2423160" y="263652"/>
                </a:cubicBezTo>
                <a:cubicBezTo>
                  <a:pt x="2875788" y="271272"/>
                  <a:pt x="3685032" y="263652"/>
                  <a:pt x="3685032" y="263652"/>
                </a:cubicBezTo>
                <a:lnTo>
                  <a:pt x="4782312" y="254508"/>
                </a:lnTo>
                <a:cubicBezTo>
                  <a:pt x="5152644" y="245364"/>
                  <a:pt x="5544312" y="236220"/>
                  <a:pt x="5907024" y="208788"/>
                </a:cubicBezTo>
                <a:cubicBezTo>
                  <a:pt x="6269736" y="181356"/>
                  <a:pt x="6708648" y="123444"/>
                  <a:pt x="6958584" y="89916"/>
                </a:cubicBezTo>
                <a:cubicBezTo>
                  <a:pt x="7208520" y="56388"/>
                  <a:pt x="7299960" y="15240"/>
                  <a:pt x="7406640" y="7620"/>
                </a:cubicBezTo>
                <a:cubicBezTo>
                  <a:pt x="7513320" y="0"/>
                  <a:pt x="7565136" y="7620"/>
                  <a:pt x="7598664" y="44196"/>
                </a:cubicBezTo>
                <a:cubicBezTo>
                  <a:pt x="7632192" y="80772"/>
                  <a:pt x="7623048" y="184404"/>
                  <a:pt x="7607808" y="227076"/>
                </a:cubicBezTo>
                <a:cubicBezTo>
                  <a:pt x="7592568" y="269748"/>
                  <a:pt x="7572756" y="289560"/>
                  <a:pt x="7507224" y="300228"/>
                </a:cubicBezTo>
                <a:cubicBezTo>
                  <a:pt x="7441692" y="310896"/>
                  <a:pt x="7357872" y="298704"/>
                  <a:pt x="7214616" y="291084"/>
                </a:cubicBezTo>
                <a:cubicBezTo>
                  <a:pt x="7071360" y="283464"/>
                  <a:pt x="6961632" y="252984"/>
                  <a:pt x="6647688" y="254508"/>
                </a:cubicBezTo>
                <a:cubicBezTo>
                  <a:pt x="6333744" y="256032"/>
                  <a:pt x="5844540" y="289560"/>
                  <a:pt x="5330952" y="300228"/>
                </a:cubicBezTo>
                <a:cubicBezTo>
                  <a:pt x="4817364" y="310896"/>
                  <a:pt x="3566160" y="318516"/>
                  <a:pt x="3566160" y="318516"/>
                </a:cubicBezTo>
                <a:lnTo>
                  <a:pt x="1362456" y="318516"/>
                </a:lnTo>
                <a:cubicBezTo>
                  <a:pt x="768096" y="304800"/>
                  <a:pt x="384048" y="270510"/>
                  <a:pt x="0" y="236220"/>
                </a:cubicBezTo>
              </a:path>
            </a:pathLst>
          </a:custGeo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</a:gradFill>
          <a:ln w="6350"/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1714512" cy="1285884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142875"/>
            <a:ext cx="7143750" cy="1274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7761BF3-16DF-4A41-AF1D-DFCC34C57A2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59C5CCA-AA20-4CCC-921B-1F17A7E0FC7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 descr="1294e371120c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246063"/>
            <a:ext cx="1414463" cy="1111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chemeClr val="accent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1700808"/>
            <a:ext cx="7704856" cy="309634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Проект </a:t>
            </a:r>
            <a:br>
              <a:rPr lang="ru-RU" i="1" dirty="0" smtClean="0">
                <a:solidFill>
                  <a:schemeClr val="bg1"/>
                </a:solidFill>
                <a:effectLst>
                  <a:reflection blurRad="10000" stA="55000" endPos="48000" dist="500" dir="5400000" sy="-100000" algn="bl" rotWithShape="0"/>
                </a:effectLst>
              </a:rPr>
            </a:br>
            <a:r>
              <a:rPr lang="ru-RU" i="1" dirty="0" smtClean="0">
                <a:solidFill>
                  <a:schemeClr val="bg1"/>
                </a:solidFill>
                <a:effectLst>
                  <a:reflection blurRad="10000" stA="55000" endPos="48000" dist="500" dir="5400000" sy="-100000" algn="bl" rotWithShape="0"/>
                </a:effectLst>
                <a:latin typeface="Book Antiqua" panose="02040602050305030304" pitchFamily="18" charset="0"/>
              </a:rPr>
              <a:t>«вода – источник жизни»</a:t>
            </a:r>
            <a:endParaRPr lang="ru-RU" i="1" dirty="0">
              <a:solidFill>
                <a:schemeClr val="bg1"/>
              </a:solidFill>
              <a:effectLst>
                <a:reflection blurRad="10000" stA="55000" endPos="48000" dist="500" dir="5400000" sy="-100000" algn="bl" rotWithShape="0"/>
              </a:effectLst>
              <a:latin typeface="Book Antiqua" panose="0204060205030503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91329" y="5531988"/>
            <a:ext cx="4042792" cy="129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0" dirty="0" smtClean="0">
                <a:ln>
                  <a:noFill/>
                </a:ln>
                <a:solidFill>
                  <a:schemeClr val="tx1"/>
                </a:solidFill>
              </a:rPr>
              <a:t>  </a:t>
            </a:r>
            <a:r>
              <a:rPr lang="ru-RU" sz="200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Головина Ирина Александровна</a:t>
            </a:r>
          </a:p>
          <a:p>
            <a:pPr marL="0" indent="0">
              <a:buNone/>
            </a:pPr>
            <a:r>
              <a:rPr lang="ru-RU" sz="200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МАДОУ ЦРР Д/С № 111</a:t>
            </a:r>
          </a:p>
          <a:p>
            <a:pPr marL="0" indent="0">
              <a:buNone/>
            </a:pPr>
            <a:r>
              <a:rPr lang="ru-RU" sz="200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г. Калининград</a:t>
            </a:r>
          </a:p>
          <a:p>
            <a:pPr marL="0" indent="0">
              <a:buNone/>
            </a:pPr>
            <a:endParaRPr lang="ru-RU" sz="2000" dirty="0">
              <a:ln>
                <a:noFill/>
              </a:ln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370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  <a:effectLst>
            <a:reflection blurRad="6350" stA="50000" endA="300" endPos="55000" dir="5400000" sy="-100000" algn="bl" rotWithShape="0"/>
          </a:effectLst>
        </p:spPr>
        <p:txBody>
          <a:bodyPr>
            <a:noAutofit/>
          </a:bodyPr>
          <a:lstStyle/>
          <a:p>
            <a:r>
              <a:rPr lang="ru-RU" sz="4400" b="0" cap="none" dirty="0" smtClean="0">
                <a:ln>
                  <a:noFill/>
                </a:ln>
                <a:solidFill>
                  <a:srgbClr val="33CCFF"/>
                </a:solidFill>
                <a:effectLst/>
                <a:latin typeface="Segoe Print" panose="02000600000000000000" pitchFamily="2" charset="0"/>
              </a:rPr>
              <a:t>Этапы работы:</a:t>
            </a:r>
            <a:r>
              <a:rPr lang="ru-RU" b="0" cap="none" dirty="0" smtClean="0">
                <a:ln>
                  <a:noFill/>
                </a:ln>
                <a:solidFill>
                  <a:srgbClr val="33CCFF"/>
                </a:solidFill>
                <a:effectLst/>
                <a:latin typeface="Segoe Print" panose="02000600000000000000" pitchFamily="2" charset="0"/>
              </a:rPr>
              <a:t/>
            </a:r>
            <a:br>
              <a:rPr lang="ru-RU" b="0" cap="none" dirty="0" smtClean="0">
                <a:ln>
                  <a:noFill/>
                </a:ln>
                <a:solidFill>
                  <a:srgbClr val="33CCFF"/>
                </a:solidFill>
                <a:effectLst/>
                <a:latin typeface="Segoe Print" panose="02000600000000000000" pitchFamily="2" charset="0"/>
              </a:rPr>
            </a:br>
            <a:endParaRPr lang="ru-RU" b="0" cap="none" dirty="0">
              <a:ln>
                <a:noFill/>
              </a:ln>
              <a:solidFill>
                <a:srgbClr val="33CCFF"/>
              </a:solidFill>
              <a:effectLst/>
              <a:latin typeface="Segoe Print" panose="02000600000000000000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755576" y="908720"/>
            <a:ext cx="7704856" cy="48020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  <a:p>
            <a:pPr lvl="0">
              <a:buNone/>
            </a:pPr>
            <a:r>
              <a:rPr lang="ru-RU" sz="2900" i="1" u="sng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3800" i="1" u="sng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проблемы</a:t>
            </a:r>
            <a:endParaRPr lang="ru-RU" sz="4500" i="1" u="sng" dirty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800" i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трех вопросов:</a:t>
            </a:r>
            <a:endParaRPr lang="ru-RU" sz="3800" dirty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 о воде?</a:t>
            </a:r>
          </a:p>
          <a:p>
            <a:r>
              <a:rPr lang="ru-RU" sz="3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хотим узнать?</a:t>
            </a:r>
          </a:p>
          <a:p>
            <a:r>
              <a:rPr lang="ru-RU" sz="3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Как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узнаем?</a:t>
            </a:r>
          </a:p>
          <a:p>
            <a:pPr>
              <a:buNone/>
            </a:pPr>
            <a:r>
              <a:rPr lang="ru-RU" sz="3800" i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знаем?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вокруг нас.</a:t>
            </a:r>
          </a:p>
          <a:p>
            <a:pPr>
              <a:buNone/>
            </a:pPr>
            <a:r>
              <a:rPr lang="ru-RU" sz="3800" i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хотим узнать?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Почему вода – чудо природы.</a:t>
            </a:r>
          </a:p>
          <a:p>
            <a:pPr>
              <a:buNone/>
            </a:pPr>
            <a:r>
              <a:rPr lang="ru-RU" sz="3800" i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мы узнаем?</a:t>
            </a:r>
            <a:endParaRPr lang="ru-RU" sz="3800" dirty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Расскажет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воспитатель.</a:t>
            </a:r>
          </a:p>
          <a:p>
            <a:r>
              <a:rPr lang="ru-RU" sz="3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Спросим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родителей.</a:t>
            </a:r>
          </a:p>
          <a:p>
            <a:r>
              <a:rPr lang="ru-RU" sz="3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Прочитаем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энциклопедии.</a:t>
            </a:r>
          </a:p>
          <a:p>
            <a:r>
              <a:rPr lang="ru-RU" sz="3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Узнаем </a:t>
            </a:r>
            <a:r>
              <a:rPr lang="ru-RU" sz="3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интернета.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3800" b="0" dirty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851104" cy="7920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2.Подготовительный</a:t>
            </a:r>
            <a:r>
              <a:rPr lang="ru-RU" sz="4400" dirty="0" smtClean="0">
                <a:latin typeface="Segoe Print" panose="02000600000000000000" pitchFamily="2" charset="0"/>
              </a:rPr>
              <a:t/>
            </a:r>
            <a:br>
              <a:rPr lang="ru-RU" sz="4400" dirty="0" smtClean="0">
                <a:latin typeface="Segoe Print" panose="02000600000000000000" pitchFamily="2" charset="0"/>
              </a:rPr>
            </a:br>
            <a:endParaRPr lang="ru-RU" sz="4400" dirty="0">
              <a:latin typeface="Segoe Print" panose="02000600000000000000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68052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3400" i="1" u="sng" dirty="0" smtClean="0">
                <a:solidFill>
                  <a:srgbClr val="0000CC"/>
                </a:solidFill>
              </a:rPr>
              <a:t> </a:t>
            </a:r>
            <a:r>
              <a:rPr lang="ru-RU" sz="7200" i="1" u="sng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7200" i="1" u="sng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  <a:endParaRPr lang="ru-RU" sz="7200" u="sng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 с детьми по реализации задач проекта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конспектов занятий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организации опытно – экспериментальной деятельности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200" i="1" u="sng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7200" i="1" u="sng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</a:t>
            </a:r>
            <a:endParaRPr lang="ru-RU" sz="7200" u="sng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литературы: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С. Погорельский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«Весенний ручеек», Л.Люшин «Капелька», Э</a:t>
            </a: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dirty="0" err="1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Мошковская</a:t>
            </a: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«Капля и море», А. Толстой «Золотой ключик или приключения Буратино», Г.К. Андерсен «</a:t>
            </a:r>
            <a:r>
              <a:rPr lang="ru-RU" sz="7200" dirty="0" err="1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рассказ Н.А.Рыжова «Как люди речку обидели», К.И. Чуковский «</a:t>
            </a:r>
            <a:r>
              <a:rPr lang="ru-RU" sz="7200" dirty="0" err="1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Н.А. Рыжова «Жила-была речка», «Волшебница вода», «Как люди обидели реку</a:t>
            </a: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чтение энциклопедий.</a:t>
            </a:r>
            <a:endParaRPr lang="ru-RU" sz="7200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Беседа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 находится вода и кому она нужна?»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Беседа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«Безопасность на льду и в водоемах».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Наблюдения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комнатными растениями, дежурство в уголке природы.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Наблюдения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природе.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Загадывание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загадок о воде и ее различных состояниях.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пословиц, поговорок.</a:t>
            </a:r>
          </a:p>
          <a:p>
            <a:pPr marL="0" indent="0">
              <a:buNone/>
            </a:pP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7200" i="1" u="sng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7200" i="1" u="sng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  <a:endParaRPr lang="ru-RU" sz="7200" u="sng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Консультация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«Мы экспериментируем»</a:t>
            </a:r>
          </a:p>
          <a:p>
            <a:pPr marL="0" indent="0"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Привлечение </a:t>
            </a:r>
            <a:r>
              <a:rPr lang="ru-RU" sz="720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работе по </a:t>
            </a:r>
            <a:r>
              <a:rPr lang="ru-RU" sz="720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изготовлению книжки-малышки «Путешествие капельки» совместно с детьми</a:t>
            </a:r>
            <a:endParaRPr lang="ru-RU" sz="7200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4807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3.Практический</a:t>
            </a:r>
            <a:r>
              <a:rPr lang="ru-RU" sz="3200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/>
            </a:r>
            <a:br>
              <a:rPr lang="ru-RU" sz="3200" dirty="0" smtClean="0">
                <a:solidFill>
                  <a:srgbClr val="33CCFF"/>
                </a:solidFill>
                <a:latin typeface="Segoe Print" panose="02000600000000000000" pitchFamily="2" charset="0"/>
              </a:rPr>
            </a:br>
            <a:endParaRPr lang="ru-RU" sz="3200" dirty="0">
              <a:solidFill>
                <a:srgbClr val="33CCFF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50412"/>
            <a:ext cx="9217024" cy="65973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  <a:p>
            <a:pPr>
              <a:buNone/>
            </a:pPr>
            <a:endParaRPr lang="ru-RU" sz="35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4500" b="0" i="1" dirty="0" smtClean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b="0" i="1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400" i="1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200" i="1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НОД.  Занятие «Путешествие </a:t>
            </a:r>
            <a:r>
              <a:rPr lang="ru-RU" sz="7200" i="1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капельки»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детей о физических свойствах воды, ее значении в природе;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понятиями «твердое тело», «жидкость», «газ», их отличиями друг от друга, </a:t>
            </a: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объяснить, что одно 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 же вещество может быть в трех разных состояниях.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процессом «круговорот воды» в природе;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навыки анализа, сравнения, умение решать познавательные задачи и делать выводы;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наблюдательность, внимание.</a:t>
            </a:r>
          </a:p>
          <a:p>
            <a:pPr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7200" i="1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 </a:t>
            </a:r>
            <a:r>
              <a:rPr lang="ru-RU" sz="7200" i="1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Опыты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Определение 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цвета, вкуса, прозрачности, запаха, формы </a:t>
            </a: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воды; Определение цвета, формы снега и льда; Воздействие температуры на снег и лед; Превращение воды в газообразное состояние; Образование облаков; Вода – растворитель; Плавает – тонет</a:t>
            </a:r>
            <a:endParaRPr lang="ru-RU" sz="7200" b="0" dirty="0">
              <a:ln>
                <a:noFill/>
              </a:ln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7200" i="1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деятельность:</a:t>
            </a:r>
            <a:endParaRPr lang="ru-RU" sz="7200" i="1" dirty="0">
              <a:ln>
                <a:noFill/>
              </a:ln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Конструирование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«По реке плывет кораблик» в стиле «оригами»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«Весенняя речка»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Лепка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Панно «Аквариум» </a:t>
            </a:r>
          </a:p>
          <a:p>
            <a:pPr>
              <a:buNone/>
            </a:pPr>
            <a:r>
              <a:rPr lang="ru-RU" sz="7200" i="1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Дидактические </a:t>
            </a:r>
            <a:r>
              <a:rPr lang="ru-RU" sz="7200" i="1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Ходит, плавает, летает</a:t>
            </a: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«Где звенит капель», «Какой ручей», «Какой лед», «Какая вода», «Кому нужна вода?», «Снег и лед».</a:t>
            </a:r>
            <a:endParaRPr lang="ru-RU" sz="7200" b="0" dirty="0">
              <a:ln>
                <a:noFill/>
              </a:ln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7200" i="1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7200" i="1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>
              <a:buNone/>
            </a:pP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7200" b="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Ручеек</a:t>
            </a:r>
            <a:r>
              <a:rPr lang="ru-RU" sz="7200" b="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«Море волнуется», «Караси и щука», «Рыбак и рыбки», «Пузырь», «Ходит капелька по кругу»  </a:t>
            </a:r>
            <a:endParaRPr lang="ru-RU" sz="7200" b="0" dirty="0">
              <a:ln>
                <a:noFill/>
              </a:ln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5600" b="0" dirty="0">
              <a:ln>
                <a:noFill/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10527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33CCFF"/>
                </a:solidFill>
                <a:effectLst>
                  <a:reflection blurRad="10000" stA="55000" endPos="48000" dist="500" dir="5400000" sy="-100000" algn="bl" rotWithShape="0"/>
                </a:effectLst>
                <a:latin typeface="Segoe Print" panose="02000600000000000000" pitchFamily="2" charset="0"/>
              </a:rPr>
              <a:t>Конструирование: «По реке плывет кораблик» </a:t>
            </a:r>
            <a:endParaRPr lang="ru-RU" sz="2800" dirty="0">
              <a:solidFill>
                <a:srgbClr val="33CCFF"/>
              </a:solidFill>
              <a:effectLst>
                <a:reflection blurRad="10000" stA="55000" endPos="48000" dist="500" dir="5400000" sy="-100000" algn="bl" rotWithShape="0"/>
              </a:effectLst>
              <a:latin typeface="Segoe Print" panose="02000600000000000000" pitchFamily="2" charset="0"/>
            </a:endParaRPr>
          </a:p>
        </p:txBody>
      </p:sp>
      <p:pic>
        <p:nvPicPr>
          <p:cNvPr id="7" name="Рисунок 6" descr="DSCN118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73016"/>
            <a:ext cx="360040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N118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90" y="3573016"/>
            <a:ext cx="361640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513"/>
            <a:ext cx="7272808" cy="25205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380312" cy="12961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Рисование: «реки, озёра, моря»</a:t>
            </a:r>
            <a:endParaRPr lang="ru-RU" sz="2800" dirty="0">
              <a:solidFill>
                <a:srgbClr val="33CCFF"/>
              </a:solidFill>
              <a:latin typeface="Segoe Print" panose="02000600000000000000" pitchFamily="2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1903709" y="-257745"/>
            <a:ext cx="5274920" cy="8291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83568" y="1250426"/>
            <a:ext cx="800323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2875"/>
            <a:ext cx="8533581" cy="76584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Лепка: Панно «подводный мир»</a:t>
            </a:r>
            <a:endParaRPr lang="ru-RU" sz="2800" dirty="0">
              <a:solidFill>
                <a:srgbClr val="33CCFF"/>
              </a:solidFill>
              <a:latin typeface="Segoe Print" panose="02000600000000000000" pitchFamily="2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2087724" y="-495436"/>
            <a:ext cx="5112567" cy="7920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37312"/>
            <a:ext cx="8291264" cy="6206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-459432"/>
            <a:ext cx="7143750" cy="16515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Наблюдения в природе</a:t>
            </a:r>
            <a:endParaRPr lang="ru-RU" sz="2800" dirty="0">
              <a:solidFill>
                <a:srgbClr val="33CCFF"/>
              </a:solidFill>
              <a:latin typeface="Segoe Print" panose="02000600000000000000" pitchFamily="2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00559" y="3860969"/>
            <a:ext cx="3011147" cy="3031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49320"/>
            <a:ext cx="4249948" cy="30483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3204" y="3847356"/>
            <a:ext cx="2996952" cy="302433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92779" y="4012477"/>
            <a:ext cx="2896622" cy="259376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7574" y="-58740"/>
            <a:ext cx="3048372" cy="4464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5253"/>
            <a:ext cx="8352928" cy="991500"/>
          </a:xfrm>
        </p:spPr>
        <p:txBody>
          <a:bodyPr>
            <a:normAutofit fontScale="90000"/>
          </a:bodyPr>
          <a:lstStyle/>
          <a:p>
            <a:r>
              <a:rPr lang="ru-RU" sz="4400" i="1" cap="none" dirty="0">
                <a:ln>
                  <a:noFill/>
                </a:ln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n-ea"/>
                <a:cs typeface="Times New Roman" panose="02020603050405020304" pitchFamily="18" charset="0"/>
              </a:rPr>
              <a:t>Экспериментальная </a:t>
            </a:r>
            <a:r>
              <a:rPr lang="ru-RU" sz="3100" dirty="0" smtClean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0000" stA="55000" endPos="48000" dist="500" dir="5400000" sy="-100000" algn="bl" rotWithShape="0"/>
                </a:effectLst>
                <a:latin typeface="Segoe Print" panose="02000600000000000000" pitchFamily="2" charset="0"/>
              </a:rPr>
              <a:t>деятельность</a:t>
            </a:r>
            <a:endParaRPr lang="ru-RU" sz="3100" dirty="0">
              <a:solidFill>
                <a:srgbClr val="33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0000" stA="55000" endPos="48000" dist="500" dir="5400000" sy="-100000" algn="bl" rotWithShape="0"/>
              </a:effectLst>
              <a:latin typeface="Segoe Print" panose="02000600000000000000" pitchFamily="2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9698" y="476786"/>
            <a:ext cx="2592071" cy="403245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85977" y="3190852"/>
            <a:ext cx="2708548" cy="42484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44107" y="368664"/>
            <a:ext cx="2592289" cy="42484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1459" y="3298863"/>
            <a:ext cx="2708549" cy="4032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5954985" cy="86895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4. Заключительный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620688"/>
            <a:ext cx="3995936" cy="62373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/>
              <a:t> </a:t>
            </a:r>
            <a:endParaRPr lang="ru-RU" dirty="0"/>
          </a:p>
          <a:p>
            <a:pPr>
              <a:buNone/>
            </a:pPr>
            <a:r>
              <a:rPr lang="ru-RU" sz="3300" i="1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Выставка  книжек-малышек «Путешествие капельки»</a:t>
            </a:r>
            <a:endParaRPr lang="ru-RU" sz="3300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000" b="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На </a:t>
            </a:r>
            <a:r>
              <a:rPr lang="ru-RU" sz="3000" b="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заключительном этапе в группе была </a:t>
            </a:r>
            <a:r>
              <a:rPr lang="ru-RU" sz="3000" b="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выставка книжек-малышек «Путешествие капельки», </a:t>
            </a:r>
            <a:r>
              <a:rPr lang="ru-RU" sz="3000" b="0" dirty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</a:t>
            </a:r>
            <a:r>
              <a:rPr lang="ru-RU" sz="3000" b="0" dirty="0" smtClean="0">
                <a:ln>
                  <a:noFill/>
                </a:ln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научить детей бережно относиться к природным ресурсам, в частности к воде-источнику всего живого, научить любить свой край.</a:t>
            </a:r>
            <a:endParaRPr lang="ru-RU" sz="3000" b="0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b="0" dirty="0">
              <a:ln>
                <a:noFill/>
              </a:ln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74340" y="1899084"/>
            <a:ext cx="5544616" cy="3995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21488" cy="129614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Результат </a:t>
            </a:r>
            <a:r>
              <a:rPr lang="ru-RU" sz="3600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/>
            </a:r>
            <a:br>
              <a:rPr lang="ru-RU" sz="3600" dirty="0" smtClean="0">
                <a:solidFill>
                  <a:srgbClr val="33CCFF"/>
                </a:solidFill>
                <a:latin typeface="Segoe Print" panose="02000600000000000000" pitchFamily="2" charset="0"/>
              </a:rPr>
            </a:br>
            <a:endParaRPr lang="ru-RU" sz="3600" dirty="0">
              <a:solidFill>
                <a:srgbClr val="33CCFF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6131024" cy="514543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/>
              <a:t> </a:t>
            </a:r>
            <a:endParaRPr lang="ru-RU" dirty="0"/>
          </a:p>
          <a:p>
            <a:pPr>
              <a:buNone/>
            </a:pPr>
            <a:r>
              <a:rPr lang="ru-RU" sz="3000" dirty="0" smtClean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Проводимая </a:t>
            </a:r>
            <a:r>
              <a:rPr lang="ru-RU" sz="3000" dirty="0">
                <a:ln>
                  <a:noFill/>
                </a:ln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реализации проекта показала, что дети стали более грамотными в области экологических знаний, а именно: у детей расширился кругозор, активизировалась познавательная деятельность, логика, мышление, желание работать в команде, любить, беречь и охранять природу.</a:t>
            </a:r>
          </a:p>
          <a:p>
            <a:endParaRPr lang="ru-RU" sz="3000" b="0" dirty="0">
              <a:ln>
                <a:noFill/>
              </a:ln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116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645024"/>
            <a:ext cx="7416824" cy="1118797"/>
          </a:xfrm>
          <a:prstGeom prst="rect">
            <a:avLst/>
          </a:prstGeom>
        </p:spPr>
        <p:txBody>
          <a:bodyPr wrap="square">
            <a:prstTxWarp prst="textArchDown">
              <a:avLst>
                <a:gd name="adj" fmla="val 71233"/>
              </a:avLst>
            </a:prstTxWarp>
            <a:spAutoFit/>
          </a:bodyPr>
          <a:lstStyle/>
          <a:p>
            <a:pPr algn="ctr">
              <a:buNone/>
            </a:pPr>
            <a:r>
              <a:rPr lang="ru-RU" sz="1600" dirty="0" smtClean="0"/>
              <a:t> </a:t>
            </a:r>
            <a:r>
              <a:rPr lang="ru-RU" sz="6000" b="1" dirty="0" smtClean="0">
                <a:solidFill>
                  <a:srgbClr val="000066"/>
                </a:solidFill>
                <a:latin typeface="Segoe Print" panose="02000600000000000000" pitchFamily="2" charset="0"/>
              </a:rPr>
              <a:t>Спасибо за внимание!</a:t>
            </a:r>
            <a:endParaRPr lang="ru-RU" sz="6000" b="1" dirty="0">
              <a:solidFill>
                <a:srgbClr val="000066"/>
              </a:solidFill>
              <a:latin typeface="Segoe Print" panose="02000600000000000000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799288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– дети подготовительной группы , воспитатель, родители.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Проект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исследовательский,   продолжительностью (март-апрель)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Продукт проекта – книжка-малышка 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«Путешествие капельки».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 flipH="1">
            <a:off x="12780912" y="2130425"/>
            <a:ext cx="21602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068944" y="3886200"/>
            <a:ext cx="144016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548680"/>
            <a:ext cx="3024336" cy="136207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33CCFF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Цель</a:t>
            </a:r>
            <a:r>
              <a:rPr lang="ru-RU" sz="6000" dirty="0" smtClean="0">
                <a:solidFill>
                  <a:srgbClr val="33CCFF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solidFill>
                  <a:srgbClr val="33CCFF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endParaRPr lang="ru-RU" sz="6000" dirty="0">
              <a:solidFill>
                <a:srgbClr val="33CCFF"/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6552728" cy="43651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Поддержать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детскую познавательную </a:t>
            </a:r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инициативу;</a:t>
            </a:r>
            <a:endParaRPr lang="ru-RU" sz="2800" b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Развивать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предпосылки </a:t>
            </a:r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 - исследовательской деятельности;</a:t>
            </a:r>
            <a:endParaRPr lang="ru-RU" sz="2800" b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Расширять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неживой </a:t>
            </a:r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природе;</a:t>
            </a:r>
            <a:endParaRPr lang="ru-RU" sz="2800" b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Научить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самостоятельно и при </a:t>
            </a:r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  взрослых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информацию по данной теме.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836712"/>
            <a:ext cx="5040560" cy="1362075"/>
          </a:xfrm>
        </p:spPr>
        <p:txBody>
          <a:bodyPr>
            <a:noAutofit/>
          </a:bodyPr>
          <a:lstStyle/>
          <a:p>
            <a:r>
              <a:rPr lang="ru-RU" sz="6600" b="0" cap="none" dirty="0" smtClean="0">
                <a:ln>
                  <a:noFill/>
                </a:ln>
                <a:solidFill>
                  <a:srgbClr val="33CCFF"/>
                </a:solidFill>
                <a:effectLst>
                  <a:reflection blurRad="6350" stA="55000" endA="300" endPos="45500" dir="5400000" sy="-100000" algn="bl" rotWithShape="0"/>
                </a:effectLst>
                <a:latin typeface="Segoe Print" panose="02000600000000000000" pitchFamily="2" charset="0"/>
              </a:rPr>
              <a:t>Задачи</a:t>
            </a:r>
            <a:r>
              <a:rPr lang="ru-RU" sz="6000" b="0" cap="none" dirty="0" smtClean="0">
                <a:ln>
                  <a:noFill/>
                </a:ln>
                <a:solidFill>
                  <a:srgbClr val="33CCFF"/>
                </a:solidFill>
                <a:effectLst/>
                <a:latin typeface="Segoe Print" panose="02000600000000000000" pitchFamily="2" charset="0"/>
              </a:rPr>
              <a:t/>
            </a:r>
            <a:br>
              <a:rPr lang="ru-RU" sz="6000" b="0" cap="none" dirty="0" smtClean="0">
                <a:ln>
                  <a:noFill/>
                </a:ln>
                <a:solidFill>
                  <a:srgbClr val="33CCFF"/>
                </a:solidFill>
                <a:effectLst/>
                <a:latin typeface="Segoe Print" panose="02000600000000000000" pitchFamily="2" charset="0"/>
              </a:rPr>
            </a:br>
            <a:endParaRPr lang="ru-RU" sz="6000" b="0" cap="none" dirty="0">
              <a:ln>
                <a:noFill/>
              </a:ln>
              <a:solidFill>
                <a:srgbClr val="33CCFF"/>
              </a:solidFill>
              <a:effectLst/>
              <a:latin typeface="Segoe Print" panose="02000600000000000000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107504" y="1124744"/>
            <a:ext cx="7704855" cy="60212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получать информацию из разных, </a:t>
            </a:r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доступных источников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поисково-познавательной </a:t>
            </a:r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мыслительную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активность, творческие способности;</a:t>
            </a:r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поделиться знаниями со сверстниками;</a:t>
            </a:r>
          </a:p>
          <a:p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Организовывать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совместную </a:t>
            </a:r>
            <a:r>
              <a:rPr lang="ru-RU" sz="2800" b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познавательно-продуктивную деятельность </a:t>
            </a:r>
            <a:r>
              <a:rPr lang="ru-RU" sz="2800" b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родителями. </a:t>
            </a:r>
          </a:p>
          <a:p>
            <a:endParaRPr lang="ru-RU" sz="2800" b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7772400" cy="1470025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33CCFF"/>
                </a:solidFill>
              </a:rPr>
              <a:t>Актуальность</a:t>
            </a:r>
            <a:r>
              <a:rPr lang="ru-RU" dirty="0" smtClean="0">
                <a:solidFill>
                  <a:srgbClr val="33CCFF"/>
                </a:solidFill>
              </a:rPr>
              <a:t/>
            </a:r>
            <a:br>
              <a:rPr lang="ru-RU" dirty="0" smtClean="0">
                <a:solidFill>
                  <a:srgbClr val="33CCFF"/>
                </a:solidFill>
              </a:rPr>
            </a:br>
            <a:endParaRPr lang="ru-RU" dirty="0">
              <a:solidFill>
                <a:srgbClr val="33CC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07504" y="836712"/>
            <a:ext cx="7920880" cy="4320480"/>
          </a:xfrm>
        </p:spPr>
        <p:txBody>
          <a:bodyPr>
            <a:normAutofit fontScale="85000" lnSpcReduction="10000"/>
          </a:bodyPr>
          <a:lstStyle/>
          <a:p>
            <a:pPr algn="l">
              <a:buNone/>
            </a:pPr>
            <a:endParaRPr lang="ru-RU" dirty="0"/>
          </a:p>
          <a:p>
            <a:pPr algn="l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    </a:t>
            </a:r>
            <a:r>
              <a:rPr lang="ru-RU" sz="3300" b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3300" b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проекта – </a:t>
            </a:r>
            <a:r>
              <a:rPr lang="ru-RU" sz="3300" b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</a:t>
            </a:r>
            <a:r>
              <a:rPr lang="ru-RU" sz="3300" b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  через развитие исследовательского поведения ребенка. «Для ребенка естественнее и потому гораздо легче постигать новое, проводя собственные исследования – наблюдая, ставя эксперименты, делая на их основе собственные суждения и умозаключения, чем получать уже добытые кем-то знания в «готовом виде».</a:t>
            </a:r>
          </a:p>
          <a:p>
            <a:pPr algn="l"/>
            <a:endParaRPr lang="ru-RU" sz="33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5544616" cy="208823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Планируемые результаты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79512" y="1052736"/>
            <a:ext cx="7669360" cy="4082008"/>
          </a:xfrm>
        </p:spPr>
        <p:txBody>
          <a:bodyPr>
            <a:normAutofit fontScale="25000" lnSpcReduction="20000"/>
          </a:bodyPr>
          <a:lstStyle/>
          <a:p>
            <a:pPr algn="r">
              <a:buNone/>
            </a:pPr>
            <a:endParaRPr lang="ru-RU" b="0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sz="9600" i="1" u="sng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завершения проекта дошкольники смогут:</a:t>
            </a:r>
            <a:endParaRPr lang="ru-RU" sz="9600" u="sng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96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 Расширят </a:t>
            </a:r>
            <a:r>
              <a:rPr lang="ru-RU" sz="96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неживой природе, разнообразии состояний воды в окружающей среде.</a:t>
            </a:r>
          </a:p>
          <a:p>
            <a:pPr algn="l"/>
            <a:r>
              <a:rPr lang="ru-RU" sz="96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 Проявлять </a:t>
            </a:r>
            <a:r>
              <a:rPr lang="ru-RU" sz="96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миру природы, самостоятельно формулировать вопросы и искать на них ответы (самостоятельно или совместно со взрослыми</a:t>
            </a:r>
            <a:r>
              <a:rPr lang="ru-RU" sz="96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960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96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 Осуществлять </a:t>
            </a:r>
            <a:r>
              <a:rPr lang="ru-RU" sz="96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подбор, совместное хранение различных материалов, в том числе совместное создание различных продуктов деятельности (самостоятельно или совместно со взрослыми</a:t>
            </a:r>
            <a:r>
              <a:rPr lang="ru-RU" sz="96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960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96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ru-RU" sz="96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и с помощью родителей проводить элементарные опыты с водой.</a:t>
            </a:r>
          </a:p>
          <a:p>
            <a:pPr algn="l"/>
            <a:endParaRPr lang="ru-RU" sz="9600" b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092280" cy="115212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33CCFF"/>
                </a:solidFill>
                <a:effectLst>
                  <a:reflection blurRad="10000" stA="55000" endPos="48000" dist="500" dir="5400000" sy="-100000" algn="bl" rotWithShape="0"/>
                </a:effectLst>
                <a:latin typeface="Segoe Print" panose="02000600000000000000" pitchFamily="2" charset="0"/>
              </a:rPr>
              <a:t>Краткое содержание проекта</a:t>
            </a:r>
            <a:r>
              <a:rPr lang="ru-RU" sz="4800" dirty="0" smtClean="0">
                <a:solidFill>
                  <a:srgbClr val="33CCFF"/>
                </a:solidFill>
                <a:effectLst>
                  <a:reflection blurRad="10000" stA="55000" endPos="48000" dist="500" dir="5400000" sy="-100000" algn="bl" rotWithShape="0"/>
                </a:effectLst>
                <a:latin typeface="Segoe Print" panose="02000600000000000000" pitchFamily="2" charset="0"/>
              </a:rPr>
              <a:t/>
            </a:r>
            <a:br>
              <a:rPr lang="ru-RU" sz="4800" dirty="0" smtClean="0">
                <a:solidFill>
                  <a:srgbClr val="33CCFF"/>
                </a:solidFill>
                <a:effectLst>
                  <a:reflection blurRad="10000" stA="55000" endPos="48000" dist="500" dir="5400000" sy="-100000" algn="bl" rotWithShape="0"/>
                </a:effectLst>
                <a:latin typeface="Segoe Print" panose="02000600000000000000" pitchFamily="2" charset="0"/>
              </a:rPr>
            </a:br>
            <a:r>
              <a:rPr lang="ru-RU" sz="4800" dirty="0" smtClean="0">
                <a:solidFill>
                  <a:srgbClr val="33CCFF"/>
                </a:solidFill>
                <a:effectLst>
                  <a:reflection blurRad="10000" stA="55000" endPos="48000" dist="500" dir="5400000" sy="-100000" algn="bl" rotWithShape="0"/>
                </a:effectLst>
                <a:latin typeface="Segoe Print" panose="02000600000000000000" pitchFamily="2" charset="0"/>
              </a:rPr>
              <a:t/>
            </a:r>
            <a:br>
              <a:rPr lang="ru-RU" sz="4800" dirty="0" smtClean="0">
                <a:solidFill>
                  <a:srgbClr val="33CCFF"/>
                </a:solidFill>
                <a:effectLst>
                  <a:reflection blurRad="10000" stA="55000" endPos="48000" dist="500" dir="5400000" sy="-100000" algn="bl" rotWithShape="0"/>
                </a:effectLst>
                <a:latin typeface="Segoe Print" panose="02000600000000000000" pitchFamily="2" charset="0"/>
              </a:rPr>
            </a:br>
            <a:endParaRPr lang="ru-RU" sz="4800" dirty="0">
              <a:solidFill>
                <a:srgbClr val="33CCFF"/>
              </a:solidFill>
              <a:effectLst>
                <a:reflection blurRad="10000" stA="55000" endPos="48000" dist="500" dir="5400000" sy="-100000" algn="bl" rotWithShape="0"/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251520" y="836712"/>
            <a:ext cx="7664896" cy="633670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/>
          </a:p>
          <a:p>
            <a:pPr algn="l">
              <a:buNone/>
            </a:pPr>
            <a:r>
              <a:rPr lang="ru-RU" sz="5100" b="1" i="1" dirty="0"/>
              <a:t> </a:t>
            </a:r>
            <a:endParaRPr lang="ru-RU" sz="5100" dirty="0">
              <a:solidFill>
                <a:schemeClr val="tx1"/>
              </a:solidFill>
            </a:endParaRPr>
          </a:p>
          <a:p>
            <a:pPr algn="l">
              <a:buNone/>
            </a:pPr>
            <a:r>
              <a:rPr lang="ru-RU" sz="5100" dirty="0" smtClean="0">
                <a:solidFill>
                  <a:schemeClr val="tx1"/>
                </a:solidFill>
              </a:rPr>
              <a:t>        </a:t>
            </a: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60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на закрепление и углубление знаний детей о свойствах воды.</a:t>
            </a:r>
          </a:p>
          <a:p>
            <a:pPr algn="l">
              <a:buNone/>
            </a:pP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</a:t>
            </a:r>
            <a:r>
              <a:rPr lang="ru-RU" sz="60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проектной деятельности уточняются представления дошкольников о воде, обсуждаются вопросы, на которые дети хотели бы получить ответ, составляется план проведения проекта, который предусматривает участие родителей, педагогов, детей.</a:t>
            </a:r>
          </a:p>
          <a:p>
            <a:pPr algn="l">
              <a:buNone/>
            </a:pP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</a:t>
            </a:r>
            <a:r>
              <a:rPr lang="ru-RU" sz="60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 проекта дети узнают о том, что вода находится вокруг нас независимо от времени года в разном состоянии (снег, град, лед, туман, дождь). Что вода это бесценный дар природы, который нужно бережно сохранять.</a:t>
            </a:r>
          </a:p>
          <a:p>
            <a:pPr algn="l">
              <a:buNone/>
            </a:pP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</a:t>
            </a:r>
            <a:r>
              <a:rPr lang="ru-RU" sz="60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самостоятельных элементарных опытов и исследований, направленных на изучение свойств воды, ее значения в жизни человека, у детей формируются </a:t>
            </a: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естественнонаучные </a:t>
            </a:r>
            <a:r>
              <a:rPr lang="ru-RU" sz="60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об объектах неживой природы. </a:t>
            </a: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l">
              <a:buNone/>
            </a:pPr>
            <a:r>
              <a:rPr lang="ru-RU" sz="60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После </a:t>
            </a:r>
            <a:r>
              <a:rPr lang="ru-RU" sz="60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завершения работы над проектом проводится </a:t>
            </a:r>
            <a:r>
              <a:rPr lang="ru-RU" sz="6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книжек – малышек «Путешествие капельки», изготовленные детьми совместно с родителями.</a:t>
            </a:r>
            <a:endParaRPr lang="ru-RU" sz="3500" dirty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0" dirty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620688"/>
            <a:ext cx="5796136" cy="23042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>Основные направления реализации проекта:</a:t>
            </a:r>
            <a:r>
              <a:rPr lang="ru-RU" sz="3600" dirty="0" smtClean="0">
                <a:solidFill>
                  <a:srgbClr val="33CCFF"/>
                </a:solidFill>
                <a:latin typeface="Segoe Print" panose="02000600000000000000" pitchFamily="2" charset="0"/>
              </a:rPr>
              <a:t/>
            </a:r>
            <a:br>
              <a:rPr lang="ru-RU" sz="3600" dirty="0" smtClean="0">
                <a:solidFill>
                  <a:srgbClr val="33CCFF"/>
                </a:solidFill>
                <a:latin typeface="Segoe Print" panose="02000600000000000000" pitchFamily="2" charset="0"/>
              </a:rPr>
            </a:br>
            <a:endParaRPr lang="ru-RU" sz="3600" dirty="0">
              <a:solidFill>
                <a:srgbClr val="33CCFF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7955161" cy="51125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 lvl="0"/>
            <a:r>
              <a:rPr lang="ru-RU" sz="2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НОД</a:t>
            </a:r>
            <a:endParaRPr lang="ru-RU" sz="2800" dirty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Образовательная </a:t>
            </a:r>
            <a:r>
              <a:rPr lang="ru-RU" sz="2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режимных моментах</a:t>
            </a:r>
          </a:p>
          <a:p>
            <a:pPr lvl="0"/>
            <a:r>
              <a:rPr lang="ru-RU" sz="2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Самостоятельная </a:t>
            </a:r>
            <a:r>
              <a:rPr lang="ru-RU" sz="2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</a:t>
            </a:r>
          </a:p>
          <a:p>
            <a:pPr lvl="0"/>
            <a:r>
              <a:rPr lang="ru-RU" sz="2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Совместная деятельность </a:t>
            </a:r>
            <a:r>
              <a:rPr lang="ru-RU" sz="2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 и детей</a:t>
            </a:r>
          </a:p>
          <a:p>
            <a:pPr lvl="0"/>
            <a:r>
              <a:rPr lang="ru-RU" sz="2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Оснащение </a:t>
            </a:r>
            <a:r>
              <a:rPr lang="ru-RU" sz="2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развивающей среды</a:t>
            </a:r>
          </a:p>
          <a:p>
            <a:pPr lvl="0"/>
            <a:r>
              <a:rPr lang="ru-RU" sz="28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Работа </a:t>
            </a:r>
            <a:r>
              <a:rPr lang="ru-RU" sz="280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</TotalTime>
  <Words>489</Words>
  <Application>Microsoft Office PowerPoint</Application>
  <PresentationFormat>Экран (4:3)</PresentationFormat>
  <Paragraphs>113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Book Antiqua</vt:lpstr>
      <vt:lpstr>Calibri</vt:lpstr>
      <vt:lpstr>Segoe Print</vt:lpstr>
      <vt:lpstr>Times New Roman</vt:lpstr>
      <vt:lpstr>Wingdings</vt:lpstr>
      <vt:lpstr>Вода</vt:lpstr>
      <vt:lpstr>Проект  «вода – источник жизни»</vt:lpstr>
      <vt:lpstr>Презентация PowerPoint</vt:lpstr>
      <vt:lpstr>Презентация PowerPoint</vt:lpstr>
      <vt:lpstr>Цель </vt:lpstr>
      <vt:lpstr>Задачи </vt:lpstr>
      <vt:lpstr>Актуальность </vt:lpstr>
      <vt:lpstr>Планируемые результаты </vt:lpstr>
      <vt:lpstr>Краткое содержание проекта  </vt:lpstr>
      <vt:lpstr>Основные направления реализации проекта: </vt:lpstr>
      <vt:lpstr>Этапы работы: </vt:lpstr>
      <vt:lpstr>2.Подготовительный </vt:lpstr>
      <vt:lpstr>3.Практический </vt:lpstr>
      <vt:lpstr>Конструирование: «По реке плывет кораблик» </vt:lpstr>
      <vt:lpstr>Рисование: «реки, озёра, моря»</vt:lpstr>
      <vt:lpstr>Лепка: Панно «подводный мир»</vt:lpstr>
      <vt:lpstr>Наблюдения в природе</vt:lpstr>
      <vt:lpstr>Экспериментальная деятельность</vt:lpstr>
      <vt:lpstr>4. Заключительный </vt:lpstr>
      <vt:lpstr>Результат  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«Вода – чудо природы»</dc:title>
  <dc:creator>RePack by SPecialiST</dc:creator>
  <cp:lastModifiedBy>Workstation</cp:lastModifiedBy>
  <cp:revision>115</cp:revision>
  <dcterms:created xsi:type="dcterms:W3CDTF">2014-03-23T09:43:15Z</dcterms:created>
  <dcterms:modified xsi:type="dcterms:W3CDTF">2019-12-05T20:12:12Z</dcterms:modified>
</cp:coreProperties>
</file>