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60" r:id="rId11"/>
    <p:sldId id="261" r:id="rId12"/>
    <p:sldId id="285" r:id="rId13"/>
    <p:sldId id="280" r:id="rId14"/>
    <p:sldId id="281" r:id="rId15"/>
    <p:sldId id="282" r:id="rId16"/>
    <p:sldId id="283" r:id="rId17"/>
    <p:sldId id="284" r:id="rId18"/>
    <p:sldId id="262" r:id="rId19"/>
    <p:sldId id="263" r:id="rId20"/>
    <p:sldId id="264" r:id="rId21"/>
    <p:sldId id="270" r:id="rId22"/>
    <p:sldId id="271" r:id="rId23"/>
    <p:sldId id="272" r:id="rId24"/>
    <p:sldId id="305" r:id="rId25"/>
    <p:sldId id="306" r:id="rId26"/>
    <p:sldId id="273" r:id="rId27"/>
    <p:sldId id="286" r:id="rId28"/>
    <p:sldId id="287" r:id="rId29"/>
    <p:sldId id="304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E0756-B483-474C-BD3E-8A28AFCE5755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357E4-8740-4AE0-A61A-5B44BBD12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istals-slot.com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nogomeb.ru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nogomeb.ru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da.zzima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eseloshagat.ru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stland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рамка для презентаций мигающая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3000372"/>
            <a:ext cx="60041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представлений  у детей дошкольного возраста                ( понятие величина)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Pictures\рам д през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05" y="0"/>
            <a:ext cx="913389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571744"/>
            <a:ext cx="62865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Задачей воспитателя 1 младшей группы (возраст детей 2 -3 года) является привлечение детей к предметам контрастных размеров и их обозначению в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1\Pictures\б-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428736"/>
            <a:ext cx="3143272" cy="27146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1142984"/>
            <a:ext cx="407196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Большой дом – маленький домик;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Большой мяч – маленький мячик;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Большой куб –маленький кубик;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Любые игрушки контрастных размеров. Воспитатель привлекает внимание детей жестом и голосом: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большо-ой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мишка,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ма-аленький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медвежонок, использует суффикс уменьшительности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ласкательности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маленькой игрушки.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85853" y="1071546"/>
            <a:ext cx="66437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Задачей воспитателя 2 младшей группы является формирование умения сравнивать предметы контрастных  и одинаковых размеров; при сравнении предметов соизмерять один предмет с другим по заданному признаку величины (длине, ширине, высоте), пользуясь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приемами наложения и приложения;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Обозначать результат сравнения словами: длинный - короткий,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одинаковые (равные) по длине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широкий – узкий,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одинаковые (равные) по ширине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высокий – низкий,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одинаковые (равные) по высоте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большой – маленький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одинаковые (равные) по величине.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1" y="714356"/>
            <a:ext cx="757242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"Прятки"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практическое знакомство с величиной.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игры: Перед ребёнком разложены кубики, шарики, мячики и любые другие предметы большого и маленького размера. Взрослый просит ребёнка спрятать маленькую матрешку в ладошке, матрешки не видно.  Далее даём матрешку побольше и тоже просим его спрятать - не получается. Делаем вывод, что маленькие предметы можно спрятать в ладошках, а большие нет.</a:t>
            </a:r>
          </a:p>
          <a:p>
            <a:endParaRPr lang="ru-RU" dirty="0"/>
          </a:p>
        </p:txBody>
      </p:sp>
      <p:pic>
        <p:nvPicPr>
          <p:cNvPr id="4098" name="Picture 2" descr="C:\Users\1\Pictures\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3571876"/>
            <a:ext cx="2260040" cy="1714512"/>
          </a:xfrm>
          <a:prstGeom prst="rect">
            <a:avLst/>
          </a:prstGeom>
          <a:noFill/>
        </p:spPr>
      </p:pic>
      <p:pic>
        <p:nvPicPr>
          <p:cNvPr id="4099" name="Picture 3" descr="C:\Users\1\Pictures\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506932"/>
            <a:ext cx="1928826" cy="1841152"/>
          </a:xfrm>
          <a:prstGeom prst="rect">
            <a:avLst/>
          </a:prstGeom>
          <a:noFill/>
        </p:spPr>
      </p:pic>
      <p:pic>
        <p:nvPicPr>
          <p:cNvPr id="4100" name="Picture 4" descr="C:\Users\1\Pictures\43 - копия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4587882"/>
            <a:ext cx="500060" cy="522285"/>
          </a:xfrm>
          <a:prstGeom prst="rect">
            <a:avLst/>
          </a:prstGeom>
          <a:noFill/>
        </p:spPr>
      </p:pic>
      <p:pic>
        <p:nvPicPr>
          <p:cNvPr id="4101" name="Picture 5" descr="C:\Users\1\Pictures\43 - копия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1598" y="4143380"/>
            <a:ext cx="580916" cy="561973"/>
          </a:xfrm>
          <a:prstGeom prst="rect">
            <a:avLst/>
          </a:prstGeom>
          <a:noFill/>
        </p:spPr>
      </p:pic>
      <p:pic>
        <p:nvPicPr>
          <p:cNvPr id="4102" name="Picture 6" descr="C:\Users\1\Pictures\43 - коп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58" y="3850562"/>
            <a:ext cx="500067" cy="483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571481"/>
            <a:ext cx="692948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"Строители"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сортировать предметы по размерам, понятие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большой-маленький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игры: На машине привозим кубики большие и маленькие (можно взять детали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"). "Превращаемся" в строителей и строим дома-башенки: один дом для медведя из больших кубиков, а другой для зайчика - из маленьких кубиков. Желательно обыграть "медведя" и "зайца" с помощью стихотворения: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"У медведя дом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бОльшой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(разводим руки),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у зайца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мАленький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(соединяем ладошки).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 медведь домой пошёл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(изображаем походку медведя),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А за ним и заинька (прыжки)".</a:t>
            </a:r>
          </a:p>
          <a:p>
            <a:endParaRPr lang="ru-RU" dirty="0"/>
          </a:p>
        </p:txBody>
      </p:sp>
      <p:pic>
        <p:nvPicPr>
          <p:cNvPr id="5122" name="Picture 2" descr="C:\Users\1\Pictures\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480336"/>
            <a:ext cx="2531017" cy="1806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500042"/>
            <a:ext cx="50006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 вариант (усложнение)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закреплять знания о величине предметов, познакомить с понятиями "высокий", "низкий", "одинаковые по высоте".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игры: На машине привозим кубики одинакового размера. Взрослый строит две одинаковые по высоте башни и рассказывает малышу, что башни одинаковые. Потом убирает или добавляет детали и опять рассказывает, что теперь башни разные одна высокая, как папа (как дерево, как фонарный столб), а другая низкая, как сынок (как дочка, как цветочек). Важно: провести зрительное сравнение по высоте окружающих ребёнка предметов. Предлагает детям построить низкие, высокие и одинаковые башенки.</a:t>
            </a:r>
          </a:p>
          <a:p>
            <a:endParaRPr lang="ru-RU" dirty="0"/>
          </a:p>
        </p:txBody>
      </p:sp>
      <p:pic>
        <p:nvPicPr>
          <p:cNvPr id="6146" name="Picture 2" descr="C:\Users\1\Pictures\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2916" y="571481"/>
            <a:ext cx="278622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14348" y="571480"/>
            <a:ext cx="62865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"Мисочки - вкладыши" и "Башенки"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знакомство с величиной при выполнении практических действий со специальными игрушками, знакомство с понятием "самый большой".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вместе с ребёнком разберите "башенку" или "мисочки-вкладыши". Рассмотрите детали, обратите внимание, что все они разного размера. предложите малышу самостоятельно собрать башенку или спрятать все мисочки.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Ребёнок будет использовать доступный для него способ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примеривания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реже зрительного соотнесения. Если он не может справиться с задачей и не понимает, что следует учитывать величину деталей, спокойно объясните, что каждый раз необходимо брать самый большой вкладыш и ставить его на предыдущий. Важно: Начните с 2 - 3 деталей,                     постепенно увеличивая их количество.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Pictures\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857232"/>
            <a:ext cx="1247775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642918"/>
            <a:ext cx="757242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"Пирамидка"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учить сравнивать предметы по величине способом наложения.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Важно: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Лучше начинать с пирамидок у которых три кольца одинакового цвета, чтобы малыш не отвлекался на цвет. Постепенно количество колец увеличивать.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Обратить внимание на собранную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пирамидку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она гладкая. Попросите ребёнка снять колечки, рассмотрите их: найдите самое большое и самое маленькое, обратите внимание на разный размер.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Объясните ребёнку, что надо всё время выбирать самое большое колечко. Сначала активно помогайте, постепенно помощь сведите на нет.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642918"/>
            <a:ext cx="76438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Конструирование: «Карта пути домой».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сравнивать предметы способом наложения.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столе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лежат вырезанные из бумаги дорожки и домики – большие и маленькие.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 Как вы думаете домики одинаковые?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Дети: Нет. Большой и маленький.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 К большому домику надо найти широкую дорожку; к маленькому – узкую.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выполняется поэтапно. Сначала дети сравнивают домики и дорожки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(способом наложения)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затем подбирают дорожки к домикам.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 Как узнать, какая из дорожек шире? Что для этого надо сделать? Надо одну дорожку наложить на другую. Возле чьего домика дорожка шире?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сравнивают две дорожки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(вырезанные из бумаги)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способом наложения, выясняют, какая дорожка шире, и подсказывают Маше, где ее домик.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00100" y="1071546"/>
            <a:ext cx="71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 «Больше – меньше» Цель: учить соизмерять один предмет с другим. </a:t>
            </a:r>
            <a:br>
              <a:rPr lang="ru-RU" dirty="0" smtClean="0"/>
            </a:br>
            <a:r>
              <a:rPr lang="ru-RU" dirty="0" smtClean="0"/>
              <a:t>Давайте поиграем с нашим мячиком в игру «Больше – меньше».     Кому я брошу (покачу)  мячик, тот и отвечает.</a:t>
            </a:r>
            <a:br>
              <a:rPr lang="ru-RU" dirty="0" smtClean="0"/>
            </a:br>
            <a:r>
              <a:rPr lang="ru-RU" dirty="0" smtClean="0"/>
              <a:t>- Кто больше: слон или мышка?</a:t>
            </a:r>
            <a:br>
              <a:rPr lang="ru-RU" dirty="0" smtClean="0"/>
            </a:br>
            <a:r>
              <a:rPr lang="ru-RU" dirty="0" smtClean="0"/>
              <a:t>- Что выше: </a:t>
            </a:r>
            <a:r>
              <a:rPr lang="ru-RU" dirty="0" smtClean="0">
                <a:hlinkClick r:id="rId3"/>
              </a:rPr>
              <a:t>стол</a:t>
            </a:r>
            <a:r>
              <a:rPr lang="ru-RU" dirty="0" smtClean="0"/>
              <a:t> или стул?</a:t>
            </a:r>
            <a:br>
              <a:rPr lang="ru-RU" dirty="0" smtClean="0"/>
            </a:br>
            <a:r>
              <a:rPr lang="ru-RU" dirty="0" smtClean="0"/>
              <a:t>- Кто больше: сова или воробей?</a:t>
            </a:r>
            <a:br>
              <a:rPr lang="ru-RU" dirty="0" smtClean="0"/>
            </a:br>
            <a:r>
              <a:rPr lang="ru-RU" dirty="0" smtClean="0"/>
              <a:t>- Сколько волос на голове?</a:t>
            </a:r>
            <a:br>
              <a:rPr lang="ru-RU" dirty="0" smtClean="0"/>
            </a:br>
            <a:r>
              <a:rPr lang="ru-RU" dirty="0" smtClean="0"/>
              <a:t>- Сколько звезд на небе?</a:t>
            </a:r>
            <a:br>
              <a:rPr lang="ru-RU" dirty="0" smtClean="0"/>
            </a:br>
            <a:r>
              <a:rPr lang="ru-RU" dirty="0" smtClean="0"/>
              <a:t>- Сколько иголок у ежа?</a:t>
            </a:r>
            <a:br>
              <a:rPr lang="ru-RU" dirty="0" smtClean="0"/>
            </a:br>
            <a:r>
              <a:rPr lang="ru-RU" dirty="0" smtClean="0"/>
              <a:t>- Кто больше – верблюд или собачка?</a:t>
            </a:r>
            <a:br>
              <a:rPr lang="ru-RU" dirty="0" smtClean="0"/>
            </a:br>
            <a:r>
              <a:rPr lang="ru-RU" dirty="0" smtClean="0"/>
              <a:t>- Сколько у человека носиков?</a:t>
            </a:r>
            <a:br>
              <a:rPr lang="ru-RU" dirty="0" smtClean="0"/>
            </a:br>
            <a:r>
              <a:rPr lang="ru-RU" dirty="0" smtClean="0"/>
              <a:t>- А солнце на небе?... (одно) </a:t>
            </a:r>
            <a:br>
              <a:rPr lang="ru-RU" dirty="0" smtClean="0"/>
            </a:br>
            <a:r>
              <a:rPr lang="ru-RU" dirty="0" smtClean="0"/>
              <a:t>Молодцы. Мячику понравилось с вами </a:t>
            </a:r>
            <a:r>
              <a:rPr lang="ru-RU" dirty="0" smtClean="0">
                <a:hlinkClick r:id="rId4"/>
              </a:rPr>
              <a:t>играть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" name="Picture 2" descr="C:\Users\1\Pictures\5432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285992"/>
            <a:ext cx="2864607" cy="231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рам д през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500174"/>
            <a:ext cx="45720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Предмет математики настолько серьезен, что полезно не упустить случая сделать его немного занимательным.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Паскаль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42910" y="714356"/>
            <a:ext cx="77153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«Накроем стол для кукол»  Цель: учить соизмерять один предмет с другим. </a:t>
            </a:r>
            <a:br>
              <a:rPr lang="ru-RU" dirty="0" smtClean="0"/>
            </a:br>
            <a:r>
              <a:rPr lang="ru-RU" dirty="0" smtClean="0"/>
              <a:t>Ребята, смотрите какие  нарядные здесь куклы (показывает  трех кукол разного размера).   </a:t>
            </a:r>
            <a:r>
              <a:rPr lang="ru-RU" dirty="0" smtClean="0">
                <a:hlinkClick r:id="rId3"/>
              </a:rPr>
              <a:t>Кукла</a:t>
            </a:r>
            <a:r>
              <a:rPr lang="ru-RU" dirty="0" smtClean="0"/>
              <a:t> Таня какая? (большая).</a:t>
            </a:r>
            <a:r>
              <a:rPr lang="ru-RU" dirty="0" smtClean="0">
                <a:hlinkClick r:id="rId3"/>
              </a:rPr>
              <a:t>Кукла</a:t>
            </a:r>
            <a:r>
              <a:rPr lang="ru-RU" dirty="0" smtClean="0"/>
              <a:t> Катя какая? (маленькая). А кукла Оля какая? (среднего роста). Давайте их посадим  и  накроем им стол. Какие тарелки поставим?  Тане  поставим – тарелку … (большую). Кате – тарелку …(маленькую). Оле – тарелку…(среднего размера). Положим им угощение.</a:t>
            </a:r>
            <a:br>
              <a:rPr lang="ru-RU" dirty="0" smtClean="0"/>
            </a:br>
            <a:r>
              <a:rPr lang="ru-RU" dirty="0" smtClean="0"/>
              <a:t>Молодцы, куклы очень довольны и говорят  вам спасибо.</a:t>
            </a:r>
            <a:endParaRPr lang="ru-RU" dirty="0"/>
          </a:p>
        </p:txBody>
      </p:sp>
      <p:pic>
        <p:nvPicPr>
          <p:cNvPr id="9218" name="Picture 2" descr="C:\Users\1\Pictures\больш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980869"/>
            <a:ext cx="2000264" cy="2346760"/>
          </a:xfrm>
          <a:prstGeom prst="rect">
            <a:avLst/>
          </a:prstGeom>
          <a:noFill/>
        </p:spPr>
      </p:pic>
      <p:pic>
        <p:nvPicPr>
          <p:cNvPr id="9219" name="Picture 3" descr="C:\Users\1\Pictures\средня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429000"/>
            <a:ext cx="1714512" cy="1714512"/>
          </a:xfrm>
          <a:prstGeom prst="rect">
            <a:avLst/>
          </a:prstGeom>
          <a:noFill/>
        </p:spPr>
      </p:pic>
      <p:pic>
        <p:nvPicPr>
          <p:cNvPr id="9220" name="Picture 4" descr="C:\Users\1\Pictures\мал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643314"/>
            <a:ext cx="1257471" cy="1475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9" y="928670"/>
            <a:ext cx="7143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среднем дошкольном возрасте совершенствуется умение сравнивать два  предмета по величине (длине, ширине, высоте), а также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сравнивать два предмета по толщине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путем наложения или приложения их друг к другу;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Отражать результаты сравнения в речи, используя прилагательные: длиннее – короче, шире – уже, выше – ниже, толще – тоньше или равные (одинаковые) по длине, ширине, высоте, толщине;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Развивается умение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сравнивать предметы по двум признакам величины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 красная лента длиннее и шире зеленой; желтый шарфик короче и уже синего).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00100" y="1142984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умение устанавливать размерные отношения между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– 5 предметами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разной длины (ширины, высоты), толщины, располагать их в определенной последовательности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порядке убывания или нарастания величины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1\Pictures\2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2546740"/>
            <a:ext cx="3286149" cy="2398889"/>
          </a:xfrm>
          <a:prstGeom prst="rect">
            <a:avLst/>
          </a:prstGeom>
          <a:noFill/>
        </p:spPr>
      </p:pic>
      <p:pic>
        <p:nvPicPr>
          <p:cNvPr id="13315" name="Picture 3" descr="C:\Users\1\Pictures\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517497"/>
            <a:ext cx="3373104" cy="2519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71604" y="785794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Введение  в активную речь детей понятий, обозначающих размерные отношения  предметов: этот утенок большой – этот поменьше – этот еще меньше – а этот самый маленький.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ИЛИ: эта матрешка маленькая – эта  побольше – эта еще больше – а эта самая большая.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357562"/>
            <a:ext cx="47371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7" y="714356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«Две дорожки». Цель: сравнивание предметов по длине.</a:t>
            </a:r>
          </a:p>
          <a:p>
            <a:r>
              <a:rPr lang="ru-RU" dirty="0" smtClean="0"/>
              <a:t>В средней группе сравнивают 2  предмета по длине одинакового цвета и ширины, чтобы ребенок не отвлекался на другой признак.</a:t>
            </a:r>
          </a:p>
          <a:p>
            <a:r>
              <a:rPr lang="ru-RU" dirty="0" smtClean="0"/>
              <a:t>На </a:t>
            </a:r>
            <a:r>
              <a:rPr lang="ru-RU" dirty="0" err="1" smtClean="0"/>
              <a:t>фланелеграфе</a:t>
            </a:r>
            <a:r>
              <a:rPr lang="ru-RU" dirty="0" smtClean="0"/>
              <a:t> крепят  контрастные по длине полоски </a:t>
            </a:r>
            <a:r>
              <a:rPr lang="ru-RU" b="1" dirty="0" smtClean="0"/>
              <a:t>у левого края.</a:t>
            </a:r>
          </a:p>
          <a:p>
            <a:pPr>
              <a:buFontTx/>
              <a:buChar char="-"/>
            </a:pPr>
            <a:r>
              <a:rPr lang="ru-RU" dirty="0" smtClean="0"/>
              <a:t>Это какая полоска? ( длинная). А это какая? (короткая). Воспитатель жестом показывает длину полоски, проводит по ней пальцем слева направо.</a:t>
            </a:r>
          </a:p>
          <a:p>
            <a:r>
              <a:rPr lang="ru-RU" dirty="0" smtClean="0"/>
              <a:t>Детям раздаются разные по длине полоски, которые они сравнивают путем непосредственного наложения.</a:t>
            </a:r>
            <a:endParaRPr lang="ru-RU" dirty="0"/>
          </a:p>
        </p:txBody>
      </p:sp>
      <p:pic>
        <p:nvPicPr>
          <p:cNvPr id="2050" name="Picture 2" descr="C:\Users\1\Pictures\60 - копия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14752"/>
            <a:ext cx="1038225" cy="295275"/>
          </a:xfrm>
          <a:prstGeom prst="rect">
            <a:avLst/>
          </a:prstGeom>
          <a:noFill/>
        </p:spPr>
      </p:pic>
      <p:pic>
        <p:nvPicPr>
          <p:cNvPr id="2052" name="Picture 4" descr="C:\Users\1\Pictures\60 - копия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143380"/>
            <a:ext cx="628650" cy="266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57290" y="1500174"/>
            <a:ext cx="6786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Аналогичным образом сравнивают предметы по высоте. Важно поставить предметы на горизонтальную поверхность. Если это плоскостные фигуры – на нижнюю границу.</a:t>
            </a:r>
          </a:p>
          <a:p>
            <a:r>
              <a:rPr lang="ru-RU" sz="2000" dirty="0" smtClean="0"/>
              <a:t>Сравнение предметов по толщине, ширине происходит путем непосредственного наложения или приложения их друг другу.</a:t>
            </a:r>
            <a:endParaRPr lang="ru-RU" sz="2000" dirty="0"/>
          </a:p>
        </p:txBody>
      </p:sp>
      <p:pic>
        <p:nvPicPr>
          <p:cNvPr id="3074" name="Picture 2" descr="C:\Users\1\Pictures\4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643314"/>
            <a:ext cx="276225" cy="1657350"/>
          </a:xfrm>
          <a:prstGeom prst="rect">
            <a:avLst/>
          </a:prstGeom>
          <a:noFill/>
        </p:spPr>
      </p:pic>
      <p:pic>
        <p:nvPicPr>
          <p:cNvPr id="3075" name="Picture 3" descr="C:\Users\1\Pictures\41 - копия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357694"/>
            <a:ext cx="304800" cy="904875"/>
          </a:xfrm>
          <a:prstGeom prst="rect">
            <a:avLst/>
          </a:prstGeom>
          <a:noFill/>
        </p:spPr>
      </p:pic>
      <p:pic>
        <p:nvPicPr>
          <p:cNvPr id="3076" name="Picture 4" descr="C:\Users\1\Pictures\41 - копия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357694"/>
            <a:ext cx="1019175" cy="952500"/>
          </a:xfrm>
          <a:prstGeom prst="rect">
            <a:avLst/>
          </a:prstGeom>
          <a:noFill/>
        </p:spPr>
      </p:pic>
      <p:pic>
        <p:nvPicPr>
          <p:cNvPr id="3077" name="Picture 5" descr="C:\Users\1\Pictures\41 - копия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4786322"/>
            <a:ext cx="495300" cy="438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85786" y="571480"/>
            <a:ext cx="45720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старшей группе закрепляются умения устанавливать размерные отношения между 5 -10 предметами разной длины (высоты, ширины) или толщины: систематизировать предметы, располагая их в возрастающем                 ( убывающем) порядке по величине;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Отражать в речи порядок расположения предметов и соотношение между ними по размеру ( красный карандаш – самый широкий, синий – немного уже, желтый – еще уже, но он шире зеленого, а зеленый – уже желтого и всех остальных карандашей)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Picture 3" descr="C:\Users\1\Pictures\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642918"/>
            <a:ext cx="309562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643042" y="1285860"/>
            <a:ext cx="6000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умения сравнивать два предмета по величине (длине, ширине, высоте) опосредованно – с помощью третьего (условной мерки),равного одному из сравниваемых предметов.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1\Pictures\60 -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214686"/>
            <a:ext cx="1714512" cy="753972"/>
          </a:xfrm>
          <a:prstGeom prst="rect">
            <a:avLst/>
          </a:prstGeom>
          <a:noFill/>
        </p:spPr>
      </p:pic>
      <p:pic>
        <p:nvPicPr>
          <p:cNvPr id="16387" name="Picture 3" descr="C:\Users\1\Pictures\60 - копия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571876"/>
            <a:ext cx="1214446" cy="345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64291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средней группе развивается умение сравнивать предметы по двум признакам величины (по рисункам)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1\Pictures\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5786478" cy="3978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C:\Users\1\Pictures\43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642918"/>
            <a:ext cx="5072098" cy="4574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642919"/>
            <a:ext cx="52864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рассматривается как размер, объем, протяженность предмета, т. е. это те параметры, которые можно измерить. Величина — понятие относительное, в основе которого всего два слова: большой, маленький. Основной характеристикой величины является ее относительность, а значит, она познается только в сравнении с другой величиной (больше, меньше, такой же).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85853" y="1285860"/>
            <a:ext cx="69294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подготовительной к школе группе необходимо закреплять все вышеперечисленные  умения.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можно использовать при изучении понятия «величина», начиная с младшей группы  и до подготовительной, постепенно усложняя задания. Ведь основная цель использования данного дидактического пособия состоит в том, чтобы научить дошкольников  решать задачи на разбиение по свойствам.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Начать следует с простых заданий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 младшей группе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накладывая блоки на цветные изображения в альбоме. Таким образом плоскостные изображения превращаются в объемные предметы.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642918"/>
            <a:ext cx="707236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детьми 3 -4 лет уместны простые игры и упражнения, цель которых освоение свойств, слов «такой же», «не такой»  по форме, размеру, цвету, толщине.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все фигуры, как эта»  по размеру 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«Найди не такую фигуру, как эта» по размеру;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средней группе дается более сложный вариант: найди такие же, как предъявляемая фигура, по размеру и цвету, но другие по форме.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все такие фигуры, как эта по размеру и цвету;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не такие фигуры, как эта по размеру и форме;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такие же, как эта по размеру, но другого цвета;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«Цепочка»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выбранной фигуры построить как можно более длинную цепочку:</a:t>
            </a:r>
          </a:p>
          <a:p>
            <a:pPr marL="342900" indent="-342900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рядом не было фигур одинакового размера (формы, толщины, цвета);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  Чтобы рядом не было одинаковых по цвету и размеру фигур;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14414" y="1500174"/>
            <a:ext cx="71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Чтобы рядом были фигуры одинаковые по размеру, но разные по форме;</a:t>
            </a:r>
          </a:p>
          <a:p>
            <a:r>
              <a:rPr lang="ru-RU" sz="2000" dirty="0" smtClean="0"/>
              <a:t>Чтобы рядом были фигуры одинакового размера и цвета, но разной формы;</a:t>
            </a:r>
          </a:p>
          <a:p>
            <a:r>
              <a:rPr lang="ru-RU" sz="2000" dirty="0" smtClean="0"/>
              <a:t>Игра «Второй ряд»</a:t>
            </a:r>
          </a:p>
          <a:p>
            <a:r>
              <a:rPr lang="ru-RU" sz="2000" dirty="0" smtClean="0"/>
              <a:t>Выложить в ряд 5 – 6 любых фигур. Построить под ним второй ряд, но так, чтобы под каждой фигурой верхнего ряда оказалась фигура другого размера (такого же размера, но другого цвета)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«Раздели фигуры»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игры берутся игрушки: мишка, зайка и предлагается разделить фигуры между ними так, чтобы у мишки оказались все красные фигуры. Важно задать вопросы: «Какие фигуры оказались у мишки?» (Все красные). «А у зайки?» (Все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некрасные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Фигуры можно разделить по-другому: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у мишки оказались все круглые; (Задать вопрос)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зайцу достались все большие ( или все желтые)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00166" y="1571612"/>
            <a:ext cx="62151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Более сложный вариант этой игры: разделите фигуры так, чтобы у мишки оказались все синие, а у зайки все квадратные фигуры.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Какие фигуры у  мишки? ( синие, неквадратные). А у зайки? (квадратные,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несиние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Какие фигуры подошли сразу и мишке и зайке? (синие, квадратные). А какие фигуры никому не подошли?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несиние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неквадратные) и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детей старшего возраста предлагаются новые игры и упражнения с блоками, где их свойства изображены на карточках.</a:t>
            </a:r>
          </a:p>
          <a:p>
            <a:endParaRPr lang="ru-RU" dirty="0"/>
          </a:p>
        </p:txBody>
      </p:sp>
      <p:pic>
        <p:nvPicPr>
          <p:cNvPr id="25602" name="Picture 2" descr="C:\Users\1\Pictures\блоки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357298"/>
            <a:ext cx="5944269" cy="3757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00166" y="1500174"/>
            <a:ext cx="6429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Задания усложняются в процессе работы с блоками. Например, в подготовительной к школе группе развивается умение выявлять свойства блоков по слову без опоры на наглядность, еще более сложные задачи на разбиение по двум свойствам: игры с обручем, игры с двумя обручами, с двумя перекрещивающимися обручами, с тремя обручами и 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00166" y="2285992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642919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1000108"/>
            <a:ext cx="478633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Восприятие величины связано с выделением разных измерений: длины, ширины, высоты, толщины. Восприятие различных параметров величины, так же как и формы, осуществляется с помощью практических действий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наложения, приложения,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примеривания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, ощупывания, измерения, группировки предметов по выделенному признаку.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642919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57356" y="1142985"/>
            <a:ext cx="50720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Таким образом, для каждого параметра величины должны быть использованы четыре типа игр и упражнений: 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предметами, плоскими фигурами, рисунками и по представлению.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Изначально предлагаются задания с более контрастными величинами, постепенно добавляются менее контрастные промежуточные размеры, которые позволяют развивать точность глазомера. Каждый новый параметр величины дается на примере знакомых предметов и с использованием параметров из предыдущих заданий.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642918"/>
            <a:ext cx="371477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Пример использования упражнений с предметами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1. Сравнивание предметов  по высоте 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— сравнивание предметов мебели между собой, дидактическая игра «Что в комнате выше лежит?»;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— сравнивание деталей строительного набора (игрушек и т. д.);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— сравнивание по росту двух детей, взрослого и ребенка (усложнение: увеличивать количество детей до 5—7).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Pictures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928803"/>
            <a:ext cx="1928826" cy="292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928670"/>
            <a:ext cx="52149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Сравнивание плоскостных изображений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— подбор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одежды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нужного размера для картонных кукол разной величины;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    — сравнивание плоскостных геометрических фигур (столбики, треугольники и т. д., различающиеся лишь по одному признаку — высоте).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Pictures\2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214686"/>
            <a:ext cx="3942507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57356" y="928670"/>
            <a:ext cx="492922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3.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Сравнивание нарисованных предметных изображений,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например, изображений геометрических фигур, по-разному расположенных на листе бумаги.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1\Pictures\34 -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852780" y="2357430"/>
            <a:ext cx="862359" cy="928694"/>
          </a:xfrm>
          <a:prstGeom prst="rect">
            <a:avLst/>
          </a:prstGeom>
          <a:noFill/>
        </p:spPr>
      </p:pic>
      <p:pic>
        <p:nvPicPr>
          <p:cNvPr id="3075" name="Picture 3" descr="C:\Users\1\Pictures\34 - копия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500702"/>
            <a:ext cx="895350" cy="571504"/>
          </a:xfrm>
          <a:prstGeom prst="rect">
            <a:avLst/>
          </a:prstGeom>
          <a:noFill/>
        </p:spPr>
      </p:pic>
      <p:pic>
        <p:nvPicPr>
          <p:cNvPr id="3076" name="Picture 4" descr="C:\Users\1\Pictures\34 - копия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500561" y="3286124"/>
            <a:ext cx="1145041" cy="642942"/>
          </a:xfrm>
          <a:prstGeom prst="rect">
            <a:avLst/>
          </a:prstGeom>
          <a:noFill/>
        </p:spPr>
      </p:pic>
      <p:pic>
        <p:nvPicPr>
          <p:cNvPr id="3077" name="Picture 5" descr="C:\Users\1\Pictures\34 - копия (5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357950" y="3429000"/>
            <a:ext cx="714383" cy="638175"/>
          </a:xfrm>
          <a:prstGeom prst="rect">
            <a:avLst/>
          </a:prstGeom>
          <a:noFill/>
        </p:spPr>
      </p:pic>
      <p:pic>
        <p:nvPicPr>
          <p:cNvPr id="3078" name="Picture 6" descr="C:\Users\1\Pictures\34 - копия (6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57686" y="4357694"/>
            <a:ext cx="1969976" cy="1722006"/>
          </a:xfrm>
          <a:prstGeom prst="rect">
            <a:avLst/>
          </a:prstGeom>
          <a:noFill/>
        </p:spPr>
      </p:pic>
      <p:pic>
        <p:nvPicPr>
          <p:cNvPr id="3079" name="Picture 7" descr="C:\Users\1\Pictures\34 - копия (7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 flipV="1">
            <a:off x="2428860" y="4000292"/>
            <a:ext cx="1595454" cy="1428972"/>
          </a:xfrm>
          <a:prstGeom prst="rect">
            <a:avLst/>
          </a:prstGeom>
          <a:noFill/>
        </p:spPr>
      </p:pic>
      <p:pic>
        <p:nvPicPr>
          <p:cNvPr id="3080" name="Picture 8" descr="C:\Users\1\Pictures\34 - копия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57357" y="2428868"/>
            <a:ext cx="1428760" cy="1357322"/>
          </a:xfrm>
          <a:prstGeom prst="rect">
            <a:avLst/>
          </a:prstGeom>
          <a:noFill/>
        </p:spPr>
      </p:pic>
      <p:pic>
        <p:nvPicPr>
          <p:cNvPr id="3081" name="Picture 9" descr="C:\Users\1\Pictures\34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2357430"/>
            <a:ext cx="1779997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Pictures\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156"/>
            <a:ext cx="9144000" cy="6866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1357298"/>
            <a:ext cx="364333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   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4.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Сравнивание предметов по параметру высоты по представлению,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 дидактическая игра «Что ты знаешь высокое и низкое?» (многоэтажный дом высокий, а одноэтажный низкий, заводская труба высокая, а труба на крыше дома низкая и т. д.).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1085</TotalTime>
  <Words>1665</Words>
  <Application>Microsoft Office PowerPoint</Application>
  <PresentationFormat>Экран (4:3)</PresentationFormat>
  <Paragraphs>103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93</cp:revision>
  <dcterms:created xsi:type="dcterms:W3CDTF">2015-01-13T12:53:22Z</dcterms:created>
  <dcterms:modified xsi:type="dcterms:W3CDTF">2019-12-05T16:15:38Z</dcterms:modified>
</cp:coreProperties>
</file>