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4" r:id="rId2"/>
    <p:sldId id="256" r:id="rId3"/>
    <p:sldId id="266" r:id="rId4"/>
    <p:sldId id="268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70" r:id="rId14"/>
    <p:sldId id="269" r:id="rId15"/>
    <p:sldId id="271" r:id="rId16"/>
    <p:sldId id="273" r:id="rId17"/>
    <p:sldId id="275" r:id="rId18"/>
    <p:sldId id="272" r:id="rId19"/>
    <p:sldId id="276" r:id="rId20"/>
    <p:sldId id="277" r:id="rId21"/>
    <p:sldId id="267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71" autoAdjust="0"/>
  </p:normalViewPr>
  <p:slideViewPr>
    <p:cSldViewPr>
      <p:cViewPr varScale="1">
        <p:scale>
          <a:sx n="68" d="100"/>
          <a:sy n="68" d="100"/>
        </p:scale>
        <p:origin x="1446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3C2CA-07C2-4157-879E-6400D2DE10AE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485D7-9C95-4658-8EAA-8F534DB1A6C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3C2CA-07C2-4157-879E-6400D2DE10AE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485D7-9C95-4658-8EAA-8F534DB1A6C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3C2CA-07C2-4157-879E-6400D2DE10AE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485D7-9C95-4658-8EAA-8F534DB1A6C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3C2CA-07C2-4157-879E-6400D2DE10AE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485D7-9C95-4658-8EAA-8F534DB1A6C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3C2CA-07C2-4157-879E-6400D2DE10AE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485D7-9C95-4658-8EAA-8F534DB1A6C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3C2CA-07C2-4157-879E-6400D2DE10AE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485D7-9C95-4658-8EAA-8F534DB1A6C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2" y="1812927"/>
            <a:ext cx="347127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280" y="1812927"/>
            <a:ext cx="347127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3C2CA-07C2-4157-879E-6400D2DE10AE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485D7-9C95-4658-8EAA-8F534DB1A6C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3C2CA-07C2-4157-879E-6400D2DE10AE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485D7-9C95-4658-8EAA-8F534DB1A6C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3C2CA-07C2-4157-879E-6400D2DE10AE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485D7-9C95-4658-8EAA-8F534DB1A6C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3C2CA-07C2-4157-879E-6400D2DE10AE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485D7-9C95-4658-8EAA-8F534DB1A6C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1387058"/>
            <a:ext cx="3297953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3" y="2500312"/>
            <a:ext cx="3297954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3C2CA-07C2-4157-879E-6400D2DE10AE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485D7-9C95-4658-8EAA-8F534DB1A6C6}" type="slidenum">
              <a:rPr lang="ru-RU" smtClean="0"/>
              <a:t>‹#›</a:t>
            </a:fld>
            <a:endParaRPr lang="ru-RU"/>
          </a:p>
        </p:txBody>
      </p:sp>
      <p:grpSp>
        <p:nvGrpSpPr>
          <p:cNvPr id="16" name="Group 15"/>
          <p:cNvGrpSpPr/>
          <p:nvPr/>
        </p:nvGrpSpPr>
        <p:grpSpPr>
          <a:xfrm>
            <a:off x="4516154" y="994387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674192" y="1601512"/>
            <a:ext cx="3429000" cy="3429000"/>
          </a:xfrm>
          <a:prstGeom prst="ellipse">
            <a:avLst/>
          </a:prstGeom>
          <a:ln w="76200">
            <a:solidFill>
              <a:schemeClr val="tx2">
                <a:lumMod val="75000"/>
              </a:schemeClr>
            </a:solidFill>
          </a:ln>
        </p:spPr>
        <p:txBody>
          <a:bodyPr/>
          <a:lstStyle/>
          <a:p>
            <a:r>
              <a:rPr lang="ru-RU"/>
              <a:t>Вставка рисунка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Oval 55"/>
          <p:cNvSpPr>
            <a:spLocks noChangeAspect="1"/>
          </p:cNvSpPr>
          <p:nvPr/>
        </p:nvSpPr>
        <p:spPr>
          <a:xfrm>
            <a:off x="-69625" y="4042576"/>
            <a:ext cx="1743945" cy="1909234"/>
          </a:xfrm>
          <a:custGeom>
            <a:avLst/>
            <a:gdLst/>
            <a:ahLst/>
            <a:cxnLst/>
            <a:rect l="l" t="t" r="r" b="b"/>
            <a:pathLst>
              <a:path w="1743945" h="1909234">
                <a:moveTo>
                  <a:pt x="789328" y="0"/>
                </a:moveTo>
                <a:cubicBezTo>
                  <a:pt x="1316548" y="0"/>
                  <a:pt x="1743945" y="427397"/>
                  <a:pt x="1743945" y="954617"/>
                </a:cubicBezTo>
                <a:cubicBezTo>
                  <a:pt x="1743945" y="1481837"/>
                  <a:pt x="1316548" y="1909234"/>
                  <a:pt x="789328" y="1909234"/>
                </a:cubicBezTo>
                <a:cubicBezTo>
                  <a:pt x="461080" y="1909234"/>
                  <a:pt x="171527" y="1743562"/>
                  <a:pt x="0" y="1491086"/>
                </a:cubicBezTo>
                <a:lnTo>
                  <a:pt x="0" y="418149"/>
                </a:lnTo>
                <a:cubicBezTo>
                  <a:pt x="171527" y="165673"/>
                  <a:pt x="461080" y="0"/>
                  <a:pt x="789328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3" name="Oval 52"/>
          <p:cNvSpPr>
            <a:spLocks noChangeAspect="1"/>
          </p:cNvSpPr>
          <p:nvPr/>
        </p:nvSpPr>
        <p:spPr>
          <a:xfrm>
            <a:off x="520638" y="1095310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2" name="Oval 51"/>
          <p:cNvSpPr>
            <a:spLocks noChangeAspect="1"/>
          </p:cNvSpPr>
          <p:nvPr/>
        </p:nvSpPr>
        <p:spPr>
          <a:xfrm>
            <a:off x="1878729" y="282933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4" name="Oval 53"/>
          <p:cNvSpPr>
            <a:spLocks noChangeAspect="1"/>
          </p:cNvSpPr>
          <p:nvPr/>
        </p:nvSpPr>
        <p:spPr>
          <a:xfrm>
            <a:off x="520637" y="5729135"/>
            <a:ext cx="1909234" cy="1193756"/>
          </a:xfrm>
          <a:custGeom>
            <a:avLst/>
            <a:gdLst/>
            <a:ahLst/>
            <a:cxnLst/>
            <a:rect l="l" t="t" r="r" b="b"/>
            <a:pathLst>
              <a:path w="1909234" h="1193756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037305"/>
                  <a:pt x="1898721" y="1117537"/>
                  <a:pt x="1877819" y="1193756"/>
                </a:cubicBezTo>
                <a:lnTo>
                  <a:pt x="31415" y="1193756"/>
                </a:lnTo>
                <a:cubicBezTo>
                  <a:pt x="10513" y="1117537"/>
                  <a:pt x="0" y="103730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0" name="Oval 129"/>
          <p:cNvSpPr>
            <a:spLocks noChangeAspect="1"/>
          </p:cNvSpPr>
          <p:nvPr/>
        </p:nvSpPr>
        <p:spPr>
          <a:xfrm>
            <a:off x="-46711" y="-61709"/>
            <a:ext cx="1449107" cy="1677064"/>
          </a:xfrm>
          <a:custGeom>
            <a:avLst/>
            <a:gdLst/>
            <a:ahLst/>
            <a:cxnLst/>
            <a:rect l="l" t="t" r="r" b="b"/>
            <a:pathLst>
              <a:path w="1449107" h="1677064">
                <a:moveTo>
                  <a:pt x="0" y="0"/>
                </a:moveTo>
                <a:lnTo>
                  <a:pt x="1112019" y="0"/>
                </a:lnTo>
                <a:cubicBezTo>
                  <a:pt x="1319407" y="171874"/>
                  <a:pt x="1449107" y="432014"/>
                  <a:pt x="1449107" y="722447"/>
                </a:cubicBezTo>
                <a:cubicBezTo>
                  <a:pt x="1449107" y="1249667"/>
                  <a:pt x="1021710" y="1677064"/>
                  <a:pt x="494490" y="1677064"/>
                </a:cubicBezTo>
                <a:cubicBezTo>
                  <a:pt x="313232" y="1677064"/>
                  <a:pt x="143772" y="1626546"/>
                  <a:pt x="0" y="1537872"/>
                </a:cubicBezTo>
                <a:close/>
              </a:path>
            </a:pathLst>
          </a:custGeom>
          <a:solidFill>
            <a:schemeClr val="tx2">
              <a:lumMod val="75000"/>
              <a:alpha val="14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1" name="Oval 130"/>
          <p:cNvSpPr>
            <a:spLocks noChangeAspect="1"/>
          </p:cNvSpPr>
          <p:nvPr/>
        </p:nvSpPr>
        <p:spPr>
          <a:xfrm>
            <a:off x="924113" y="-161623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2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2" name="Oval 131"/>
          <p:cNvSpPr>
            <a:spLocks noChangeAspect="1"/>
          </p:cNvSpPr>
          <p:nvPr/>
        </p:nvSpPr>
        <p:spPr>
          <a:xfrm>
            <a:off x="0" y="660738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3" name="Oval 132"/>
          <p:cNvSpPr>
            <a:spLocks noChangeAspect="1"/>
          </p:cNvSpPr>
          <p:nvPr/>
        </p:nvSpPr>
        <p:spPr>
          <a:xfrm>
            <a:off x="7497531" y="-61709"/>
            <a:ext cx="1694467" cy="1677064"/>
          </a:xfrm>
          <a:custGeom>
            <a:avLst/>
            <a:gdLst/>
            <a:ahLst/>
            <a:cxnLst/>
            <a:rect l="l" t="t" r="r" b="b"/>
            <a:pathLst>
              <a:path w="1694467" h="1677064">
                <a:moveTo>
                  <a:pt x="337088" y="0"/>
                </a:moveTo>
                <a:lnTo>
                  <a:pt x="1573463" y="0"/>
                </a:lnTo>
                <a:cubicBezTo>
                  <a:pt x="1618202" y="37449"/>
                  <a:pt x="1658454" y="79950"/>
                  <a:pt x="1694467" y="126010"/>
                </a:cubicBezTo>
                <a:lnTo>
                  <a:pt x="1694467" y="1318884"/>
                </a:lnTo>
                <a:cubicBezTo>
                  <a:pt x="1522840" y="1538397"/>
                  <a:pt x="1254922" y="1677064"/>
                  <a:pt x="954617" y="1677064"/>
                </a:cubicBezTo>
                <a:cubicBezTo>
                  <a:pt x="427397" y="1677064"/>
                  <a:pt x="0" y="1249667"/>
                  <a:pt x="0" y="722447"/>
                </a:cubicBezTo>
                <a:cubicBezTo>
                  <a:pt x="0" y="432014"/>
                  <a:pt x="129700" y="171874"/>
                  <a:pt x="337088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4" name="Oval 133"/>
          <p:cNvSpPr>
            <a:spLocks noChangeAspect="1"/>
          </p:cNvSpPr>
          <p:nvPr/>
        </p:nvSpPr>
        <p:spPr>
          <a:xfrm>
            <a:off x="6117502" y="-61708"/>
            <a:ext cx="1909234" cy="1705448"/>
          </a:xfrm>
          <a:custGeom>
            <a:avLst/>
            <a:gdLst/>
            <a:ahLst/>
            <a:cxnLst/>
            <a:rect l="l" t="t" r="r" b="b"/>
            <a:pathLst>
              <a:path w="1909234" h="1705448">
                <a:moveTo>
                  <a:pt x="371490" y="0"/>
                </a:moveTo>
                <a:lnTo>
                  <a:pt x="1537745" y="0"/>
                </a:lnTo>
                <a:cubicBezTo>
                  <a:pt x="1764760" y="171517"/>
                  <a:pt x="1909234" y="444302"/>
                  <a:pt x="1909234" y="750831"/>
                </a:cubicBezTo>
                <a:cubicBezTo>
                  <a:pt x="1909234" y="1278051"/>
                  <a:pt x="1481837" y="1705448"/>
                  <a:pt x="954617" y="1705448"/>
                </a:cubicBezTo>
                <a:cubicBezTo>
                  <a:pt x="427397" y="1705448"/>
                  <a:pt x="0" y="1278051"/>
                  <a:pt x="0" y="750831"/>
                </a:cubicBezTo>
                <a:cubicBezTo>
                  <a:pt x="0" y="444302"/>
                  <a:pt x="144474" y="171517"/>
                  <a:pt x="37149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5" name="Oval 134"/>
          <p:cNvSpPr>
            <a:spLocks noChangeAspect="1"/>
          </p:cNvSpPr>
          <p:nvPr/>
        </p:nvSpPr>
        <p:spPr>
          <a:xfrm>
            <a:off x="7494454" y="1095309"/>
            <a:ext cx="1697544" cy="1909234"/>
          </a:xfrm>
          <a:custGeom>
            <a:avLst/>
            <a:gdLst/>
            <a:ahLst/>
            <a:cxnLst/>
            <a:rect l="l" t="t" r="r" b="b"/>
            <a:pathLst>
              <a:path w="1697544" h="1909234">
                <a:moveTo>
                  <a:pt x="954617" y="0"/>
                </a:moveTo>
                <a:cubicBezTo>
                  <a:pt x="1256666" y="0"/>
                  <a:pt x="1525952" y="140283"/>
                  <a:pt x="1697544" y="361910"/>
                </a:cubicBezTo>
                <a:lnTo>
                  <a:pt x="1697544" y="1547324"/>
                </a:lnTo>
                <a:cubicBezTo>
                  <a:pt x="1525952" y="1768951"/>
                  <a:pt x="1256666" y="1909234"/>
                  <a:pt x="954617" y="1909234"/>
                </a:cubicBezTo>
                <a:cubicBezTo>
                  <a:pt x="427397" y="1909234"/>
                  <a:pt x="0" y="1481837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6" name="Oval 135"/>
          <p:cNvSpPr>
            <a:spLocks noChangeAspect="1"/>
          </p:cNvSpPr>
          <p:nvPr/>
        </p:nvSpPr>
        <p:spPr>
          <a:xfrm>
            <a:off x="8056674" y="5140346"/>
            <a:ext cx="1137194" cy="1759729"/>
          </a:xfrm>
          <a:custGeom>
            <a:avLst/>
            <a:gdLst/>
            <a:ahLst/>
            <a:cxnLst/>
            <a:rect l="l" t="t" r="r" b="b"/>
            <a:pathLst>
              <a:path w="1137194" h="1759729">
                <a:moveTo>
                  <a:pt x="954617" y="0"/>
                </a:moveTo>
                <a:cubicBezTo>
                  <a:pt x="1017088" y="0"/>
                  <a:pt x="1078157" y="6001"/>
                  <a:pt x="1137194" y="17897"/>
                </a:cubicBezTo>
                <a:lnTo>
                  <a:pt x="1137194" y="1759729"/>
                </a:lnTo>
                <a:lnTo>
                  <a:pt x="443151" y="1759729"/>
                </a:lnTo>
                <a:cubicBezTo>
                  <a:pt x="176544" y="1591075"/>
                  <a:pt x="0" y="1293463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7" name="Oval 136"/>
          <p:cNvSpPr>
            <a:spLocks noChangeAspect="1"/>
          </p:cNvSpPr>
          <p:nvPr/>
        </p:nvSpPr>
        <p:spPr>
          <a:xfrm>
            <a:off x="6661711" y="4362912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8" name="Oval 137"/>
          <p:cNvSpPr>
            <a:spLocks noChangeAspect="1"/>
          </p:cNvSpPr>
          <p:nvPr/>
        </p:nvSpPr>
        <p:spPr>
          <a:xfrm>
            <a:off x="-69625" y="4948766"/>
            <a:ext cx="1353860" cy="1909234"/>
          </a:xfrm>
          <a:custGeom>
            <a:avLst/>
            <a:gdLst/>
            <a:ahLst/>
            <a:cxnLst/>
            <a:rect l="l" t="t" r="r" b="b"/>
            <a:pathLst>
              <a:path w="1353860" h="1909234">
                <a:moveTo>
                  <a:pt x="399243" y="0"/>
                </a:moveTo>
                <a:cubicBezTo>
                  <a:pt x="926463" y="0"/>
                  <a:pt x="1353860" y="427397"/>
                  <a:pt x="1353860" y="954617"/>
                </a:cubicBezTo>
                <a:cubicBezTo>
                  <a:pt x="1353860" y="1481837"/>
                  <a:pt x="926463" y="1909234"/>
                  <a:pt x="399243" y="1909234"/>
                </a:cubicBezTo>
                <a:cubicBezTo>
                  <a:pt x="256544" y="1909234"/>
                  <a:pt x="121158" y="1877924"/>
                  <a:pt x="0" y="1820890"/>
                </a:cubicBezTo>
                <a:lnTo>
                  <a:pt x="0" y="88345"/>
                </a:lnTo>
                <a:cubicBezTo>
                  <a:pt x="121158" y="31311"/>
                  <a:pt x="256544" y="0"/>
                  <a:pt x="399243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9" name="Oval 138"/>
          <p:cNvSpPr>
            <a:spLocks noChangeAspect="1"/>
          </p:cNvSpPr>
          <p:nvPr/>
        </p:nvSpPr>
        <p:spPr>
          <a:xfrm>
            <a:off x="708471" y="4790336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40" name="Oval 139"/>
          <p:cNvSpPr>
            <a:spLocks noChangeAspect="1"/>
          </p:cNvSpPr>
          <p:nvPr/>
        </p:nvSpPr>
        <p:spPr>
          <a:xfrm>
            <a:off x="6117503" y="783988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41" name="Oval 140"/>
          <p:cNvSpPr>
            <a:spLocks noChangeAspect="1"/>
          </p:cNvSpPr>
          <p:nvPr/>
        </p:nvSpPr>
        <p:spPr>
          <a:xfrm>
            <a:off x="6459053" y="5140346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18" name="Oval 117"/>
          <p:cNvSpPr>
            <a:spLocks noChangeAspect="1"/>
          </p:cNvSpPr>
          <p:nvPr/>
        </p:nvSpPr>
        <p:spPr>
          <a:xfrm>
            <a:off x="8398204" y="597861"/>
            <a:ext cx="793794" cy="1252918"/>
          </a:xfrm>
          <a:custGeom>
            <a:avLst/>
            <a:gdLst/>
            <a:ahLst/>
            <a:cxnLst/>
            <a:rect l="l" t="t" r="r" b="b"/>
            <a:pathLst>
              <a:path w="793794" h="1252918">
                <a:moveTo>
                  <a:pt x="626459" y="0"/>
                </a:moveTo>
                <a:cubicBezTo>
                  <a:pt x="684682" y="0"/>
                  <a:pt x="741049" y="7943"/>
                  <a:pt x="793794" y="25480"/>
                </a:cubicBezTo>
                <a:lnTo>
                  <a:pt x="793794" y="1227438"/>
                </a:lnTo>
                <a:cubicBezTo>
                  <a:pt x="741049" y="1244975"/>
                  <a:pt x="684682" y="1252918"/>
                  <a:pt x="626459" y="1252918"/>
                </a:cubicBezTo>
                <a:cubicBezTo>
                  <a:pt x="280475" y="1252918"/>
                  <a:pt x="0" y="972443"/>
                  <a:pt x="0" y="626459"/>
                </a:cubicBezTo>
                <a:cubicBezTo>
                  <a:pt x="0" y="280475"/>
                  <a:pt x="280475" y="0"/>
                  <a:pt x="626459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Oval 118"/>
          <p:cNvSpPr>
            <a:spLocks noChangeAspect="1"/>
          </p:cNvSpPr>
          <p:nvPr/>
        </p:nvSpPr>
        <p:spPr>
          <a:xfrm>
            <a:off x="6350100" y="206512"/>
            <a:ext cx="1041276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Oval 119"/>
          <p:cNvSpPr>
            <a:spLocks noChangeAspect="1"/>
          </p:cNvSpPr>
          <p:nvPr/>
        </p:nvSpPr>
        <p:spPr>
          <a:xfrm>
            <a:off x="6872127" y="1450645"/>
            <a:ext cx="1218253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Oval 120"/>
          <p:cNvSpPr>
            <a:spLocks noChangeAspect="1"/>
          </p:cNvSpPr>
          <p:nvPr/>
        </p:nvSpPr>
        <p:spPr>
          <a:xfrm>
            <a:off x="7219068" y="2049927"/>
            <a:ext cx="1041276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Oval 121"/>
          <p:cNvSpPr>
            <a:spLocks noChangeAspect="1"/>
          </p:cNvSpPr>
          <p:nvPr/>
        </p:nvSpPr>
        <p:spPr>
          <a:xfrm>
            <a:off x="7749416" y="2661634"/>
            <a:ext cx="721308" cy="721308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Oval 122"/>
          <p:cNvSpPr>
            <a:spLocks noChangeAspect="1"/>
          </p:cNvSpPr>
          <p:nvPr/>
        </p:nvSpPr>
        <p:spPr>
          <a:xfrm>
            <a:off x="685054" y="-100976"/>
            <a:ext cx="1193676" cy="697815"/>
          </a:xfrm>
          <a:custGeom>
            <a:avLst/>
            <a:gdLst/>
            <a:ahLst/>
            <a:cxnLst/>
            <a:rect l="l" t="t" r="r" b="b"/>
            <a:pathLst>
              <a:path w="1193676" h="697815">
                <a:moveTo>
                  <a:pt x="10179" y="0"/>
                </a:moveTo>
                <a:lnTo>
                  <a:pt x="1183497" y="0"/>
                </a:lnTo>
                <a:cubicBezTo>
                  <a:pt x="1190746" y="32633"/>
                  <a:pt x="1193676" y="66463"/>
                  <a:pt x="1193676" y="100977"/>
                </a:cubicBezTo>
                <a:cubicBezTo>
                  <a:pt x="1193676" y="430602"/>
                  <a:pt x="926463" y="697815"/>
                  <a:pt x="596838" y="697815"/>
                </a:cubicBezTo>
                <a:cubicBezTo>
                  <a:pt x="267213" y="697815"/>
                  <a:pt x="0" y="430602"/>
                  <a:pt x="0" y="100977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Oval 123"/>
          <p:cNvSpPr>
            <a:spLocks noChangeAspect="1"/>
          </p:cNvSpPr>
          <p:nvPr/>
        </p:nvSpPr>
        <p:spPr>
          <a:xfrm>
            <a:off x="1502638" y="-100976"/>
            <a:ext cx="1029028" cy="459889"/>
          </a:xfrm>
          <a:custGeom>
            <a:avLst/>
            <a:gdLst/>
            <a:ahLst/>
            <a:cxnLst/>
            <a:rect l="l" t="t" r="r" b="b"/>
            <a:pathLst>
              <a:path w="1029028" h="459889">
                <a:moveTo>
                  <a:pt x="0" y="0"/>
                </a:moveTo>
                <a:lnTo>
                  <a:pt x="1029028" y="0"/>
                </a:lnTo>
                <a:cubicBezTo>
                  <a:pt x="1001386" y="259074"/>
                  <a:pt x="781401" y="459889"/>
                  <a:pt x="514514" y="459889"/>
                </a:cubicBezTo>
                <a:cubicBezTo>
                  <a:pt x="247627" y="459889"/>
                  <a:pt x="27642" y="259074"/>
                  <a:pt x="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Oval 124"/>
          <p:cNvSpPr>
            <a:spLocks noChangeAspect="1"/>
          </p:cNvSpPr>
          <p:nvPr/>
        </p:nvSpPr>
        <p:spPr>
          <a:xfrm>
            <a:off x="-69624" y="-100976"/>
            <a:ext cx="590263" cy="612289"/>
          </a:xfrm>
          <a:custGeom>
            <a:avLst/>
            <a:gdLst/>
            <a:ahLst/>
            <a:cxnLst/>
            <a:rect l="l" t="t" r="r" b="b"/>
            <a:pathLst>
              <a:path w="590263" h="612289">
                <a:moveTo>
                  <a:pt x="0" y="0"/>
                </a:moveTo>
                <a:lnTo>
                  <a:pt x="581024" y="0"/>
                </a:lnTo>
                <a:cubicBezTo>
                  <a:pt x="587493" y="29611"/>
                  <a:pt x="590263" y="60308"/>
                  <a:pt x="590263" y="91651"/>
                </a:cubicBezTo>
                <a:cubicBezTo>
                  <a:pt x="590263" y="379191"/>
                  <a:pt x="357165" y="612289"/>
                  <a:pt x="69625" y="612289"/>
                </a:cubicBezTo>
                <a:lnTo>
                  <a:pt x="0" y="605270"/>
                </a:ln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Oval 125"/>
          <p:cNvSpPr>
            <a:spLocks noChangeAspect="1"/>
          </p:cNvSpPr>
          <p:nvPr/>
        </p:nvSpPr>
        <p:spPr>
          <a:xfrm>
            <a:off x="277432" y="4321783"/>
            <a:ext cx="1396887" cy="1396887"/>
          </a:xfrm>
          <a:prstGeom prst="ellipse">
            <a:avLst/>
          </a:pr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Oval 126"/>
          <p:cNvSpPr>
            <a:spLocks noChangeAspect="1"/>
          </p:cNvSpPr>
          <p:nvPr/>
        </p:nvSpPr>
        <p:spPr>
          <a:xfrm>
            <a:off x="5792131" y="6489965"/>
            <a:ext cx="1115939" cy="443769"/>
          </a:xfrm>
          <a:custGeom>
            <a:avLst/>
            <a:gdLst/>
            <a:ahLst/>
            <a:cxnLst/>
            <a:rect l="l" t="t" r="r" b="b"/>
            <a:pathLst>
              <a:path w="1115939" h="443769">
                <a:moveTo>
                  <a:pt x="557969" y="0"/>
                </a:moveTo>
                <a:cubicBezTo>
                  <a:pt x="830120" y="0"/>
                  <a:pt x="1058049" y="189335"/>
                  <a:pt x="1115939" y="443769"/>
                </a:cubicBezTo>
                <a:lnTo>
                  <a:pt x="0" y="443769"/>
                </a:lnTo>
                <a:cubicBezTo>
                  <a:pt x="57889" y="189335"/>
                  <a:pt x="285818" y="0"/>
                  <a:pt x="55796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Oval 127"/>
          <p:cNvSpPr>
            <a:spLocks noChangeAspect="1"/>
          </p:cNvSpPr>
          <p:nvPr/>
        </p:nvSpPr>
        <p:spPr>
          <a:xfrm>
            <a:off x="6127999" y="6408840"/>
            <a:ext cx="1237019" cy="524894"/>
          </a:xfrm>
          <a:custGeom>
            <a:avLst/>
            <a:gdLst/>
            <a:ahLst/>
            <a:cxnLst/>
            <a:rect l="l" t="t" r="r" b="b"/>
            <a:pathLst>
              <a:path w="1237019" h="524894">
                <a:moveTo>
                  <a:pt x="618509" y="0"/>
                </a:moveTo>
                <a:cubicBezTo>
                  <a:pt x="930325" y="0"/>
                  <a:pt x="1189147" y="226891"/>
                  <a:pt x="1237019" y="524894"/>
                </a:cubicBezTo>
                <a:lnTo>
                  <a:pt x="0" y="524894"/>
                </a:lnTo>
                <a:cubicBezTo>
                  <a:pt x="47872" y="226891"/>
                  <a:pt x="306694" y="0"/>
                  <a:pt x="61850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Oval 128"/>
          <p:cNvSpPr>
            <a:spLocks noChangeAspect="1"/>
          </p:cNvSpPr>
          <p:nvPr/>
        </p:nvSpPr>
        <p:spPr>
          <a:xfrm>
            <a:off x="7577655" y="6408841"/>
            <a:ext cx="1211408" cy="524893"/>
          </a:xfrm>
          <a:custGeom>
            <a:avLst/>
            <a:gdLst/>
            <a:ahLst/>
            <a:cxnLst/>
            <a:rect l="l" t="t" r="r" b="b"/>
            <a:pathLst>
              <a:path w="1211408" h="524893">
                <a:moveTo>
                  <a:pt x="605704" y="0"/>
                </a:moveTo>
                <a:cubicBezTo>
                  <a:pt x="914574" y="0"/>
                  <a:pt x="1170243" y="227782"/>
                  <a:pt x="1211408" y="524893"/>
                </a:cubicBezTo>
                <a:lnTo>
                  <a:pt x="0" y="524893"/>
                </a:lnTo>
                <a:cubicBezTo>
                  <a:pt x="41165" y="227782"/>
                  <a:pt x="296834" y="0"/>
                  <a:pt x="605704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Oval 96"/>
          <p:cNvSpPr>
            <a:spLocks noChangeAspect="1"/>
          </p:cNvSpPr>
          <p:nvPr/>
        </p:nvSpPr>
        <p:spPr>
          <a:xfrm>
            <a:off x="11073" y="4941986"/>
            <a:ext cx="611230" cy="61123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Oval 97"/>
          <p:cNvSpPr>
            <a:spLocks noChangeAspect="1"/>
          </p:cNvSpPr>
          <p:nvPr/>
        </p:nvSpPr>
        <p:spPr>
          <a:xfrm>
            <a:off x="-69625" y="6172569"/>
            <a:ext cx="778097" cy="750322"/>
          </a:xfrm>
          <a:custGeom>
            <a:avLst/>
            <a:gdLst/>
            <a:ahLst/>
            <a:cxnLst/>
            <a:rect l="l" t="t" r="r" b="b"/>
            <a:pathLst>
              <a:path w="778097" h="750322">
                <a:moveTo>
                  <a:pt x="261411" y="0"/>
                </a:moveTo>
                <a:cubicBezTo>
                  <a:pt x="546769" y="0"/>
                  <a:pt x="778097" y="231328"/>
                  <a:pt x="778097" y="516686"/>
                </a:cubicBezTo>
                <a:cubicBezTo>
                  <a:pt x="778097" y="601179"/>
                  <a:pt x="757816" y="680934"/>
                  <a:pt x="719843" y="750322"/>
                </a:cubicBezTo>
                <a:lnTo>
                  <a:pt x="0" y="750322"/>
                </a:lnTo>
                <a:lnTo>
                  <a:pt x="0" y="73330"/>
                </a:lnTo>
                <a:cubicBezTo>
                  <a:pt x="75863" y="26083"/>
                  <a:pt x="165591" y="0"/>
                  <a:pt x="26141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Oval 98"/>
          <p:cNvSpPr>
            <a:spLocks noChangeAspect="1"/>
          </p:cNvSpPr>
          <p:nvPr/>
        </p:nvSpPr>
        <p:spPr>
          <a:xfrm>
            <a:off x="-69625" y="5158575"/>
            <a:ext cx="563524" cy="897560"/>
          </a:xfrm>
          <a:custGeom>
            <a:avLst/>
            <a:gdLst/>
            <a:ahLst/>
            <a:cxnLst/>
            <a:rect l="l" t="t" r="r" b="b"/>
            <a:pathLst>
              <a:path w="563524" h="897560">
                <a:moveTo>
                  <a:pt x="114744" y="0"/>
                </a:moveTo>
                <a:cubicBezTo>
                  <a:pt x="362598" y="0"/>
                  <a:pt x="563524" y="200926"/>
                  <a:pt x="563524" y="448780"/>
                </a:cubicBezTo>
                <a:cubicBezTo>
                  <a:pt x="563524" y="696634"/>
                  <a:pt x="362598" y="897560"/>
                  <a:pt x="114744" y="897560"/>
                </a:cubicBezTo>
                <a:cubicBezTo>
                  <a:pt x="74918" y="897560"/>
                  <a:pt x="36304" y="892373"/>
                  <a:pt x="0" y="880900"/>
                </a:cubicBezTo>
                <a:lnTo>
                  <a:pt x="0" y="16661"/>
                </a:lnTo>
                <a:cubicBezTo>
                  <a:pt x="36304" y="5188"/>
                  <a:pt x="74918" y="0"/>
                  <a:pt x="11474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Oval 99"/>
          <p:cNvSpPr>
            <a:spLocks noChangeAspect="1"/>
          </p:cNvSpPr>
          <p:nvPr/>
        </p:nvSpPr>
        <p:spPr>
          <a:xfrm>
            <a:off x="-25758" y="482386"/>
            <a:ext cx="598416" cy="905704"/>
          </a:xfrm>
          <a:custGeom>
            <a:avLst/>
            <a:gdLst/>
            <a:ahLst/>
            <a:cxnLst/>
            <a:rect l="l" t="t" r="r" b="b"/>
            <a:pathLst>
              <a:path w="598416" h="905704">
                <a:moveTo>
                  <a:pt x="145564" y="0"/>
                </a:moveTo>
                <a:cubicBezTo>
                  <a:pt x="395667" y="0"/>
                  <a:pt x="598416" y="202749"/>
                  <a:pt x="598416" y="452852"/>
                </a:cubicBezTo>
                <a:cubicBezTo>
                  <a:pt x="598416" y="702955"/>
                  <a:pt x="395667" y="905704"/>
                  <a:pt x="145564" y="905704"/>
                </a:cubicBezTo>
                <a:cubicBezTo>
                  <a:pt x="94398" y="905704"/>
                  <a:pt x="45214" y="897218"/>
                  <a:pt x="0" y="879648"/>
                </a:cubicBezTo>
                <a:lnTo>
                  <a:pt x="0" y="26056"/>
                </a:lnTo>
                <a:cubicBezTo>
                  <a:pt x="45214" y="8486"/>
                  <a:pt x="94398" y="0"/>
                  <a:pt x="14556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Oval 100"/>
          <p:cNvSpPr>
            <a:spLocks noChangeAspect="1"/>
          </p:cNvSpPr>
          <p:nvPr/>
        </p:nvSpPr>
        <p:spPr>
          <a:xfrm>
            <a:off x="474208" y="836793"/>
            <a:ext cx="910817" cy="91081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Oval 101"/>
          <p:cNvSpPr>
            <a:spLocks noChangeAspect="1"/>
          </p:cNvSpPr>
          <p:nvPr/>
        </p:nvSpPr>
        <p:spPr>
          <a:xfrm>
            <a:off x="319223" y="1452260"/>
            <a:ext cx="772993" cy="772993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Oval 102"/>
          <p:cNvSpPr>
            <a:spLocks noChangeAspect="1"/>
          </p:cNvSpPr>
          <p:nvPr/>
        </p:nvSpPr>
        <p:spPr>
          <a:xfrm>
            <a:off x="371257" y="1886983"/>
            <a:ext cx="610366" cy="610366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Oval 103"/>
          <p:cNvSpPr>
            <a:spLocks noChangeAspect="1"/>
          </p:cNvSpPr>
          <p:nvPr/>
        </p:nvSpPr>
        <p:spPr>
          <a:xfrm>
            <a:off x="154676" y="1919682"/>
            <a:ext cx="521764" cy="52176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Oval 104"/>
          <p:cNvSpPr>
            <a:spLocks noChangeAspect="1"/>
          </p:cNvSpPr>
          <p:nvPr/>
        </p:nvSpPr>
        <p:spPr>
          <a:xfrm>
            <a:off x="7302517" y="-61709"/>
            <a:ext cx="910818" cy="750833"/>
          </a:xfrm>
          <a:custGeom>
            <a:avLst/>
            <a:gdLst/>
            <a:ahLst/>
            <a:cxnLst/>
            <a:rect l="l" t="t" r="r" b="b"/>
            <a:pathLst>
              <a:path w="910818" h="750833">
                <a:moveTo>
                  <a:pt x="111441" y="0"/>
                </a:moveTo>
                <a:lnTo>
                  <a:pt x="799378" y="0"/>
                </a:lnTo>
                <a:cubicBezTo>
                  <a:pt x="869408" y="78400"/>
                  <a:pt x="910818" y="182076"/>
                  <a:pt x="910818" y="295424"/>
                </a:cubicBezTo>
                <a:cubicBezTo>
                  <a:pt x="910818" y="546939"/>
                  <a:pt x="706924" y="750833"/>
                  <a:pt x="455409" y="750833"/>
                </a:cubicBezTo>
                <a:cubicBezTo>
                  <a:pt x="203894" y="750833"/>
                  <a:pt x="0" y="546939"/>
                  <a:pt x="0" y="295424"/>
                </a:cubicBezTo>
                <a:cubicBezTo>
                  <a:pt x="0" y="182076"/>
                  <a:pt x="41410" y="78400"/>
                  <a:pt x="11144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Oval 105"/>
          <p:cNvSpPr>
            <a:spLocks noChangeAspect="1"/>
          </p:cNvSpPr>
          <p:nvPr/>
        </p:nvSpPr>
        <p:spPr>
          <a:xfrm>
            <a:off x="8718124" y="-61709"/>
            <a:ext cx="473874" cy="613011"/>
          </a:xfrm>
          <a:custGeom>
            <a:avLst/>
            <a:gdLst/>
            <a:ahLst/>
            <a:cxnLst/>
            <a:rect l="l" t="t" r="r" b="b"/>
            <a:pathLst>
              <a:path w="473874" h="613011">
                <a:moveTo>
                  <a:pt x="29684" y="0"/>
                </a:moveTo>
                <a:lnTo>
                  <a:pt x="473874" y="0"/>
                </a:lnTo>
                <a:lnTo>
                  <a:pt x="473874" y="611150"/>
                </a:lnTo>
                <a:cubicBezTo>
                  <a:pt x="467789" y="612887"/>
                  <a:pt x="461614" y="613011"/>
                  <a:pt x="455409" y="613011"/>
                </a:cubicBezTo>
                <a:cubicBezTo>
                  <a:pt x="203894" y="613011"/>
                  <a:pt x="0" y="409117"/>
                  <a:pt x="0" y="157602"/>
                </a:cubicBezTo>
                <a:cubicBezTo>
                  <a:pt x="0" y="101995"/>
                  <a:pt x="9966" y="48716"/>
                  <a:pt x="2968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Oval 106"/>
          <p:cNvSpPr>
            <a:spLocks noChangeAspect="1"/>
          </p:cNvSpPr>
          <p:nvPr/>
        </p:nvSpPr>
        <p:spPr>
          <a:xfrm>
            <a:off x="7748238" y="282933"/>
            <a:ext cx="1128521" cy="1128521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Oval 107"/>
          <p:cNvSpPr>
            <a:spLocks noChangeAspect="1"/>
          </p:cNvSpPr>
          <p:nvPr/>
        </p:nvSpPr>
        <p:spPr>
          <a:xfrm>
            <a:off x="8914718" y="749603"/>
            <a:ext cx="277280" cy="907992"/>
          </a:xfrm>
          <a:custGeom>
            <a:avLst/>
            <a:gdLst/>
            <a:ahLst/>
            <a:cxnLst/>
            <a:rect l="l" t="t" r="r" b="b"/>
            <a:pathLst>
              <a:path w="277280" h="907992">
                <a:moveTo>
                  <a:pt x="277280" y="0"/>
                </a:moveTo>
                <a:lnTo>
                  <a:pt x="277280" y="907992"/>
                </a:lnTo>
                <a:cubicBezTo>
                  <a:pt x="112021" y="824131"/>
                  <a:pt x="0" y="652146"/>
                  <a:pt x="0" y="453996"/>
                </a:cubicBezTo>
                <a:cubicBezTo>
                  <a:pt x="0" y="255847"/>
                  <a:pt x="112021" y="83861"/>
                  <a:pt x="277280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Oval 108"/>
          <p:cNvSpPr>
            <a:spLocks noChangeAspect="1"/>
          </p:cNvSpPr>
          <p:nvPr/>
        </p:nvSpPr>
        <p:spPr>
          <a:xfrm>
            <a:off x="7590871" y="728498"/>
            <a:ext cx="969734" cy="9697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Oval 109"/>
          <p:cNvSpPr>
            <a:spLocks noChangeAspect="1"/>
          </p:cNvSpPr>
          <p:nvPr/>
        </p:nvSpPr>
        <p:spPr>
          <a:xfrm>
            <a:off x="7470041" y="1326476"/>
            <a:ext cx="608190" cy="60819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Oval 110"/>
          <p:cNvSpPr>
            <a:spLocks noChangeAspect="1"/>
          </p:cNvSpPr>
          <p:nvPr/>
        </p:nvSpPr>
        <p:spPr>
          <a:xfrm>
            <a:off x="7629941" y="5611427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Oval 111"/>
          <p:cNvSpPr>
            <a:spLocks noChangeAspect="1"/>
          </p:cNvSpPr>
          <p:nvPr/>
        </p:nvSpPr>
        <p:spPr>
          <a:xfrm>
            <a:off x="6972882" y="5242254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Oval 112"/>
          <p:cNvSpPr>
            <a:spLocks noChangeAspect="1"/>
          </p:cNvSpPr>
          <p:nvPr/>
        </p:nvSpPr>
        <p:spPr>
          <a:xfrm>
            <a:off x="7494454" y="4928166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Oval 113"/>
          <p:cNvSpPr>
            <a:spLocks noChangeAspect="1"/>
          </p:cNvSpPr>
          <p:nvPr/>
        </p:nvSpPr>
        <p:spPr>
          <a:xfrm>
            <a:off x="8229034" y="5666511"/>
            <a:ext cx="605634" cy="6056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Oval 114"/>
          <p:cNvSpPr>
            <a:spLocks noChangeAspect="1"/>
          </p:cNvSpPr>
          <p:nvPr/>
        </p:nvSpPr>
        <p:spPr>
          <a:xfrm>
            <a:off x="8078231" y="4097842"/>
            <a:ext cx="553549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Oval 115"/>
          <p:cNvSpPr>
            <a:spLocks noChangeAspect="1"/>
          </p:cNvSpPr>
          <p:nvPr/>
        </p:nvSpPr>
        <p:spPr>
          <a:xfrm>
            <a:off x="8411816" y="5057878"/>
            <a:ext cx="553549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Oval 116"/>
          <p:cNvSpPr>
            <a:spLocks noChangeAspect="1"/>
          </p:cNvSpPr>
          <p:nvPr/>
        </p:nvSpPr>
        <p:spPr>
          <a:xfrm>
            <a:off x="8688590" y="4790335"/>
            <a:ext cx="503408" cy="553550"/>
          </a:xfrm>
          <a:custGeom>
            <a:avLst/>
            <a:gdLst/>
            <a:ahLst/>
            <a:cxnLst/>
            <a:rect l="l" t="t" r="r" b="b"/>
            <a:pathLst>
              <a:path w="503408" h="553550">
                <a:moveTo>
                  <a:pt x="276775" y="0"/>
                </a:moveTo>
                <a:cubicBezTo>
                  <a:pt x="370698" y="0"/>
                  <a:pt x="453694" y="46784"/>
                  <a:pt x="503408" y="118545"/>
                </a:cubicBezTo>
                <a:lnTo>
                  <a:pt x="503408" y="435005"/>
                </a:lnTo>
                <a:cubicBezTo>
                  <a:pt x="453694" y="506767"/>
                  <a:pt x="370698" y="553550"/>
                  <a:pt x="276775" y="553550"/>
                </a:cubicBezTo>
                <a:cubicBezTo>
                  <a:pt x="123916" y="553550"/>
                  <a:pt x="0" y="429634"/>
                  <a:pt x="0" y="276775"/>
                </a:cubicBezTo>
                <a:cubicBezTo>
                  <a:pt x="0" y="123916"/>
                  <a:pt x="123916" y="0"/>
                  <a:pt x="276775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B3C2CA-07C2-4157-879E-6400D2DE10AE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8485D7-9C95-4658-8EAA-8F534DB1A6C6}" type="slidenum">
              <a:rPr lang="ru-RU" smtClean="0"/>
              <a:t>‹#›</a:t>
            </a:fld>
            <a:endParaRPr lang="ru-RU"/>
          </a:p>
        </p:txBody>
      </p:sp>
      <p:sp>
        <p:nvSpPr>
          <p:cNvPr id="55" name="Oval 54"/>
          <p:cNvSpPr>
            <a:spLocks noChangeAspect="1"/>
          </p:cNvSpPr>
          <p:nvPr/>
        </p:nvSpPr>
        <p:spPr>
          <a:xfrm>
            <a:off x="1583172" y="5454223"/>
            <a:ext cx="1909234" cy="1468668"/>
          </a:xfrm>
          <a:custGeom>
            <a:avLst/>
            <a:gdLst/>
            <a:ahLst/>
            <a:cxnLst/>
            <a:rect l="l" t="t" r="r" b="b"/>
            <a:pathLst>
              <a:path w="1909234" h="1468668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144075"/>
                  <a:pt x="1854043" y="1320642"/>
                  <a:pt x="1758159" y="1468668"/>
                </a:cubicBezTo>
                <a:lnTo>
                  <a:pt x="151075" y="1468668"/>
                </a:lnTo>
                <a:cubicBezTo>
                  <a:pt x="55192" y="1320642"/>
                  <a:pt x="0" y="114407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7" name="Oval 56"/>
          <p:cNvSpPr>
            <a:spLocks noChangeAspect="1"/>
          </p:cNvSpPr>
          <p:nvPr/>
        </p:nvSpPr>
        <p:spPr>
          <a:xfrm>
            <a:off x="8570944" y="3382942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Oval 57"/>
          <p:cNvSpPr>
            <a:spLocks noChangeAspect="1"/>
          </p:cNvSpPr>
          <p:nvPr/>
        </p:nvSpPr>
        <p:spPr>
          <a:xfrm>
            <a:off x="8398204" y="3536097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Oval 58"/>
          <p:cNvSpPr>
            <a:spLocks noChangeAspect="1"/>
          </p:cNvSpPr>
          <p:nvPr/>
        </p:nvSpPr>
        <p:spPr>
          <a:xfrm>
            <a:off x="8608408" y="3688497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Oval 59"/>
          <p:cNvSpPr>
            <a:spLocks noChangeAspect="1"/>
          </p:cNvSpPr>
          <p:nvPr/>
        </p:nvSpPr>
        <p:spPr>
          <a:xfrm>
            <a:off x="154676" y="2698928"/>
            <a:ext cx="467627" cy="46762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Oval 60"/>
          <p:cNvSpPr>
            <a:spLocks noChangeAspect="1"/>
          </p:cNvSpPr>
          <p:nvPr/>
        </p:nvSpPr>
        <p:spPr>
          <a:xfrm>
            <a:off x="474208" y="3166555"/>
            <a:ext cx="458770" cy="45877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Oval 61"/>
          <p:cNvSpPr>
            <a:spLocks noChangeAspect="1"/>
          </p:cNvSpPr>
          <p:nvPr/>
        </p:nvSpPr>
        <p:spPr>
          <a:xfrm>
            <a:off x="270258" y="3382942"/>
            <a:ext cx="352045" cy="3520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Oval 62"/>
          <p:cNvSpPr>
            <a:spLocks noChangeAspect="1"/>
          </p:cNvSpPr>
          <p:nvPr/>
        </p:nvSpPr>
        <p:spPr>
          <a:xfrm>
            <a:off x="-86601" y="2581479"/>
            <a:ext cx="1360441" cy="1909234"/>
          </a:xfrm>
          <a:custGeom>
            <a:avLst/>
            <a:gdLst/>
            <a:ahLst/>
            <a:cxnLst/>
            <a:rect l="l" t="t" r="r" b="b"/>
            <a:pathLst>
              <a:path w="1360441" h="1909234">
                <a:moveTo>
                  <a:pt x="405824" y="0"/>
                </a:moveTo>
                <a:cubicBezTo>
                  <a:pt x="933044" y="0"/>
                  <a:pt x="1360441" y="427397"/>
                  <a:pt x="1360441" y="954617"/>
                </a:cubicBezTo>
                <a:cubicBezTo>
                  <a:pt x="1360441" y="1481837"/>
                  <a:pt x="933044" y="1909234"/>
                  <a:pt x="405824" y="1909234"/>
                </a:cubicBezTo>
                <a:cubicBezTo>
                  <a:pt x="260527" y="1909234"/>
                  <a:pt x="122812" y="1876773"/>
                  <a:pt x="0" y="1817719"/>
                </a:cubicBezTo>
                <a:lnTo>
                  <a:pt x="0" y="91515"/>
                </a:lnTo>
                <a:cubicBezTo>
                  <a:pt x="122812" y="32461"/>
                  <a:pt x="260527" y="0"/>
                  <a:pt x="405824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64" name="Oval 63"/>
          <p:cNvSpPr>
            <a:spLocks noChangeAspect="1"/>
          </p:cNvSpPr>
          <p:nvPr/>
        </p:nvSpPr>
        <p:spPr>
          <a:xfrm>
            <a:off x="6173123" y="2395416"/>
            <a:ext cx="1218253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.png"/><Relationship Id="rId4" Type="http://schemas.openxmlformats.org/officeDocument/2006/relationships/image" Target="../media/image2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3549" y="1988840"/>
            <a:ext cx="7124700" cy="4000500"/>
          </a:xfrm>
        </p:spPr>
      </p:pic>
      <p:sp>
        <p:nvSpPr>
          <p:cNvPr id="5" name="Горизонтальный свиток 4"/>
          <p:cNvSpPr/>
          <p:nvPr/>
        </p:nvSpPr>
        <p:spPr>
          <a:xfrm>
            <a:off x="611560" y="116632"/>
            <a:ext cx="8064896" cy="1872208"/>
          </a:xfrm>
          <a:prstGeom prst="horizontalScroll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indent="457200" algn="just"/>
            <a:r>
              <a:rPr lang="ru-RU" sz="2400" b="1" dirty="0">
                <a:solidFill>
                  <a:schemeClr val="bg1"/>
                </a:solidFill>
                <a:latin typeface="Georgia" panose="02040502050405020303" pitchFamily="18" charset="0"/>
              </a:rPr>
              <a:t>«От меча норманна и стрелы мадьяра упаси нас, Господи!»</a:t>
            </a:r>
          </a:p>
          <a:p>
            <a:pPr algn="r"/>
            <a:r>
              <a:rPr lang="ru-RU" sz="2400" i="1" dirty="0">
                <a:solidFill>
                  <a:schemeClr val="bg1"/>
                </a:solidFill>
                <a:latin typeface="Georgia" panose="02040502050405020303" pitchFamily="18" charset="0"/>
              </a:rPr>
              <a:t>молитва </a:t>
            </a:r>
            <a:r>
              <a:rPr lang="en-US" sz="2400" i="1" dirty="0">
                <a:solidFill>
                  <a:schemeClr val="bg1"/>
                </a:solidFill>
                <a:latin typeface="Georgia" panose="02040502050405020303" pitchFamily="18" charset="0"/>
              </a:rPr>
              <a:t>IX –</a:t>
            </a:r>
            <a:r>
              <a:rPr lang="ru-RU" sz="2400" i="1" dirty="0">
                <a:solidFill>
                  <a:schemeClr val="bg1"/>
                </a:solidFill>
                <a:latin typeface="Georgia" panose="02040502050405020303" pitchFamily="18" charset="0"/>
              </a:rPr>
              <a:t> Х</a:t>
            </a:r>
            <a:r>
              <a:rPr lang="en-US" sz="2400" i="1" dirty="0">
                <a:solidFill>
                  <a:schemeClr val="bg1"/>
                </a:solidFill>
                <a:latin typeface="Georgia" panose="02040502050405020303" pitchFamily="18" charset="0"/>
              </a:rPr>
              <a:t>I</a:t>
            </a:r>
            <a:r>
              <a:rPr lang="ru-RU" sz="2400" i="1" dirty="0">
                <a:solidFill>
                  <a:schemeClr val="bg1"/>
                </a:solidFill>
                <a:latin typeface="Georgia" panose="02040502050405020303" pitchFamily="18" charset="0"/>
              </a:rPr>
              <a:t> веков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043957" y="6154385"/>
            <a:ext cx="71287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solidFill>
                  <a:schemeClr val="bg1"/>
                </a:solidFill>
                <a:latin typeface="Georgia" panose="02040502050405020303" pitchFamily="18" charset="0"/>
              </a:rPr>
              <a:t>Атака норманнов.</a:t>
            </a:r>
            <a:r>
              <a:rPr lang="ru-RU" sz="2000" dirty="0">
                <a:solidFill>
                  <a:schemeClr val="bg1"/>
                </a:solidFill>
                <a:latin typeface="Georgia" panose="02040502050405020303" pitchFamily="18" charset="0"/>
              </a:rPr>
              <a:t> </a:t>
            </a:r>
            <a:r>
              <a:rPr lang="ru-RU" sz="2000" i="1" dirty="0">
                <a:solidFill>
                  <a:schemeClr val="bg1"/>
                </a:solidFill>
                <a:latin typeface="Georgia" panose="02040502050405020303" pitchFamily="18" charset="0"/>
              </a:rPr>
              <a:t>Рис. современного художника</a:t>
            </a:r>
            <a:endParaRPr lang="ru-RU" sz="2000" b="1" i="1" dirty="0">
              <a:solidFill>
                <a:schemeClr val="bg1"/>
              </a:solidFill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532275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7504" y="5805264"/>
            <a:ext cx="3687301" cy="576262"/>
          </a:xfrm>
        </p:spPr>
        <p:txBody>
          <a:bodyPr/>
          <a:lstStyle/>
          <a:p>
            <a:r>
              <a:rPr lang="ru-RU" sz="2000" b="1" dirty="0">
                <a:solidFill>
                  <a:schemeClr val="bg1"/>
                </a:solidFill>
                <a:latin typeface="Georgia" panose="02040502050405020303" pitchFamily="18" charset="0"/>
              </a:rPr>
              <a:t>Изображение рыцаря. </a:t>
            </a:r>
            <a:r>
              <a:rPr lang="ru-RU" sz="2000" i="1" dirty="0" err="1">
                <a:solidFill>
                  <a:schemeClr val="bg1"/>
                </a:solidFill>
                <a:latin typeface="Georgia" panose="02040502050405020303" pitchFamily="18" charset="0"/>
              </a:rPr>
              <a:t>Манесский</a:t>
            </a:r>
            <a:r>
              <a:rPr lang="ru-RU" sz="2000" i="1" dirty="0">
                <a:solidFill>
                  <a:schemeClr val="bg1"/>
                </a:solidFill>
                <a:latin typeface="Georgia" panose="02040502050405020303" pitchFamily="18" charset="0"/>
              </a:rPr>
              <a:t> кодекс</a:t>
            </a:r>
            <a:endParaRPr lang="ru-RU" sz="2000" dirty="0">
              <a:solidFill>
                <a:schemeClr val="bg1"/>
              </a:solidFill>
              <a:latin typeface="Georgia" panose="02040502050405020303" pitchFamily="18" charset="0"/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1412776"/>
            <a:ext cx="3528392" cy="4320480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416240" y="5661248"/>
            <a:ext cx="3471275" cy="720278"/>
          </a:xfrm>
        </p:spPr>
        <p:txBody>
          <a:bodyPr/>
          <a:lstStyle/>
          <a:p>
            <a:r>
              <a:rPr lang="ru-RU" sz="2000" b="1" dirty="0">
                <a:solidFill>
                  <a:schemeClr val="bg1"/>
                </a:solidFill>
                <a:latin typeface="Georgia" panose="02040502050405020303" pitchFamily="18" charset="0"/>
              </a:rPr>
              <a:t>Изображение рыцаря. </a:t>
            </a:r>
            <a:r>
              <a:rPr lang="ru-RU" sz="2000" i="1" dirty="0" err="1">
                <a:solidFill>
                  <a:schemeClr val="bg1"/>
                </a:solidFill>
                <a:latin typeface="Georgia" panose="02040502050405020303" pitchFamily="18" charset="0"/>
              </a:rPr>
              <a:t>Манесский</a:t>
            </a:r>
            <a:r>
              <a:rPr lang="ru-RU" sz="2000" i="1" dirty="0">
                <a:solidFill>
                  <a:schemeClr val="bg1"/>
                </a:solidFill>
                <a:latin typeface="Georgia" panose="02040502050405020303" pitchFamily="18" charset="0"/>
              </a:rPr>
              <a:t> кодекс</a:t>
            </a:r>
            <a:endParaRPr lang="ru-RU" sz="2000" dirty="0">
              <a:solidFill>
                <a:schemeClr val="bg1"/>
              </a:solidFill>
              <a:latin typeface="Georgia" panose="02040502050405020303" pitchFamily="18" charset="0"/>
            </a:endParaRPr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33882" y="1412776"/>
            <a:ext cx="3528392" cy="4330961"/>
          </a:xfrm>
        </p:spPr>
      </p:pic>
      <p:sp>
        <p:nvSpPr>
          <p:cNvPr id="10" name="Скругленная прямоугольная выноска 9"/>
          <p:cNvSpPr/>
          <p:nvPr/>
        </p:nvSpPr>
        <p:spPr>
          <a:xfrm>
            <a:off x="467544" y="188640"/>
            <a:ext cx="7344816" cy="1008112"/>
          </a:xfrm>
          <a:prstGeom prst="wedgeRound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bg1"/>
                </a:solidFill>
                <a:latin typeface="Georgia" panose="02040502050405020303" pitchFamily="18" charset="0"/>
              </a:rPr>
              <a:t>Как на турнире можно было отличить одного рыцаря от другого?</a:t>
            </a:r>
          </a:p>
        </p:txBody>
      </p:sp>
      <p:sp>
        <p:nvSpPr>
          <p:cNvPr id="11" name="Скругленная прямоугольная выноска 10"/>
          <p:cNvSpPr/>
          <p:nvPr/>
        </p:nvSpPr>
        <p:spPr>
          <a:xfrm>
            <a:off x="488411" y="188640"/>
            <a:ext cx="7344816" cy="1008112"/>
          </a:xfrm>
          <a:prstGeom prst="wedgeRound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bg1"/>
                </a:solidFill>
                <a:latin typeface="Georgia" panose="02040502050405020303" pitchFamily="18" charset="0"/>
              </a:rPr>
              <a:t>У каждого рыцаря появился отличительный знак – </a:t>
            </a:r>
            <a:r>
              <a:rPr lang="ru-RU" sz="2400" b="1" dirty="0">
                <a:solidFill>
                  <a:schemeClr val="accent6">
                    <a:lumMod val="75000"/>
                  </a:schemeClr>
                </a:solidFill>
                <a:latin typeface="Georgia" panose="02040502050405020303" pitchFamily="18" charset="0"/>
              </a:rPr>
              <a:t>герб.</a:t>
            </a:r>
            <a:endParaRPr lang="ru-RU" sz="2400" dirty="0">
              <a:solidFill>
                <a:schemeClr val="accent6">
                  <a:lumMod val="75000"/>
                </a:schemeClr>
              </a:solidFill>
              <a:latin typeface="Georgia" panose="02040502050405020303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36715" y="188640"/>
            <a:ext cx="1148660" cy="1876896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33552" y="1628800"/>
            <a:ext cx="1782688" cy="2566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99160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1" animBg="1"/>
      <p:bldP spid="1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2492896"/>
            <a:ext cx="6048672" cy="2088232"/>
          </a:xfrm>
        </p:spPr>
        <p:txBody>
          <a:bodyPr anchor="t"/>
          <a:lstStyle/>
          <a:p>
            <a:r>
              <a:rPr lang="ru-RU" sz="2400" b="1" u="sng" dirty="0">
                <a:solidFill>
                  <a:schemeClr val="bg1"/>
                </a:solidFill>
                <a:latin typeface="Georgia" panose="02040502050405020303" pitchFamily="18" charset="0"/>
              </a:rPr>
              <a:t>Занятия рыцаря:</a:t>
            </a:r>
            <a:br>
              <a:rPr lang="ru-RU" sz="2400" dirty="0">
                <a:solidFill>
                  <a:schemeClr val="bg1"/>
                </a:solidFill>
                <a:latin typeface="Georgia" panose="02040502050405020303" pitchFamily="18" charset="0"/>
              </a:rPr>
            </a:br>
            <a:r>
              <a:rPr lang="ru-RU" sz="2400" dirty="0">
                <a:solidFill>
                  <a:schemeClr val="bg1"/>
                </a:solidFill>
                <a:latin typeface="Georgia" panose="02040502050405020303" pitchFamily="18" charset="0"/>
              </a:rPr>
              <a:t>1. война;</a:t>
            </a:r>
            <a:br>
              <a:rPr lang="ru-RU" sz="2400" dirty="0">
                <a:solidFill>
                  <a:schemeClr val="bg1"/>
                </a:solidFill>
                <a:latin typeface="Georgia" panose="02040502050405020303" pitchFamily="18" charset="0"/>
              </a:rPr>
            </a:br>
            <a:r>
              <a:rPr lang="ru-RU" sz="2400" dirty="0">
                <a:solidFill>
                  <a:schemeClr val="bg1"/>
                </a:solidFill>
                <a:latin typeface="Georgia" panose="02040502050405020303" pitchFamily="18" charset="0"/>
              </a:rPr>
              <a:t>2. грабежи;</a:t>
            </a:r>
            <a:br>
              <a:rPr lang="ru-RU" sz="2400" dirty="0">
                <a:solidFill>
                  <a:schemeClr val="bg1"/>
                </a:solidFill>
                <a:latin typeface="Georgia" panose="02040502050405020303" pitchFamily="18" charset="0"/>
              </a:rPr>
            </a:br>
            <a:r>
              <a:rPr lang="ru-RU" sz="2400" dirty="0">
                <a:solidFill>
                  <a:schemeClr val="bg1"/>
                </a:solidFill>
                <a:latin typeface="Georgia" panose="02040502050405020303" pitchFamily="18" charset="0"/>
              </a:rPr>
              <a:t>3. охота;</a:t>
            </a:r>
            <a:br>
              <a:rPr lang="ru-RU" sz="2400" dirty="0">
                <a:solidFill>
                  <a:schemeClr val="bg1"/>
                </a:solidFill>
                <a:latin typeface="Georgia" panose="02040502050405020303" pitchFamily="18" charset="0"/>
              </a:rPr>
            </a:br>
            <a:r>
              <a:rPr lang="ru-RU" sz="2400" dirty="0">
                <a:solidFill>
                  <a:schemeClr val="bg1"/>
                </a:solidFill>
                <a:latin typeface="Georgia" panose="02040502050405020303" pitchFamily="18" charset="0"/>
              </a:rPr>
              <a:t>4. участие в турнирах.</a:t>
            </a:r>
            <a:endParaRPr lang="ru-RU" sz="2400" b="1" u="sng" dirty="0">
              <a:solidFill>
                <a:schemeClr val="bg1"/>
              </a:solidFill>
              <a:latin typeface="Georgia" panose="02040502050405020303" pitchFamily="18" charset="0"/>
            </a:endParaRPr>
          </a:p>
        </p:txBody>
      </p:sp>
      <p:sp>
        <p:nvSpPr>
          <p:cNvPr id="4" name="Скругленная прямоугольная выноска 3"/>
          <p:cNvSpPr/>
          <p:nvPr/>
        </p:nvSpPr>
        <p:spPr>
          <a:xfrm>
            <a:off x="539552" y="371453"/>
            <a:ext cx="6840760" cy="1080120"/>
          </a:xfrm>
          <a:prstGeom prst="wedgeRound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bg1"/>
                </a:solidFill>
                <a:latin typeface="Georgia" panose="02040502050405020303" pitchFamily="18" charset="0"/>
              </a:rPr>
              <a:t>Проверим, все ли вы записали.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23169" y="1772816"/>
            <a:ext cx="2914286" cy="4761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98440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Овальная выноска 6"/>
          <p:cNvSpPr/>
          <p:nvPr/>
        </p:nvSpPr>
        <p:spPr>
          <a:xfrm>
            <a:off x="4067944" y="260648"/>
            <a:ext cx="4032448" cy="2141226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bg1"/>
                </a:solidFill>
                <a:latin typeface="Georgia" panose="02040502050405020303" pitchFamily="18" charset="0"/>
              </a:rPr>
              <a:t>И последний вопрос.</a:t>
            </a:r>
          </a:p>
          <a:p>
            <a:pPr algn="ctr"/>
            <a:r>
              <a:rPr lang="ru-RU" sz="2400" dirty="0">
                <a:solidFill>
                  <a:schemeClr val="bg1"/>
                </a:solidFill>
                <a:latin typeface="Georgia" panose="02040502050405020303" pitchFamily="18" charset="0"/>
              </a:rPr>
              <a:t>Где жили рыцари?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7624" y="729878"/>
            <a:ext cx="3552565" cy="58048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555308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332656"/>
            <a:ext cx="7123080" cy="720080"/>
          </a:xfrm>
        </p:spPr>
        <p:txBody>
          <a:bodyPr/>
          <a:lstStyle/>
          <a:p>
            <a:r>
              <a:rPr lang="ru-RU" sz="3600" b="1" dirty="0">
                <a:solidFill>
                  <a:schemeClr val="bg1"/>
                </a:solidFill>
                <a:latin typeface="Georgia" panose="02040502050405020303" pitchFamily="18" charset="0"/>
              </a:rPr>
              <a:t>Рыцарский замок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63280" y="1124744"/>
            <a:ext cx="4085183" cy="4736307"/>
          </a:xfrm>
        </p:spPr>
        <p:txBody>
          <a:bodyPr anchor="t">
            <a:normAutofit/>
          </a:bodyPr>
          <a:lstStyle/>
          <a:p>
            <a:pPr marL="0" indent="457200" algn="just">
              <a:buNone/>
            </a:pPr>
            <a:r>
              <a:rPr lang="ru-RU" sz="2400" dirty="0">
                <a:solidFill>
                  <a:schemeClr val="bg1"/>
                </a:solidFill>
                <a:latin typeface="Georgia" panose="02040502050405020303" pitchFamily="18" charset="0"/>
              </a:rPr>
              <a:t>В Х в. по всей Европе начинается строительство замков.</a:t>
            </a:r>
          </a:p>
          <a:p>
            <a:pPr marL="0" indent="457200" algn="just">
              <a:buNone/>
            </a:pPr>
            <a:endParaRPr lang="ru-RU" sz="2400" dirty="0">
              <a:solidFill>
                <a:schemeClr val="bg1"/>
              </a:solidFill>
              <a:latin typeface="Georgia" panose="02040502050405020303" pitchFamily="18" charset="0"/>
            </a:endParaRPr>
          </a:p>
          <a:p>
            <a:pPr marL="0" indent="457200" algn="just">
              <a:buNone/>
            </a:pPr>
            <a:r>
              <a:rPr lang="ru-RU" sz="2400" dirty="0">
                <a:solidFill>
                  <a:schemeClr val="bg1"/>
                </a:solidFill>
                <a:latin typeface="Georgia" panose="02040502050405020303" pitchFamily="18" charset="0"/>
              </a:rPr>
              <a:t>Замок становился защитой для феодала и его крестьян.</a:t>
            </a:r>
          </a:p>
        </p:txBody>
      </p:sp>
      <p:sp>
        <p:nvSpPr>
          <p:cNvPr id="7" name="Овальная выноска 6"/>
          <p:cNvSpPr/>
          <p:nvPr/>
        </p:nvSpPr>
        <p:spPr>
          <a:xfrm>
            <a:off x="4788024" y="2348880"/>
            <a:ext cx="3538296" cy="2016224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bg1"/>
                </a:solidFill>
                <a:latin typeface="Georgia" panose="02040502050405020303" pitchFamily="18" charset="0"/>
              </a:rPr>
              <a:t>С чем это могло быть связано?</a:t>
            </a:r>
          </a:p>
        </p:txBody>
      </p:sp>
      <p:sp>
        <p:nvSpPr>
          <p:cNvPr id="8" name="Овальная выноска 7"/>
          <p:cNvSpPr/>
          <p:nvPr/>
        </p:nvSpPr>
        <p:spPr>
          <a:xfrm>
            <a:off x="4610186" y="2377101"/>
            <a:ext cx="3888432" cy="2088232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bg1"/>
                </a:solidFill>
                <a:latin typeface="Georgia" panose="02040502050405020303" pitchFamily="18" charset="0"/>
              </a:rPr>
              <a:t>На Европу обрушились свирепые норманны и венгры!</a:t>
            </a:r>
          </a:p>
        </p:txBody>
      </p:sp>
      <p:pic>
        <p:nvPicPr>
          <p:cNvPr id="17" name="Объект 16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1374301"/>
            <a:ext cx="3923825" cy="4829477"/>
          </a:xfr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08304" y="3789040"/>
            <a:ext cx="1680357" cy="27456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62427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8" grpId="0" animBg="1"/>
      <p:bldP spid="8" grpId="1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28513" y="980728"/>
            <a:ext cx="3948641" cy="263448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01278" y="3740696"/>
            <a:ext cx="4104456" cy="273630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9592" y="2384110"/>
            <a:ext cx="3658449" cy="409289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116631"/>
            <a:ext cx="1800200" cy="2941503"/>
          </a:xfrm>
          <a:prstGeom prst="rect">
            <a:avLst/>
          </a:prstGeom>
        </p:spPr>
      </p:pic>
      <p:sp>
        <p:nvSpPr>
          <p:cNvPr id="5" name="Скругленная прямоугольная выноска 4"/>
          <p:cNvSpPr/>
          <p:nvPr/>
        </p:nvSpPr>
        <p:spPr>
          <a:xfrm>
            <a:off x="1667365" y="260648"/>
            <a:ext cx="6912768" cy="1080120"/>
          </a:xfrm>
          <a:prstGeom prst="wedgeRound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bg1"/>
                </a:solidFill>
                <a:latin typeface="Georgia" panose="02040502050405020303" pitchFamily="18" charset="0"/>
              </a:rPr>
              <a:t>Опишите замок.</a:t>
            </a:r>
          </a:p>
          <a:p>
            <a:pPr algn="ctr"/>
            <a:r>
              <a:rPr lang="ru-RU" sz="2400" dirty="0">
                <a:solidFill>
                  <a:schemeClr val="bg1"/>
                </a:solidFill>
                <a:latin typeface="Georgia" panose="02040502050405020303" pitchFamily="18" charset="0"/>
              </a:rPr>
              <a:t>Что делало его неприступной крепостью?</a:t>
            </a:r>
          </a:p>
        </p:txBody>
      </p:sp>
    </p:spTree>
    <p:extLst>
      <p:ext uri="{BB962C8B-B14F-4D97-AF65-F5344CB8AC3E}">
        <p14:creationId xmlns:p14="http://schemas.microsoft.com/office/powerpoint/2010/main" val="298989250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84046"/>
            <a:ext cx="8496944" cy="1368152"/>
          </a:xfrm>
        </p:spPr>
        <p:txBody>
          <a:bodyPr/>
          <a:lstStyle/>
          <a:p>
            <a:r>
              <a:rPr lang="ru-RU" sz="2400" b="1" dirty="0">
                <a:solidFill>
                  <a:schemeClr val="bg1"/>
                </a:solidFill>
                <a:latin typeface="Georgia" panose="02040502050405020303" pitchFamily="18" charset="0"/>
              </a:rPr>
              <a:t>Какой путь прошел Роберт, чтобы стать рыцарем?</a:t>
            </a:r>
            <a:br>
              <a:rPr lang="ru-RU" sz="2400" b="1" dirty="0">
                <a:solidFill>
                  <a:schemeClr val="bg1"/>
                </a:solidFill>
                <a:latin typeface="Georgia" panose="02040502050405020303" pitchFamily="18" charset="0"/>
              </a:rPr>
            </a:br>
            <a:r>
              <a:rPr lang="ru-RU" sz="2400" b="1" dirty="0">
                <a:solidFill>
                  <a:schemeClr val="bg1"/>
                </a:solidFill>
                <a:latin typeface="Georgia" panose="02040502050405020303" pitchFamily="18" charset="0"/>
              </a:rPr>
              <a:t>Какая церемония ждет его впереди?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2132856"/>
            <a:ext cx="2479395" cy="4051300"/>
          </a:xfrm>
        </p:spPr>
      </p:pic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61417" y="2446476"/>
            <a:ext cx="4697080" cy="3682510"/>
          </a:xfrm>
        </p:spPr>
      </p:pic>
      <p:sp>
        <p:nvSpPr>
          <p:cNvPr id="6" name="Скругленная прямоугольная выноска 5"/>
          <p:cNvSpPr/>
          <p:nvPr/>
        </p:nvSpPr>
        <p:spPr>
          <a:xfrm>
            <a:off x="2225213" y="1268760"/>
            <a:ext cx="3672408" cy="1584176"/>
          </a:xfrm>
          <a:prstGeom prst="wedgeRound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bg1"/>
                </a:solidFill>
                <a:latin typeface="Georgia" panose="02040502050405020303" pitchFamily="18" charset="0"/>
              </a:rPr>
              <a:t>Чтобы ответить на эти вопросы, прочитайте пункт 3 на стр. 96 – 97.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061417" y="6128986"/>
            <a:ext cx="468704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solidFill>
                  <a:schemeClr val="bg1"/>
                </a:solidFill>
                <a:latin typeface="Georgia" panose="02040502050405020303" pitchFamily="18" charset="0"/>
              </a:rPr>
              <a:t>Посвящение в рыцари</a:t>
            </a:r>
          </a:p>
        </p:txBody>
      </p:sp>
    </p:spTree>
    <p:extLst>
      <p:ext uri="{BB962C8B-B14F-4D97-AF65-F5344CB8AC3E}">
        <p14:creationId xmlns:p14="http://schemas.microsoft.com/office/powerpoint/2010/main" val="40187140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203849" y="476672"/>
            <a:ext cx="5832647" cy="4248473"/>
          </a:xfrm>
        </p:spPr>
        <p:txBody>
          <a:bodyPr anchor="t">
            <a:normAutofit/>
          </a:bodyPr>
          <a:lstStyle/>
          <a:p>
            <a:pPr marL="0" indent="0">
              <a:buNone/>
            </a:pPr>
            <a:r>
              <a:rPr lang="ru-RU" sz="2400" b="1" i="1" dirty="0">
                <a:solidFill>
                  <a:schemeClr val="bg1"/>
                </a:solidFill>
                <a:latin typeface="Georgia" panose="02040502050405020303" pitchFamily="18" charset="0"/>
              </a:rPr>
              <a:t>Не отнимать у сирот их добра,</a:t>
            </a:r>
          </a:p>
          <a:p>
            <a:pPr marL="0" indent="0">
              <a:buNone/>
            </a:pPr>
            <a:r>
              <a:rPr lang="ru-RU" sz="2400" b="1" i="1" dirty="0">
                <a:solidFill>
                  <a:schemeClr val="bg1"/>
                </a:solidFill>
                <a:latin typeface="Georgia" panose="02040502050405020303" pitchFamily="18" charset="0"/>
              </a:rPr>
              <a:t>У вдов последний грош не вымогать,</a:t>
            </a:r>
          </a:p>
          <a:p>
            <a:pPr marL="0" indent="0">
              <a:buNone/>
            </a:pPr>
            <a:r>
              <a:rPr lang="ru-RU" sz="2400" b="1" i="1" dirty="0">
                <a:solidFill>
                  <a:schemeClr val="bg1"/>
                </a:solidFill>
                <a:latin typeface="Georgia" panose="02040502050405020303" pitchFamily="18" charset="0"/>
              </a:rPr>
              <a:t>Святую церковь охранять всегда…</a:t>
            </a:r>
          </a:p>
          <a:p>
            <a:pPr marL="0" indent="0">
              <a:buNone/>
            </a:pPr>
            <a:r>
              <a:rPr lang="ru-RU" sz="2400" b="1" i="1" dirty="0">
                <a:solidFill>
                  <a:schemeClr val="bg1"/>
                </a:solidFill>
                <a:latin typeface="Georgia" panose="02040502050405020303" pitchFamily="18" charset="0"/>
              </a:rPr>
              <a:t>И рыцарей своих не утеснять.</a:t>
            </a:r>
          </a:p>
          <a:p>
            <a:pPr marL="0" indent="0" algn="r">
              <a:buNone/>
            </a:pPr>
            <a:r>
              <a:rPr lang="ru-RU" sz="2400" i="1" dirty="0">
                <a:solidFill>
                  <a:schemeClr val="bg1"/>
                </a:solidFill>
                <a:latin typeface="Georgia" panose="02040502050405020303" pitchFamily="18" charset="0"/>
              </a:rPr>
              <a:t>Из поэмы о Карле Великом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20272" y="3780828"/>
            <a:ext cx="1687485" cy="2757330"/>
          </a:xfrm>
          <a:prstGeom prst="rect">
            <a:avLst/>
          </a:prstGeo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441942"/>
            <a:ext cx="2889379" cy="5400600"/>
          </a:xfrm>
        </p:spPr>
      </p:pic>
      <p:sp>
        <p:nvSpPr>
          <p:cNvPr id="7" name="TextBox 6"/>
          <p:cNvSpPr txBox="1"/>
          <p:nvPr/>
        </p:nvSpPr>
        <p:spPr>
          <a:xfrm>
            <a:off x="251520" y="5841167"/>
            <a:ext cx="28803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solidFill>
                  <a:schemeClr val="bg1"/>
                </a:solidFill>
                <a:latin typeface="Georgia" panose="02040502050405020303" pitchFamily="18" charset="0"/>
              </a:rPr>
              <a:t>Карл Великий</a:t>
            </a:r>
          </a:p>
        </p:txBody>
      </p:sp>
      <p:sp>
        <p:nvSpPr>
          <p:cNvPr id="8" name="Скругленная прямоугольная выноска 7"/>
          <p:cNvSpPr/>
          <p:nvPr/>
        </p:nvSpPr>
        <p:spPr>
          <a:xfrm>
            <a:off x="3275856" y="3933056"/>
            <a:ext cx="3240360" cy="1656184"/>
          </a:xfrm>
          <a:prstGeom prst="wedgeRound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bg1"/>
                </a:solidFill>
                <a:latin typeface="Georgia" panose="02040502050405020303" pitchFamily="18" charset="0"/>
              </a:rPr>
              <a:t>Подумайте,  </a:t>
            </a:r>
          </a:p>
          <a:p>
            <a:pPr algn="ctr"/>
            <a:r>
              <a:rPr lang="ru-RU" sz="2400" dirty="0">
                <a:solidFill>
                  <a:schemeClr val="bg1"/>
                </a:solidFill>
                <a:latin typeface="Georgia" panose="02040502050405020303" pitchFamily="18" charset="0"/>
              </a:rPr>
              <a:t>какова главная обязанность рыцаря?</a:t>
            </a:r>
          </a:p>
        </p:txBody>
      </p:sp>
    </p:spTree>
    <p:extLst>
      <p:ext uri="{BB962C8B-B14F-4D97-AF65-F5344CB8AC3E}">
        <p14:creationId xmlns:p14="http://schemas.microsoft.com/office/powerpoint/2010/main" val="270701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63160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63160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51520" y="404664"/>
            <a:ext cx="5563438" cy="6048673"/>
          </a:xfrm>
        </p:spPr>
        <p:txBody>
          <a:bodyPr anchor="t">
            <a:normAutofit/>
          </a:bodyPr>
          <a:lstStyle/>
          <a:p>
            <a:pPr marL="0" indent="0">
              <a:buNone/>
            </a:pPr>
            <a:r>
              <a:rPr lang="ru-RU" sz="2400" b="1" i="1" dirty="0">
                <a:solidFill>
                  <a:schemeClr val="bg1"/>
                </a:solidFill>
                <a:latin typeface="Georgia" panose="02040502050405020303" pitchFamily="18" charset="0"/>
              </a:rPr>
              <a:t>Не дай господь и ангелы святые,</a:t>
            </a:r>
          </a:p>
          <a:p>
            <a:pPr marL="0" indent="0">
              <a:buNone/>
            </a:pPr>
            <a:r>
              <a:rPr lang="ru-RU" sz="2400" b="1" i="1" dirty="0">
                <a:solidFill>
                  <a:schemeClr val="bg1"/>
                </a:solidFill>
                <a:latin typeface="Georgia" panose="02040502050405020303" pitchFamily="18" charset="0"/>
              </a:rPr>
              <a:t>Чтоб обесчестил я наш край родимый.</a:t>
            </a:r>
          </a:p>
          <a:p>
            <a:pPr marL="0" indent="0">
              <a:buNone/>
            </a:pPr>
            <a:r>
              <a:rPr lang="ru-RU" sz="2400" b="1" i="1" dirty="0">
                <a:solidFill>
                  <a:schemeClr val="bg1"/>
                </a:solidFill>
                <a:latin typeface="Georgia" panose="02040502050405020303" pitchFamily="18" charset="0"/>
              </a:rPr>
              <a:t>Позор и срам мне страшны — не кончина.</a:t>
            </a:r>
          </a:p>
          <a:p>
            <a:pPr marL="0" indent="0">
              <a:buNone/>
            </a:pPr>
            <a:r>
              <a:rPr lang="ru-RU" sz="2400" b="1" i="1" dirty="0">
                <a:solidFill>
                  <a:schemeClr val="bg1"/>
                </a:solidFill>
                <a:latin typeface="Georgia" panose="02040502050405020303" pitchFamily="18" charset="0"/>
              </a:rPr>
              <a:t>Отвагою — вот чем мы Карлу милы.</a:t>
            </a:r>
          </a:p>
          <a:p>
            <a:pPr marL="0" indent="0">
              <a:buNone/>
            </a:pPr>
            <a:r>
              <a:rPr lang="ru-RU" sz="2400" i="1" dirty="0">
                <a:solidFill>
                  <a:schemeClr val="bg1"/>
                </a:solidFill>
                <a:latin typeface="Georgia" panose="02040502050405020303" pitchFamily="18" charset="0"/>
              </a:rPr>
              <a:t>Из «Песни о Роланде» (XI – XII вв.)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44208" y="2684446"/>
            <a:ext cx="2309429" cy="3773578"/>
          </a:xfrm>
          <a:prstGeom prst="rect">
            <a:avLst/>
          </a:prstGeom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96928" y="716327"/>
            <a:ext cx="2958264" cy="1993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6926172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687776"/>
            <a:ext cx="4137294" cy="5134370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76256" y="2953939"/>
            <a:ext cx="2188569" cy="357609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11560" y="5822146"/>
            <a:ext cx="34563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solidFill>
                  <a:schemeClr val="bg1"/>
                </a:solidFill>
                <a:latin typeface="Georgia" panose="02040502050405020303" pitchFamily="18" charset="0"/>
              </a:rPr>
              <a:t>Рыцарь и прекрасная дама</a:t>
            </a:r>
          </a:p>
        </p:txBody>
      </p:sp>
      <p:sp>
        <p:nvSpPr>
          <p:cNvPr id="10" name="Скругленная прямоугольная выноска 9"/>
          <p:cNvSpPr/>
          <p:nvPr/>
        </p:nvSpPr>
        <p:spPr>
          <a:xfrm>
            <a:off x="5076056" y="908720"/>
            <a:ext cx="3096344" cy="1756615"/>
          </a:xfrm>
          <a:prstGeom prst="wedgeRound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bg1"/>
                </a:solidFill>
                <a:latin typeface="Georgia" panose="02040502050405020303" pitchFamily="18" charset="0"/>
              </a:rPr>
              <a:t>Кого должен был защищать рыцарь помимо веры и своего сеньора?</a:t>
            </a:r>
          </a:p>
        </p:txBody>
      </p:sp>
    </p:spTree>
    <p:extLst>
      <p:ext uri="{BB962C8B-B14F-4D97-AF65-F5344CB8AC3E}">
        <p14:creationId xmlns:p14="http://schemas.microsoft.com/office/powerpoint/2010/main" val="232795042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203848" y="404664"/>
            <a:ext cx="5760640" cy="6336704"/>
          </a:xfrm>
        </p:spPr>
        <p:txBody>
          <a:bodyPr anchor="t">
            <a:normAutofit fontScale="92500" lnSpcReduction="20000"/>
          </a:bodyPr>
          <a:lstStyle/>
          <a:p>
            <a:pPr marL="0" indent="0">
              <a:buNone/>
            </a:pPr>
            <a:r>
              <a:rPr lang="ru-RU" sz="2400" b="1" i="1" dirty="0">
                <a:solidFill>
                  <a:schemeClr val="bg1"/>
                </a:solidFill>
                <a:latin typeface="Georgia" panose="02040502050405020303" pitchFamily="18" charset="0"/>
              </a:rPr>
              <a:t>Две полные недели тянулся пир честной,</a:t>
            </a:r>
          </a:p>
          <a:p>
            <a:pPr marL="0" indent="0">
              <a:buNone/>
            </a:pPr>
            <a:r>
              <a:rPr lang="ru-RU" sz="2400" b="1" i="1" dirty="0">
                <a:solidFill>
                  <a:schemeClr val="bg1"/>
                </a:solidFill>
                <a:latin typeface="Georgia" panose="02040502050405020303" pitchFamily="18" charset="0"/>
              </a:rPr>
              <a:t>Веселье не стихало ни днем, ни в час ночной,</a:t>
            </a:r>
          </a:p>
          <a:p>
            <a:pPr marL="0" indent="0">
              <a:buNone/>
            </a:pPr>
            <a:r>
              <a:rPr lang="ru-RU" sz="2400" b="1" i="1" dirty="0">
                <a:solidFill>
                  <a:schemeClr val="bg1"/>
                </a:solidFill>
                <a:latin typeface="Georgia" panose="02040502050405020303" pitchFamily="18" charset="0"/>
              </a:rPr>
              <a:t>И развлекались гости, как было им угодно.</a:t>
            </a:r>
          </a:p>
          <a:p>
            <a:pPr marL="0" indent="0">
              <a:buNone/>
            </a:pPr>
            <a:r>
              <a:rPr lang="ru-RU" sz="2400" b="1" i="1" dirty="0">
                <a:solidFill>
                  <a:schemeClr val="bg1"/>
                </a:solidFill>
                <a:latin typeface="Georgia" panose="02040502050405020303" pitchFamily="18" charset="0"/>
              </a:rPr>
              <a:t>Не пожалел казны на них хозяин благородный.</a:t>
            </a:r>
          </a:p>
          <a:p>
            <a:pPr marL="0" indent="0">
              <a:buNone/>
            </a:pPr>
            <a:r>
              <a:rPr lang="ru-RU" sz="2400" b="1" i="1" dirty="0">
                <a:solidFill>
                  <a:schemeClr val="bg1"/>
                </a:solidFill>
                <a:latin typeface="Georgia" panose="02040502050405020303" pitchFamily="18" charset="0"/>
              </a:rPr>
              <a:t>Одеждой, и конями, и всяческим добром,</a:t>
            </a:r>
          </a:p>
          <a:p>
            <a:pPr marL="0" indent="0">
              <a:buNone/>
            </a:pPr>
            <a:r>
              <a:rPr lang="ru-RU" sz="2400" b="1" i="1" dirty="0">
                <a:solidFill>
                  <a:schemeClr val="bg1"/>
                </a:solidFill>
                <a:latin typeface="Georgia" panose="02040502050405020303" pitchFamily="18" charset="0"/>
              </a:rPr>
              <a:t>И золотом червонным, и звонким серебром </a:t>
            </a:r>
          </a:p>
          <a:p>
            <a:pPr marL="0" indent="0">
              <a:buNone/>
            </a:pPr>
            <a:r>
              <a:rPr lang="ru-RU" sz="2400" b="1" i="1" dirty="0">
                <a:solidFill>
                  <a:schemeClr val="bg1"/>
                </a:solidFill>
                <a:latin typeface="Georgia" panose="02040502050405020303" pitchFamily="18" charset="0"/>
              </a:rPr>
              <a:t>Он одарить приезжих велел своей родне,</a:t>
            </a:r>
          </a:p>
          <a:p>
            <a:pPr marL="0" indent="0">
              <a:buNone/>
            </a:pPr>
            <a:r>
              <a:rPr lang="ru-RU" sz="2400" b="1" i="1" dirty="0">
                <a:solidFill>
                  <a:schemeClr val="bg1"/>
                </a:solidFill>
                <a:latin typeface="Georgia" panose="02040502050405020303" pitchFamily="18" charset="0"/>
              </a:rPr>
              <a:t>Чтоб каждый щедростью его доволен был вполне.</a:t>
            </a:r>
          </a:p>
          <a:p>
            <a:pPr marL="0" indent="0">
              <a:buNone/>
            </a:pPr>
            <a:r>
              <a:rPr lang="ru-RU" sz="2400" i="1" dirty="0">
                <a:solidFill>
                  <a:schemeClr val="bg1"/>
                </a:solidFill>
                <a:latin typeface="Georgia" panose="02040502050405020303" pitchFamily="18" charset="0"/>
              </a:rPr>
              <a:t>Из «Песни о </a:t>
            </a:r>
            <a:r>
              <a:rPr lang="ru-RU" sz="2400" i="1" dirty="0" err="1">
                <a:solidFill>
                  <a:schemeClr val="bg1"/>
                </a:solidFill>
                <a:latin typeface="Georgia" panose="02040502050405020303" pitchFamily="18" charset="0"/>
              </a:rPr>
              <a:t>нибелунгах</a:t>
            </a:r>
            <a:r>
              <a:rPr lang="ru-RU" sz="2400" i="1" dirty="0">
                <a:solidFill>
                  <a:schemeClr val="bg1"/>
                </a:solidFill>
                <a:latin typeface="Georgia" panose="02040502050405020303" pitchFamily="18" charset="0"/>
              </a:rPr>
              <a:t>» (конец XII— начало XIII в.)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2708920"/>
            <a:ext cx="2232248" cy="3647465"/>
          </a:xfrm>
          <a:prstGeom prst="rect">
            <a:avLst/>
          </a:prstGeom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536" y="620688"/>
            <a:ext cx="2958264" cy="1993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818567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sz="7200" b="1" dirty="0">
                <a:solidFill>
                  <a:schemeClr val="accent6">
                    <a:lumMod val="75000"/>
                  </a:schemeClr>
                </a:solidFill>
                <a:latin typeface="Georgia" panose="02040502050405020303" pitchFamily="18" charset="0"/>
              </a:rPr>
              <a:t>РЫЦАРСТВО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i="1" dirty="0">
                <a:latin typeface="Georgia" panose="02040502050405020303" pitchFamily="18" charset="0"/>
              </a:rPr>
              <a:t>«Положение обязывает»</a:t>
            </a:r>
          </a:p>
        </p:txBody>
      </p:sp>
    </p:spTree>
    <p:extLst>
      <p:ext uri="{BB962C8B-B14F-4D97-AF65-F5344CB8AC3E}">
        <p14:creationId xmlns:p14="http://schemas.microsoft.com/office/powerpoint/2010/main" val="122362663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23528" y="332656"/>
            <a:ext cx="8496944" cy="924475"/>
          </a:xfrm>
        </p:spPr>
        <p:txBody>
          <a:bodyPr/>
          <a:lstStyle/>
          <a:p>
            <a:pPr indent="457200"/>
            <a:r>
              <a:rPr lang="ru-RU" sz="2400" b="1" dirty="0">
                <a:solidFill>
                  <a:srgbClr val="C62D03">
                    <a:lumMod val="75000"/>
                  </a:srgbClr>
                </a:solidFill>
                <a:latin typeface="Georgia" panose="02040502050405020303" pitchFamily="18" charset="0"/>
              </a:rPr>
              <a:t>кодекс чести</a:t>
            </a:r>
            <a:r>
              <a:rPr lang="ru-RU" sz="2400" b="1" dirty="0">
                <a:solidFill>
                  <a:prstClr val="black"/>
                </a:solidFill>
                <a:latin typeface="Georgia" panose="02040502050405020303" pitchFamily="18" charset="0"/>
              </a:rPr>
              <a:t> – это правила поведения рыцаря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64088" y="1419836"/>
            <a:ext cx="3130310" cy="5114885"/>
          </a:xfrm>
          <a:prstGeom prst="rect">
            <a:avLst/>
          </a:prstGeom>
        </p:spPr>
      </p:pic>
      <p:sp>
        <p:nvSpPr>
          <p:cNvPr id="2" name="Скругленная прямоугольная выноска 1"/>
          <p:cNvSpPr/>
          <p:nvPr/>
        </p:nvSpPr>
        <p:spPr>
          <a:xfrm>
            <a:off x="1835696" y="1196752"/>
            <a:ext cx="3528392" cy="1584176"/>
          </a:xfrm>
          <a:prstGeom prst="wedgeRound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bg1"/>
                </a:solidFill>
                <a:latin typeface="Georgia" panose="02040502050405020303" pitchFamily="18" charset="0"/>
              </a:rPr>
              <a:t>Запишите основные обязанности рыцаря.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55576" y="3212976"/>
            <a:ext cx="424847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u="sng" dirty="0">
                <a:solidFill>
                  <a:schemeClr val="bg1"/>
                </a:solidFill>
                <a:latin typeface="Georgia" panose="02040502050405020303" pitchFamily="18" charset="0"/>
              </a:rPr>
              <a:t>Кодекс чести:</a:t>
            </a:r>
          </a:p>
          <a:p>
            <a:pPr marL="457200" indent="-457200">
              <a:buFontTx/>
              <a:buAutoNum type="arabicPeriod"/>
            </a:pPr>
            <a:r>
              <a:rPr lang="ru-RU" sz="2400" dirty="0">
                <a:solidFill>
                  <a:schemeClr val="bg1"/>
                </a:solidFill>
                <a:latin typeface="Georgia" panose="02040502050405020303" pitchFamily="18" charset="0"/>
              </a:rPr>
              <a:t>защищать веру;</a:t>
            </a:r>
          </a:p>
          <a:p>
            <a:pPr marL="457200" indent="-457200">
              <a:buAutoNum type="arabicPeriod"/>
            </a:pPr>
            <a:r>
              <a:rPr lang="ru-RU" sz="2400" dirty="0">
                <a:solidFill>
                  <a:schemeClr val="bg1"/>
                </a:solidFill>
                <a:latin typeface="Georgia" panose="02040502050405020303" pitchFamily="18" charset="0"/>
              </a:rPr>
              <a:t>быть смелым;</a:t>
            </a:r>
          </a:p>
          <a:p>
            <a:pPr marL="457200" indent="-457200">
              <a:buAutoNum type="arabicPeriod"/>
            </a:pPr>
            <a:r>
              <a:rPr lang="ru-RU" sz="2400" dirty="0">
                <a:solidFill>
                  <a:schemeClr val="bg1"/>
                </a:solidFill>
                <a:latin typeface="Georgia" panose="02040502050405020303" pitchFamily="18" charset="0"/>
              </a:rPr>
              <a:t>защищать сеньора;</a:t>
            </a:r>
          </a:p>
          <a:p>
            <a:pPr marL="457200" indent="-457200">
              <a:buAutoNum type="arabicPeriod"/>
            </a:pPr>
            <a:r>
              <a:rPr lang="ru-RU" sz="2400" dirty="0">
                <a:solidFill>
                  <a:schemeClr val="bg1"/>
                </a:solidFill>
                <a:latin typeface="Georgia" panose="02040502050405020303" pitchFamily="18" charset="0"/>
              </a:rPr>
              <a:t>защищать дам и слабых;</a:t>
            </a:r>
          </a:p>
          <a:p>
            <a:pPr marL="457200" indent="-457200">
              <a:buAutoNum type="arabicPeriod"/>
            </a:pPr>
            <a:r>
              <a:rPr lang="ru-RU" sz="2400" dirty="0">
                <a:solidFill>
                  <a:schemeClr val="bg1"/>
                </a:solidFill>
                <a:latin typeface="Georgia" panose="02040502050405020303" pitchFamily="18" charset="0"/>
              </a:rPr>
              <a:t>быть щедрым.</a:t>
            </a:r>
          </a:p>
        </p:txBody>
      </p:sp>
    </p:spTree>
    <p:extLst>
      <p:ext uri="{BB962C8B-B14F-4D97-AF65-F5344CB8AC3E}">
        <p14:creationId xmlns:p14="http://schemas.microsoft.com/office/powerpoint/2010/main" val="7980625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ьная выноска 3"/>
          <p:cNvSpPr/>
          <p:nvPr/>
        </p:nvSpPr>
        <p:spPr>
          <a:xfrm>
            <a:off x="3491880" y="312228"/>
            <a:ext cx="5400600" cy="2520280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bg1"/>
                </a:solidFill>
                <a:latin typeface="Georgia" panose="02040502050405020303" pitchFamily="18" charset="0"/>
              </a:rPr>
              <a:t>Итак, давайте проверим все ли мы выяснили?</a:t>
            </a:r>
          </a:p>
        </p:txBody>
      </p:sp>
      <p:sp>
        <p:nvSpPr>
          <p:cNvPr id="5" name="Овальная выноска 4"/>
          <p:cNvSpPr/>
          <p:nvPr/>
        </p:nvSpPr>
        <p:spPr>
          <a:xfrm>
            <a:off x="3491900" y="287844"/>
            <a:ext cx="5400600" cy="2520280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bg1"/>
                </a:solidFill>
                <a:latin typeface="Georgia" panose="02040502050405020303" pitchFamily="18" charset="0"/>
              </a:rPr>
              <a:t>Кто такой рыцарь? Где рыцари жили?</a:t>
            </a:r>
          </a:p>
        </p:txBody>
      </p:sp>
      <p:sp>
        <p:nvSpPr>
          <p:cNvPr id="6" name="Овальная выноска 5"/>
          <p:cNvSpPr/>
          <p:nvPr/>
        </p:nvSpPr>
        <p:spPr>
          <a:xfrm>
            <a:off x="3507272" y="292086"/>
            <a:ext cx="5400599" cy="2518111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bg1"/>
                </a:solidFill>
                <a:latin typeface="Georgia" panose="02040502050405020303" pitchFamily="18" charset="0"/>
              </a:rPr>
              <a:t>Чем занимались рыцари? Какое занятие было основным у феодалов? Почему?</a:t>
            </a:r>
          </a:p>
        </p:txBody>
      </p:sp>
      <p:sp>
        <p:nvSpPr>
          <p:cNvPr id="7" name="Овальная выноска 6"/>
          <p:cNvSpPr/>
          <p:nvPr/>
        </p:nvSpPr>
        <p:spPr>
          <a:xfrm>
            <a:off x="3275857" y="188640"/>
            <a:ext cx="5632014" cy="2808312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bg1"/>
                </a:solidFill>
                <a:latin typeface="Georgia" panose="02040502050405020303" pitchFamily="18" charset="0"/>
              </a:rPr>
              <a:t>Что значит «положение обязывает»? Какими качествами должен был обладать рыцарь? Нужны ли эти качества сегодня?</a:t>
            </a:r>
          </a:p>
        </p:txBody>
      </p:sp>
      <p:sp>
        <p:nvSpPr>
          <p:cNvPr id="8" name="Овальная выноска 7"/>
          <p:cNvSpPr/>
          <p:nvPr/>
        </p:nvSpPr>
        <p:spPr>
          <a:xfrm>
            <a:off x="3011052" y="188640"/>
            <a:ext cx="6034633" cy="3446857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bg1"/>
                </a:solidFill>
                <a:latin typeface="Georgia" panose="02040502050405020303" pitchFamily="18" charset="0"/>
              </a:rPr>
              <a:t>И последнее испытание ждет вас дома:  </a:t>
            </a:r>
          </a:p>
          <a:p>
            <a:pPr algn="ctr"/>
            <a:r>
              <a:rPr lang="ru-RU" sz="2400" dirty="0">
                <a:solidFill>
                  <a:schemeClr val="bg1"/>
                </a:solidFill>
                <a:latin typeface="Georgia" panose="02040502050405020303" pitchFamily="18" charset="0"/>
              </a:rPr>
              <a:t>§12 прочитать, ответить на вопросы, выучить новые термины и написать сообщение на тему «Жизнь в замке»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1570" y="1039816"/>
            <a:ext cx="3274326" cy="5350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07143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  <p:bldP spid="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584" y="1580668"/>
            <a:ext cx="2914286" cy="4761905"/>
          </a:xfrm>
          <a:prstGeom prst="rect">
            <a:avLst/>
          </a:prstGeom>
        </p:spPr>
      </p:pic>
      <p:sp>
        <p:nvSpPr>
          <p:cNvPr id="5" name="Скругленная прямоугольная выноска 4"/>
          <p:cNvSpPr/>
          <p:nvPr/>
        </p:nvSpPr>
        <p:spPr>
          <a:xfrm>
            <a:off x="3491880" y="362550"/>
            <a:ext cx="5256584" cy="3599069"/>
          </a:xfrm>
          <a:prstGeom prst="wedgeRound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indent="457200" algn="just"/>
            <a:r>
              <a:rPr lang="ru-RU" sz="2400" dirty="0">
                <a:solidFill>
                  <a:prstClr val="black"/>
                </a:solidFill>
                <a:latin typeface="Georgia" panose="02040502050405020303" pitchFamily="18" charset="0"/>
              </a:rPr>
              <a:t>Приветствую вас. Меня зовут Роберт. Я верный оруженосец графа Аласонского. Мой сеньор решил устроить мне экзамен прежде, чем наделить званием рыцаря. Помогите мне найти ответы на его вопросы.</a:t>
            </a:r>
          </a:p>
        </p:txBody>
      </p:sp>
    </p:spTree>
    <p:extLst>
      <p:ext uri="{BB962C8B-B14F-4D97-AF65-F5344CB8AC3E}">
        <p14:creationId xmlns:p14="http://schemas.microsoft.com/office/powerpoint/2010/main" val="38059271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32100" y="1254399"/>
            <a:ext cx="4279900" cy="4565226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51520" y="1631949"/>
            <a:ext cx="3418572" cy="4229099"/>
          </a:xfrm>
        </p:spPr>
        <p:txBody>
          <a:bodyPr>
            <a:normAutofit lnSpcReduction="10000"/>
          </a:bodyPr>
          <a:lstStyle/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pPr marL="342900" indent="-342900">
              <a:buFont typeface="Arial" pitchFamily="34" charset="0"/>
              <a:buChar char="•"/>
            </a:pPr>
            <a:endParaRPr lang="ru-RU" sz="2000" b="1" dirty="0">
              <a:solidFill>
                <a:schemeClr val="bg1"/>
              </a:solidFill>
              <a:latin typeface="Georgia" panose="02040502050405020303" pitchFamily="18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ru-RU" sz="2400" b="1" dirty="0">
                <a:solidFill>
                  <a:schemeClr val="bg1"/>
                </a:solidFill>
                <a:latin typeface="Georgia" panose="02040502050405020303" pitchFamily="18" charset="0"/>
              </a:rPr>
              <a:t>копье</a:t>
            </a:r>
          </a:p>
          <a:p>
            <a:endParaRPr lang="ru-RU" sz="2000" b="1" dirty="0">
              <a:solidFill>
                <a:schemeClr val="bg1"/>
              </a:solidFill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ru-RU" sz="2400" b="1" dirty="0">
                <a:solidFill>
                  <a:schemeClr val="bg1"/>
                </a:solidFill>
                <a:latin typeface="Georgia" panose="02040502050405020303" pitchFamily="18" charset="0"/>
              </a:rPr>
              <a:t>доспехи (латы)</a:t>
            </a:r>
          </a:p>
          <a:p>
            <a:pPr marL="342900" indent="-342900">
              <a:buFont typeface="Arial" pitchFamily="34" charset="0"/>
              <a:buChar char="•"/>
            </a:pPr>
            <a:endParaRPr lang="ru-RU" sz="2000" b="1" dirty="0">
              <a:solidFill>
                <a:schemeClr val="bg1"/>
              </a:solidFill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ru-RU" sz="2400" b="1" dirty="0">
                <a:solidFill>
                  <a:schemeClr val="bg1"/>
                </a:solidFill>
                <a:latin typeface="Georgia" panose="02040502050405020303" pitchFamily="18" charset="0"/>
              </a:rPr>
              <a:t>меч</a:t>
            </a:r>
          </a:p>
        </p:txBody>
      </p:sp>
      <p:sp>
        <p:nvSpPr>
          <p:cNvPr id="6" name="Овал 5"/>
          <p:cNvSpPr/>
          <p:nvPr/>
        </p:nvSpPr>
        <p:spPr>
          <a:xfrm>
            <a:off x="6623411" y="2404824"/>
            <a:ext cx="1008112" cy="194421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 w="76200">
                <a:solidFill>
                  <a:schemeClr val="tx1"/>
                </a:solidFill>
              </a:ln>
            </a:endParaRPr>
          </a:p>
        </p:txBody>
      </p:sp>
      <p:cxnSp>
        <p:nvCxnSpPr>
          <p:cNvPr id="8" name="Прямая со стрелкой 7"/>
          <p:cNvCxnSpPr/>
          <p:nvPr/>
        </p:nvCxnSpPr>
        <p:spPr>
          <a:xfrm flipH="1">
            <a:off x="1853873" y="3933056"/>
            <a:ext cx="4820642" cy="1296144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4532100" y="5877272"/>
            <a:ext cx="42484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solidFill>
                  <a:schemeClr val="bg1"/>
                </a:solidFill>
                <a:latin typeface="Georgia" panose="02040502050405020303" pitchFamily="18" charset="0"/>
              </a:rPr>
              <a:t>Рыцарь. </a:t>
            </a:r>
          </a:p>
          <a:p>
            <a:pPr algn="ctr"/>
            <a:r>
              <a:rPr lang="ru-RU" sz="2000" i="1" dirty="0">
                <a:solidFill>
                  <a:schemeClr val="bg1"/>
                </a:solidFill>
                <a:latin typeface="Georgia" panose="02040502050405020303" pitchFamily="18" charset="0"/>
              </a:rPr>
              <a:t>Рис. современного художника</a:t>
            </a:r>
            <a:endParaRPr lang="ru-RU" sz="2000" dirty="0">
              <a:solidFill>
                <a:schemeClr val="bg1"/>
              </a:solidFill>
              <a:latin typeface="Georgia" panose="02040502050405020303" pitchFamily="18" charset="0"/>
            </a:endParaRPr>
          </a:p>
        </p:txBody>
      </p:sp>
      <p:sp>
        <p:nvSpPr>
          <p:cNvPr id="11" name="Овальная выноска 10"/>
          <p:cNvSpPr/>
          <p:nvPr/>
        </p:nvSpPr>
        <p:spPr>
          <a:xfrm>
            <a:off x="1111720" y="188640"/>
            <a:ext cx="6840760" cy="1080120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bg1"/>
                </a:solidFill>
                <a:latin typeface="Georgia" panose="02040502050405020303" pitchFamily="18" charset="0"/>
              </a:rPr>
              <a:t>Прежде, мне нужно ответить кто же такой рыцарь?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51520" y="2210961"/>
            <a:ext cx="38970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chemeClr val="accent6">
                    <a:lumMod val="75000"/>
                  </a:schemeClr>
                </a:solidFill>
                <a:latin typeface="Georgia" panose="02040502050405020303" pitchFamily="18" charset="0"/>
              </a:rPr>
              <a:t>Рыцарь</a:t>
            </a:r>
            <a:r>
              <a:rPr lang="ru-RU" sz="2400" b="1" dirty="0">
                <a:solidFill>
                  <a:srgbClr val="FF0000"/>
                </a:solidFill>
                <a:latin typeface="Georgia" panose="02040502050405020303" pitchFamily="18" charset="0"/>
              </a:rPr>
              <a:t> </a:t>
            </a:r>
            <a:r>
              <a:rPr lang="ru-RU" sz="2400" b="1" dirty="0">
                <a:solidFill>
                  <a:schemeClr val="bg1"/>
                </a:solidFill>
                <a:latin typeface="Georgia" panose="02040502050405020303" pitchFamily="18" charset="0"/>
              </a:rPr>
              <a:t>(нем.) – конный воин</a:t>
            </a:r>
            <a:endParaRPr lang="ru-RU" sz="2400" b="1" dirty="0">
              <a:solidFill>
                <a:srgbClr val="FF0000"/>
              </a:solidFill>
              <a:latin typeface="Georgia" panose="02040502050405020303" pitchFamily="18" charset="0"/>
            </a:endParaRPr>
          </a:p>
        </p:txBody>
      </p:sp>
      <p:sp>
        <p:nvSpPr>
          <p:cNvPr id="13" name="Овальная выноска 12"/>
          <p:cNvSpPr/>
          <p:nvPr/>
        </p:nvSpPr>
        <p:spPr>
          <a:xfrm>
            <a:off x="1111720" y="195167"/>
            <a:ext cx="6848573" cy="1067066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bg1"/>
                </a:solidFill>
                <a:latin typeface="Georgia" panose="02040502050405020303" pitchFamily="18" charset="0"/>
              </a:rPr>
              <a:t>Какие черты отличали рыцаря от простых смертных?</a:t>
            </a:r>
          </a:p>
        </p:txBody>
      </p:sp>
      <p:sp>
        <p:nvSpPr>
          <p:cNvPr id="14" name="Овал 13"/>
          <p:cNvSpPr/>
          <p:nvPr/>
        </p:nvSpPr>
        <p:spPr>
          <a:xfrm>
            <a:off x="6336196" y="1537502"/>
            <a:ext cx="1368152" cy="72341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n w="76200">
                <a:solidFill>
                  <a:schemeClr val="tx1"/>
                </a:solidFill>
              </a:ln>
            </a:endParaRPr>
          </a:p>
        </p:txBody>
      </p:sp>
      <p:cxnSp>
        <p:nvCxnSpPr>
          <p:cNvPr id="16" name="Прямая со стрелкой 15"/>
          <p:cNvCxnSpPr>
            <a:stCxn id="14" idx="3"/>
          </p:cNvCxnSpPr>
          <p:nvPr/>
        </p:nvCxnSpPr>
        <p:spPr>
          <a:xfrm flipH="1">
            <a:off x="899592" y="2154972"/>
            <a:ext cx="5636965" cy="2194068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Овал 18"/>
          <p:cNvSpPr/>
          <p:nvPr/>
        </p:nvSpPr>
        <p:spPr>
          <a:xfrm>
            <a:off x="4644008" y="2420888"/>
            <a:ext cx="2012328" cy="1008112"/>
          </a:xfrm>
          <a:prstGeom prst="ellipse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n w="76200">
                <a:solidFill>
                  <a:schemeClr val="tx1"/>
                </a:solidFill>
              </a:ln>
              <a:solidFill>
                <a:srgbClr val="FF0000"/>
              </a:solidFill>
            </a:endParaRPr>
          </a:p>
        </p:txBody>
      </p:sp>
      <p:cxnSp>
        <p:nvCxnSpPr>
          <p:cNvPr id="21" name="Прямая со стрелкой 20"/>
          <p:cNvCxnSpPr/>
          <p:nvPr/>
        </p:nvCxnSpPr>
        <p:spPr>
          <a:xfrm flipH="1">
            <a:off x="899592" y="3213434"/>
            <a:ext cx="3889658" cy="1151670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6" name="Овал 25"/>
          <p:cNvSpPr/>
          <p:nvPr/>
        </p:nvSpPr>
        <p:spPr>
          <a:xfrm>
            <a:off x="5796136" y="1308903"/>
            <a:ext cx="686024" cy="118060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 w="76200">
                <a:solidFill>
                  <a:schemeClr val="tx1"/>
                </a:solidFill>
              </a:ln>
            </a:endParaRPr>
          </a:p>
        </p:txBody>
      </p:sp>
      <p:cxnSp>
        <p:nvCxnSpPr>
          <p:cNvPr id="29" name="Прямая со стрелкой 28"/>
          <p:cNvCxnSpPr/>
          <p:nvPr/>
        </p:nvCxnSpPr>
        <p:spPr>
          <a:xfrm flipH="1">
            <a:off x="1691680" y="1772816"/>
            <a:ext cx="4104456" cy="1800200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285" y="189008"/>
            <a:ext cx="1203170" cy="19659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56930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1" grpId="1" animBg="1"/>
      <p:bldP spid="12" grpId="0"/>
      <p:bldP spid="13" grpId="0" animBg="1"/>
      <p:bldP spid="14" grpId="0" animBg="1"/>
      <p:bldP spid="19" grpId="0" animBg="1"/>
      <p:bldP spid="2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476672"/>
            <a:ext cx="4147068" cy="5904656"/>
          </a:xfrm>
        </p:spPr>
      </p:pic>
      <p:sp>
        <p:nvSpPr>
          <p:cNvPr id="9" name="TextBox 8"/>
          <p:cNvSpPr txBox="1"/>
          <p:nvPr/>
        </p:nvSpPr>
        <p:spPr>
          <a:xfrm>
            <a:off x="539552" y="548679"/>
            <a:ext cx="1800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>
                <a:solidFill>
                  <a:schemeClr val="bg1"/>
                </a:solidFill>
                <a:latin typeface="Georgia" panose="02040502050405020303" pitchFamily="18" charset="0"/>
              </a:rPr>
              <a:t>Доспехи немецкого </a:t>
            </a:r>
          </a:p>
          <a:p>
            <a:r>
              <a:rPr lang="ru-RU" sz="1400" dirty="0">
                <a:solidFill>
                  <a:schemeClr val="bg1"/>
                </a:solidFill>
                <a:latin typeface="Georgia" panose="02040502050405020303" pitchFamily="18" charset="0"/>
              </a:rPr>
              <a:t>рыцаря.  </a:t>
            </a:r>
            <a:r>
              <a:rPr lang="en-US" sz="1400" i="1" dirty="0">
                <a:solidFill>
                  <a:schemeClr val="bg1"/>
                </a:solidFill>
                <a:latin typeface="Georgia" panose="02040502050405020303" pitchFamily="18" charset="0"/>
              </a:rPr>
              <a:t>XIV</a:t>
            </a:r>
            <a:r>
              <a:rPr lang="ru-RU" sz="1400" i="1" dirty="0">
                <a:solidFill>
                  <a:schemeClr val="bg1"/>
                </a:solidFill>
                <a:latin typeface="Georgia" panose="02040502050405020303" pitchFamily="18" charset="0"/>
              </a:rPr>
              <a:t> в</a:t>
            </a:r>
            <a:r>
              <a:rPr lang="ru-RU" sz="1600" i="1" dirty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11" name="Скругленная прямоугольная выноска 10"/>
          <p:cNvSpPr/>
          <p:nvPr/>
        </p:nvSpPr>
        <p:spPr>
          <a:xfrm>
            <a:off x="4840175" y="454024"/>
            <a:ext cx="4176464" cy="1728192"/>
          </a:xfrm>
          <a:prstGeom prst="wedgeRound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bg1"/>
                </a:solidFill>
                <a:latin typeface="Georgia" panose="02040502050405020303" pitchFamily="18" charset="0"/>
              </a:rPr>
              <a:t>Прочитайте в учебнике пункт 2 на странице 96. Дополните свой ответ.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72201" y="2592173"/>
            <a:ext cx="2506308" cy="4095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04586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3968" y="548680"/>
            <a:ext cx="4320480" cy="5472608"/>
          </a:xfrm>
        </p:spPr>
      </p:pic>
      <p:sp>
        <p:nvSpPr>
          <p:cNvPr id="7" name="Овальная выноска 6"/>
          <p:cNvSpPr/>
          <p:nvPr/>
        </p:nvSpPr>
        <p:spPr>
          <a:xfrm>
            <a:off x="251520" y="476672"/>
            <a:ext cx="3960440" cy="2664296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bg1"/>
                </a:solidFill>
                <a:latin typeface="Georgia" panose="02040502050405020303" pitchFamily="18" charset="0"/>
              </a:rPr>
              <a:t>Помогите мне определить главное занятие рыцарей, используя иллюстрацию.</a:t>
            </a:r>
          </a:p>
        </p:txBody>
      </p:sp>
      <p:sp>
        <p:nvSpPr>
          <p:cNvPr id="8" name="Овальная выноска 7"/>
          <p:cNvSpPr/>
          <p:nvPr/>
        </p:nvSpPr>
        <p:spPr>
          <a:xfrm>
            <a:off x="249914" y="471052"/>
            <a:ext cx="3960440" cy="2664296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bg1"/>
                </a:solidFill>
                <a:latin typeface="Georgia" panose="02040502050405020303" pitchFamily="18" charset="0"/>
              </a:rPr>
              <a:t>Правильно!</a:t>
            </a:r>
          </a:p>
          <a:p>
            <a:pPr algn="ctr"/>
            <a:r>
              <a:rPr lang="ru-RU" sz="2400" dirty="0">
                <a:solidFill>
                  <a:schemeClr val="bg1"/>
                </a:solidFill>
                <a:latin typeface="Georgia" panose="02040502050405020303" pitchFamily="18" charset="0"/>
              </a:rPr>
              <a:t>Это война!</a:t>
            </a:r>
          </a:p>
        </p:txBody>
      </p:sp>
      <p:sp>
        <p:nvSpPr>
          <p:cNvPr id="9" name="Овальная выноска 8"/>
          <p:cNvSpPr/>
          <p:nvPr/>
        </p:nvSpPr>
        <p:spPr>
          <a:xfrm>
            <a:off x="188539" y="499253"/>
            <a:ext cx="4104456" cy="2664296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bg1"/>
                </a:solidFill>
                <a:latin typeface="Georgia" panose="02040502050405020303" pitchFamily="18" charset="0"/>
              </a:rPr>
              <a:t>Война была не единственным занятием рыцарей. Посмотрим дальше.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271183" y="6165304"/>
            <a:ext cx="433326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i="1" dirty="0">
                <a:solidFill>
                  <a:schemeClr val="bg1"/>
                </a:solidFill>
                <a:latin typeface="Georgia" panose="02040502050405020303" pitchFamily="18" charset="0"/>
              </a:rPr>
              <a:t>Рис. современного художника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3573016"/>
            <a:ext cx="1834598" cy="2997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41337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1" animBg="1"/>
      <p:bldP spid="8" grpId="0" animBg="1"/>
      <p:bldP spid="8" grpId="1" animBg="1"/>
      <p:bldP spid="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0498" y="332656"/>
            <a:ext cx="4027078" cy="5112568"/>
          </a:xfrm>
        </p:spPr>
      </p:pic>
      <p:sp>
        <p:nvSpPr>
          <p:cNvPr id="6" name="TextBox 5"/>
          <p:cNvSpPr txBox="1"/>
          <p:nvPr/>
        </p:nvSpPr>
        <p:spPr>
          <a:xfrm>
            <a:off x="348083" y="5445224"/>
            <a:ext cx="415190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chemeClr val="bg1"/>
                </a:solidFill>
                <a:latin typeface="Georgia" panose="02040502050405020303" pitchFamily="18" charset="0"/>
              </a:rPr>
              <a:t>Разграбление Константинополя  рыцарями-крестоносцами. </a:t>
            </a:r>
            <a:r>
              <a:rPr lang="ru-RU" sz="2000" i="1" dirty="0">
                <a:solidFill>
                  <a:schemeClr val="bg1"/>
                </a:solidFill>
                <a:latin typeface="Georgia" panose="02040502050405020303" pitchFamily="18" charset="0"/>
              </a:rPr>
              <a:t>Средневековая миниатюра</a:t>
            </a:r>
          </a:p>
        </p:txBody>
      </p:sp>
      <p:sp>
        <p:nvSpPr>
          <p:cNvPr id="8" name="Скругленная прямоугольная выноска 7"/>
          <p:cNvSpPr/>
          <p:nvPr/>
        </p:nvSpPr>
        <p:spPr>
          <a:xfrm>
            <a:off x="4860032" y="375586"/>
            <a:ext cx="3672408" cy="2261326"/>
          </a:xfrm>
          <a:prstGeom prst="wedgeRound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bg1"/>
                </a:solidFill>
                <a:latin typeface="Georgia" panose="02040502050405020303" pitchFamily="18" charset="0"/>
              </a:rPr>
              <a:t>О каком занятии свидетельствует этот исторический источник?</a:t>
            </a:r>
          </a:p>
        </p:txBody>
      </p:sp>
      <p:sp>
        <p:nvSpPr>
          <p:cNvPr id="9" name="Скругленная прямоугольная выноска 8"/>
          <p:cNvSpPr/>
          <p:nvPr/>
        </p:nvSpPr>
        <p:spPr>
          <a:xfrm>
            <a:off x="4880003" y="389896"/>
            <a:ext cx="3672407" cy="2549358"/>
          </a:xfrm>
          <a:prstGeom prst="wedgeRound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bg1"/>
                </a:solidFill>
                <a:latin typeface="Georgia" panose="02040502050405020303" pitchFamily="18" charset="0"/>
              </a:rPr>
              <a:t>Рыцари нередко грабили соседей, мирное население и даже церкви и монастыри.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16216" y="3065777"/>
            <a:ext cx="2143547" cy="35025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14295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1" animBg="1"/>
      <p:bldP spid="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4008" y="3152700"/>
            <a:ext cx="4032448" cy="3246727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1916832"/>
            <a:ext cx="3888432" cy="3024336"/>
          </a:xfrm>
        </p:spPr>
      </p:pic>
      <p:sp>
        <p:nvSpPr>
          <p:cNvPr id="8" name="Скругленная прямоугольная выноска 7"/>
          <p:cNvSpPr/>
          <p:nvPr/>
        </p:nvSpPr>
        <p:spPr>
          <a:xfrm>
            <a:off x="395537" y="188640"/>
            <a:ext cx="6624736" cy="1224136"/>
          </a:xfrm>
          <a:prstGeom prst="wedgeRound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bg1"/>
                </a:solidFill>
                <a:latin typeface="Georgia" panose="02040502050405020303" pitchFamily="18" charset="0"/>
              </a:rPr>
              <a:t>Чем занимались рыцари в мирное время?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85843" y="5013176"/>
            <a:ext cx="33123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chemeClr val="bg1"/>
                </a:solidFill>
                <a:latin typeface="Georgia" panose="02040502050405020303" pitchFamily="18" charset="0"/>
              </a:rPr>
              <a:t>Охота на кабана. </a:t>
            </a:r>
            <a:r>
              <a:rPr lang="ru-RU" sz="2000" i="1" dirty="0">
                <a:solidFill>
                  <a:schemeClr val="bg1"/>
                </a:solidFill>
                <a:latin typeface="Georgia" panose="02040502050405020303" pitchFamily="18" charset="0"/>
              </a:rPr>
              <a:t>Рис. современного художника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601943" y="2059223"/>
            <a:ext cx="345638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chemeClr val="bg1"/>
                </a:solidFill>
                <a:latin typeface="Georgia" panose="02040502050405020303" pitchFamily="18" charset="0"/>
              </a:rPr>
              <a:t>Соколиная охота. </a:t>
            </a:r>
            <a:r>
              <a:rPr lang="ru-RU" sz="2000" i="1" dirty="0">
                <a:solidFill>
                  <a:schemeClr val="bg1"/>
                </a:solidFill>
                <a:latin typeface="Georgia" panose="02040502050405020303" pitchFamily="18" charset="0"/>
              </a:rPr>
              <a:t>Средневековая миниатюра</a:t>
            </a:r>
            <a:endParaRPr lang="ru-RU" sz="2000" dirty="0">
              <a:solidFill>
                <a:schemeClr val="bg1"/>
              </a:solidFill>
              <a:latin typeface="Georgia" panose="02040502050405020303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80312" y="274061"/>
            <a:ext cx="1585029" cy="25899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08493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ая прямоугольная выноска 5"/>
          <p:cNvSpPr/>
          <p:nvPr/>
        </p:nvSpPr>
        <p:spPr>
          <a:xfrm>
            <a:off x="179512" y="260647"/>
            <a:ext cx="6552728" cy="1368153"/>
          </a:xfrm>
          <a:prstGeom prst="wedgeRound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bg1"/>
                </a:solidFill>
                <a:latin typeface="Georgia" panose="02040502050405020303" pitchFamily="18" charset="0"/>
              </a:rPr>
              <a:t>Самым зрелищным занятием был рыцарский турнир. Что это такое?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296149" y="5013176"/>
            <a:ext cx="252028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chemeClr val="bg1"/>
                </a:solidFill>
                <a:latin typeface="Georgia" panose="02040502050405020303" pitchFamily="18" charset="0"/>
              </a:rPr>
              <a:t>Рыцарский турнир.</a:t>
            </a:r>
            <a:r>
              <a:rPr lang="ru-RU" sz="2000" b="1" i="1" dirty="0">
                <a:solidFill>
                  <a:schemeClr val="bg1"/>
                </a:solidFill>
                <a:latin typeface="Georgia" panose="02040502050405020303" pitchFamily="18" charset="0"/>
              </a:rPr>
              <a:t> </a:t>
            </a:r>
          </a:p>
          <a:p>
            <a:r>
              <a:rPr lang="ru-RU" sz="2000" i="1" dirty="0">
                <a:solidFill>
                  <a:schemeClr val="bg1"/>
                </a:solidFill>
                <a:latin typeface="Georgia" panose="02040502050405020303" pitchFamily="18" charset="0"/>
              </a:rPr>
              <a:t>Рис. современного художника</a:t>
            </a:r>
            <a:endParaRPr lang="ru-RU" sz="2000" dirty="0">
              <a:solidFill>
                <a:schemeClr val="bg1"/>
              </a:solidFill>
              <a:latin typeface="Georgia" panose="02040502050405020303" pitchFamily="18" charset="0"/>
            </a:endParaRPr>
          </a:p>
        </p:txBody>
      </p:sp>
      <p:pic>
        <p:nvPicPr>
          <p:cNvPr id="9" name="Объект 8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5103" y="2094196"/>
            <a:ext cx="6091046" cy="4202350"/>
          </a:xfr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26899" y="476672"/>
            <a:ext cx="1979849" cy="3235048"/>
          </a:xfrm>
          <a:prstGeom prst="rect">
            <a:avLst/>
          </a:prstGeom>
        </p:spPr>
      </p:pic>
      <p:sp>
        <p:nvSpPr>
          <p:cNvPr id="3" name="Скругленная прямоугольная выноска 2"/>
          <p:cNvSpPr/>
          <p:nvPr/>
        </p:nvSpPr>
        <p:spPr>
          <a:xfrm>
            <a:off x="179512" y="260647"/>
            <a:ext cx="6552728" cy="1368153"/>
          </a:xfrm>
          <a:prstGeom prst="wedgeRound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bg1"/>
                </a:solidFill>
                <a:latin typeface="Georgia" panose="02040502050405020303" pitchFamily="18" charset="0"/>
              </a:rPr>
              <a:t>Прочитайте на с. 98 текст «Рыцарский турнир». Дополните свой ответ.</a:t>
            </a:r>
          </a:p>
        </p:txBody>
      </p:sp>
    </p:spTree>
    <p:extLst>
      <p:ext uri="{BB962C8B-B14F-4D97-AF65-F5344CB8AC3E}">
        <p14:creationId xmlns:p14="http://schemas.microsoft.com/office/powerpoint/2010/main" val="23220445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theme/theme1.xml><?xml version="1.0" encoding="utf-8"?>
<a:theme xmlns:a="http://schemas.openxmlformats.org/drawingml/2006/main" name="Summer">
  <a:themeElements>
    <a:clrScheme name="Summer">
      <a:dk1>
        <a:sysClr val="windowText" lastClr="000000"/>
      </a:dk1>
      <a:lt1>
        <a:sysClr val="window" lastClr="FFFFFF"/>
      </a:lt1>
      <a:dk2>
        <a:srgbClr val="E89117"/>
      </a:dk2>
      <a:lt2>
        <a:srgbClr val="FEDD78"/>
      </a:lt2>
      <a:accent1>
        <a:srgbClr val="A1B633"/>
      </a:accent1>
      <a:accent2>
        <a:srgbClr val="C4D73F"/>
      </a:accent2>
      <a:accent3>
        <a:srgbClr val="FFCE2D"/>
      </a:accent3>
      <a:accent4>
        <a:srgbClr val="FFA600"/>
      </a:accent4>
      <a:accent5>
        <a:srgbClr val="ED5E00"/>
      </a:accent5>
      <a:accent6>
        <a:srgbClr val="C62D03"/>
      </a:accent6>
      <a:hlink>
        <a:srgbClr val="408080"/>
      </a:hlink>
      <a:folHlink>
        <a:srgbClr val="5EAEAE"/>
      </a:folHlink>
    </a:clrScheme>
    <a:fontScheme name="Summer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ummer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atMod val="120000"/>
                <a:lumMod val="110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2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30000"/>
                <a:lumMod val="10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Лето</Template>
  <TotalTime>673</TotalTime>
  <Words>666</Words>
  <Application>Microsoft Office PowerPoint</Application>
  <PresentationFormat>Экран (4:3)</PresentationFormat>
  <Paragraphs>97</Paragraphs>
  <Slides>21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7" baseType="lpstr">
      <vt:lpstr>Arial</vt:lpstr>
      <vt:lpstr>Courier New</vt:lpstr>
      <vt:lpstr>Georgia</vt:lpstr>
      <vt:lpstr>Verdana</vt:lpstr>
      <vt:lpstr>Wingdings 2</vt:lpstr>
      <vt:lpstr>Summer</vt:lpstr>
      <vt:lpstr>Презентация PowerPoint</vt:lpstr>
      <vt:lpstr>РЫЦАРСТВО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Занятия рыцаря: 1. война; 2. грабежи; 3. охота; 4. участие в турнирах.</vt:lpstr>
      <vt:lpstr>Презентация PowerPoint</vt:lpstr>
      <vt:lpstr>Рыцарский замок</vt:lpstr>
      <vt:lpstr>Презентация PowerPoint</vt:lpstr>
      <vt:lpstr>Какой путь прошел Роберт, чтобы стать рыцарем? Какая церемония ждет его впереди?</vt:lpstr>
      <vt:lpstr>Презентация PowerPoint</vt:lpstr>
      <vt:lpstr>Презентация PowerPoint</vt:lpstr>
      <vt:lpstr>Презентация PowerPoint</vt:lpstr>
      <vt:lpstr>Презентация PowerPoint</vt:lpstr>
      <vt:lpstr>кодекс чести – это правила поведения рыцаря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РЫЦАРСТВО</dc:title>
  <dc:creator>Ириша</dc:creator>
  <cp:lastModifiedBy>Ирина Смирнова</cp:lastModifiedBy>
  <cp:revision>55</cp:revision>
  <dcterms:created xsi:type="dcterms:W3CDTF">2011-11-22T19:16:30Z</dcterms:created>
  <dcterms:modified xsi:type="dcterms:W3CDTF">2019-12-05T15:52:34Z</dcterms:modified>
</cp:coreProperties>
</file>