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3" r:id="rId15"/>
    <p:sldId id="274" r:id="rId16"/>
    <p:sldId id="275" r:id="rId17"/>
    <p:sldId id="272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6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3E6525-D385-4F58-A952-68504B09A356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92691B-C5F1-4F25-8C2E-C2427A4D7E48}">
      <dgm:prSet phldrT="[Текст]" phldr="1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3AC02D4E-BADF-4E33-A8D0-70C490864C4D}" type="parTrans" cxnId="{C5F2AFCD-A73C-4292-AA2B-AB319F8B6046}">
      <dgm:prSet/>
      <dgm:spPr/>
      <dgm:t>
        <a:bodyPr/>
        <a:lstStyle/>
        <a:p>
          <a:endParaRPr lang="ru-RU"/>
        </a:p>
      </dgm:t>
    </dgm:pt>
    <dgm:pt modelId="{5986F07B-4767-455F-ACDD-8DC66559F6E1}" type="sibTrans" cxnId="{C5F2AFCD-A73C-4292-AA2B-AB319F8B6046}">
      <dgm:prSet/>
      <dgm:spPr/>
      <dgm:t>
        <a:bodyPr/>
        <a:lstStyle/>
        <a:p>
          <a:endParaRPr lang="ru-RU"/>
        </a:p>
      </dgm:t>
    </dgm:pt>
    <dgm:pt modelId="{C4029D8D-0D7B-4DAE-81C1-2F38EC125E2A}">
      <dgm:prSet phldrT="[Текст]" phldr="1"/>
      <dgm:spPr/>
      <dgm:t>
        <a:bodyPr/>
        <a:lstStyle/>
        <a:p>
          <a:endParaRPr lang="ru-RU" sz="1200" dirty="0"/>
        </a:p>
      </dgm:t>
    </dgm:pt>
    <dgm:pt modelId="{064A5EE3-6808-44FC-8A1D-EE176EC2B441}" type="parTrans" cxnId="{FBD2A9B3-F243-4B84-BB97-AC09E75AE59E}">
      <dgm:prSet/>
      <dgm:spPr/>
      <dgm:t>
        <a:bodyPr/>
        <a:lstStyle/>
        <a:p>
          <a:endParaRPr lang="ru-RU"/>
        </a:p>
      </dgm:t>
    </dgm:pt>
    <dgm:pt modelId="{06232315-777D-48FD-8029-2D3F049E901C}" type="sibTrans" cxnId="{FBD2A9B3-F243-4B84-BB97-AC09E75AE59E}">
      <dgm:prSet/>
      <dgm:spPr/>
      <dgm:t>
        <a:bodyPr/>
        <a:lstStyle/>
        <a:p>
          <a:endParaRPr lang="ru-RU"/>
        </a:p>
      </dgm:t>
    </dgm:pt>
    <dgm:pt modelId="{15560C3E-8CE3-43B2-BBBE-DCEECD56939A}">
      <dgm:prSet phldrT="[Текст]" phldr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489D6A1-FA30-4DAC-BE39-7918D4F861CE}" type="parTrans" cxnId="{5028AADB-7BF7-438E-A162-BF5C12EA0D13}">
      <dgm:prSet/>
      <dgm:spPr/>
      <dgm:t>
        <a:bodyPr/>
        <a:lstStyle/>
        <a:p>
          <a:endParaRPr lang="ru-RU"/>
        </a:p>
      </dgm:t>
    </dgm:pt>
    <dgm:pt modelId="{B3BA40F9-5395-49C3-A5F1-E90598B09A95}" type="sibTrans" cxnId="{5028AADB-7BF7-438E-A162-BF5C12EA0D13}">
      <dgm:prSet/>
      <dgm:spPr/>
      <dgm:t>
        <a:bodyPr/>
        <a:lstStyle/>
        <a:p>
          <a:endParaRPr lang="ru-RU"/>
        </a:p>
      </dgm:t>
    </dgm:pt>
    <dgm:pt modelId="{A51307FD-D2C3-42FD-9912-9D4CBE10F41B}">
      <dgm:prSet phldrT="[Текст]" phldr="1"/>
      <dgm:spPr/>
      <dgm:t>
        <a:bodyPr/>
        <a:lstStyle/>
        <a:p>
          <a:endParaRPr lang="ru-RU" sz="1200" dirty="0"/>
        </a:p>
      </dgm:t>
    </dgm:pt>
    <dgm:pt modelId="{66E4B31C-A06D-4207-AA71-1D6C4DD9609A}" type="parTrans" cxnId="{E252D403-276C-42BC-958B-6F576A92547D}">
      <dgm:prSet/>
      <dgm:spPr/>
      <dgm:t>
        <a:bodyPr/>
        <a:lstStyle/>
        <a:p>
          <a:endParaRPr lang="ru-RU"/>
        </a:p>
      </dgm:t>
    </dgm:pt>
    <dgm:pt modelId="{2FF9B9EC-598B-42DE-8A27-E6EFFB0C4641}" type="sibTrans" cxnId="{E252D403-276C-42BC-958B-6F576A92547D}">
      <dgm:prSet/>
      <dgm:spPr/>
      <dgm:t>
        <a:bodyPr/>
        <a:lstStyle/>
        <a:p>
          <a:endParaRPr lang="ru-RU"/>
        </a:p>
      </dgm:t>
    </dgm:pt>
    <dgm:pt modelId="{785B2A15-7EC7-41D2-8933-641192E02448}">
      <dgm:prSet phldrT="[Текст]" phldr="1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5EFA4A6-FBBB-4FFF-8E2F-E9518CE625D0}" type="parTrans" cxnId="{621E31E2-503E-486A-ABBB-BBFE73B23BE4}">
      <dgm:prSet/>
      <dgm:spPr/>
      <dgm:t>
        <a:bodyPr/>
        <a:lstStyle/>
        <a:p>
          <a:endParaRPr lang="ru-RU"/>
        </a:p>
      </dgm:t>
    </dgm:pt>
    <dgm:pt modelId="{EDF0D320-7056-4DCD-83BE-A6F7E9EB9BAD}" type="sibTrans" cxnId="{621E31E2-503E-486A-ABBB-BBFE73B23BE4}">
      <dgm:prSet/>
      <dgm:spPr/>
      <dgm:t>
        <a:bodyPr/>
        <a:lstStyle/>
        <a:p>
          <a:endParaRPr lang="ru-RU"/>
        </a:p>
      </dgm:t>
    </dgm:pt>
    <dgm:pt modelId="{79F6BAB1-2193-4F4E-A71A-57CC0B093F36}">
      <dgm:prSet phldrT="[Текст]" phldr="1"/>
      <dgm:spPr/>
      <dgm:t>
        <a:bodyPr/>
        <a:lstStyle/>
        <a:p>
          <a:endParaRPr lang="ru-RU" sz="1200" dirty="0"/>
        </a:p>
      </dgm:t>
    </dgm:pt>
    <dgm:pt modelId="{5DC807B0-507B-48A1-B67F-3BC9A767757B}" type="parTrans" cxnId="{E5A3D736-5C5A-44B9-A116-8AFD4F9FE500}">
      <dgm:prSet/>
      <dgm:spPr/>
      <dgm:t>
        <a:bodyPr/>
        <a:lstStyle/>
        <a:p>
          <a:endParaRPr lang="ru-RU"/>
        </a:p>
      </dgm:t>
    </dgm:pt>
    <dgm:pt modelId="{14A87A02-62F1-4198-9FEC-AB2F1BDB5B77}" type="sibTrans" cxnId="{E5A3D736-5C5A-44B9-A116-8AFD4F9FE500}">
      <dgm:prSet/>
      <dgm:spPr/>
      <dgm:t>
        <a:bodyPr/>
        <a:lstStyle/>
        <a:p>
          <a:endParaRPr lang="ru-RU"/>
        </a:p>
      </dgm:t>
    </dgm:pt>
    <dgm:pt modelId="{F3A1FA78-B3AF-4119-AA7F-527FBF852CCD}">
      <dgm:prSet custT="1"/>
      <dgm:spPr/>
      <dgm:t>
        <a:bodyPr/>
        <a:lstStyle/>
        <a:p>
          <a:r>
            <a:rPr lang="ru-RU" sz="2400" u="sng" dirty="0" smtClean="0"/>
            <a:t>Трудности в изучении иностранного языка</a:t>
          </a:r>
          <a:endParaRPr lang="ru-RU" sz="2400" dirty="0"/>
        </a:p>
      </dgm:t>
    </dgm:pt>
    <dgm:pt modelId="{565DAC71-F3B0-4CC0-9E25-D8CBF172B130}" type="parTrans" cxnId="{5BB3F3DA-F9B5-4026-94C6-3BCEB1431A22}">
      <dgm:prSet/>
      <dgm:spPr/>
      <dgm:t>
        <a:bodyPr/>
        <a:lstStyle/>
        <a:p>
          <a:endParaRPr lang="ru-RU"/>
        </a:p>
      </dgm:t>
    </dgm:pt>
    <dgm:pt modelId="{C29F7DB9-A0F7-45BF-ABF0-9A9ACF8594D9}" type="sibTrans" cxnId="{5BB3F3DA-F9B5-4026-94C6-3BCEB1431A22}">
      <dgm:prSet/>
      <dgm:spPr/>
      <dgm:t>
        <a:bodyPr/>
        <a:lstStyle/>
        <a:p>
          <a:endParaRPr lang="ru-RU"/>
        </a:p>
      </dgm:t>
    </dgm:pt>
    <dgm:pt modelId="{E900AFD0-C75F-4673-A83E-51AD9871FA6A}">
      <dgm:prSet custT="1"/>
      <dgm:spPr/>
      <dgm:t>
        <a:bodyPr/>
        <a:lstStyle/>
        <a:p>
          <a:r>
            <a:rPr lang="ru-RU" sz="1400" dirty="0" smtClean="0"/>
            <a:t>Особенности иностранного языка как предмета</a:t>
          </a:r>
          <a:endParaRPr lang="ru-RU" sz="1400" dirty="0"/>
        </a:p>
      </dgm:t>
    </dgm:pt>
    <dgm:pt modelId="{68076E90-8C00-4ADE-B392-2CD1410C349F}" type="parTrans" cxnId="{EC73EF84-9DEB-4AB3-A73F-D015728FAE37}">
      <dgm:prSet/>
      <dgm:spPr/>
      <dgm:t>
        <a:bodyPr/>
        <a:lstStyle/>
        <a:p>
          <a:endParaRPr lang="ru-RU"/>
        </a:p>
      </dgm:t>
    </dgm:pt>
    <dgm:pt modelId="{340C1C6F-155E-4D6D-A9D5-3C1712C0FC0E}" type="sibTrans" cxnId="{EC73EF84-9DEB-4AB3-A73F-D015728FAE37}">
      <dgm:prSet/>
      <dgm:spPr/>
      <dgm:t>
        <a:bodyPr/>
        <a:lstStyle/>
        <a:p>
          <a:endParaRPr lang="ru-RU"/>
        </a:p>
      </dgm:t>
    </dgm:pt>
    <dgm:pt modelId="{A1FC7955-D2B5-42CD-B32A-034623F09F6A}">
      <dgm:prSet custT="1"/>
      <dgm:spPr/>
      <dgm:t>
        <a:bodyPr/>
        <a:lstStyle/>
        <a:p>
          <a:r>
            <a:rPr lang="ru-RU" sz="1400" dirty="0" smtClean="0"/>
            <a:t>Трудности, связанные с лексикой, грамматикой и фразеологией изучаемого языка.</a:t>
          </a:r>
          <a:endParaRPr lang="ru-RU" sz="1400" dirty="0"/>
        </a:p>
      </dgm:t>
    </dgm:pt>
    <dgm:pt modelId="{2DA4767B-1A7C-454E-9E3C-8356F74D28B0}" type="parTrans" cxnId="{B964473B-7B53-4C2D-B85E-BA7B6137D5B3}">
      <dgm:prSet/>
      <dgm:spPr/>
      <dgm:t>
        <a:bodyPr/>
        <a:lstStyle/>
        <a:p>
          <a:endParaRPr lang="ru-RU"/>
        </a:p>
      </dgm:t>
    </dgm:pt>
    <dgm:pt modelId="{C06AA0FD-EFFF-431E-AE07-372186D61C47}" type="sibTrans" cxnId="{B964473B-7B53-4C2D-B85E-BA7B6137D5B3}">
      <dgm:prSet/>
      <dgm:spPr/>
      <dgm:t>
        <a:bodyPr/>
        <a:lstStyle/>
        <a:p>
          <a:endParaRPr lang="ru-RU"/>
        </a:p>
      </dgm:t>
    </dgm:pt>
    <dgm:pt modelId="{CA8CD163-B173-43F7-9907-CD4CB6F1583F}">
      <dgm:prSet custT="1"/>
      <dgm:spPr/>
      <dgm:t>
        <a:bodyPr/>
        <a:lstStyle/>
        <a:p>
          <a:r>
            <a:rPr lang="ru-RU" sz="1400" dirty="0" smtClean="0"/>
            <a:t>Самостоятельность обучения</a:t>
          </a:r>
          <a:endParaRPr lang="ru-RU" sz="1400" dirty="0"/>
        </a:p>
      </dgm:t>
    </dgm:pt>
    <dgm:pt modelId="{2C1E34EB-BD2B-4B9D-BB26-C94AF856E03E}" type="parTrans" cxnId="{1508A261-7C1F-483C-881E-51536967400B}">
      <dgm:prSet/>
      <dgm:spPr/>
      <dgm:t>
        <a:bodyPr/>
        <a:lstStyle/>
        <a:p>
          <a:endParaRPr lang="ru-RU"/>
        </a:p>
      </dgm:t>
    </dgm:pt>
    <dgm:pt modelId="{E86B7239-8A29-4A27-BF2E-DDD73CC0F4E6}" type="sibTrans" cxnId="{1508A261-7C1F-483C-881E-51536967400B}">
      <dgm:prSet/>
      <dgm:spPr/>
      <dgm:t>
        <a:bodyPr/>
        <a:lstStyle/>
        <a:p>
          <a:endParaRPr lang="ru-RU"/>
        </a:p>
      </dgm:t>
    </dgm:pt>
    <dgm:pt modelId="{79D71D1B-B6CD-46EE-8DAF-CA1CD7D21978}">
      <dgm:prSet custT="1"/>
      <dgm:spPr/>
      <dgm:t>
        <a:bodyPr/>
        <a:lstStyle/>
        <a:p>
          <a:r>
            <a:rPr lang="ru-RU" sz="1400" dirty="0" smtClean="0"/>
            <a:t>Мотивация обучения	</a:t>
          </a:r>
          <a:endParaRPr lang="ru-RU" sz="1400" dirty="0"/>
        </a:p>
      </dgm:t>
    </dgm:pt>
    <dgm:pt modelId="{C6EE912F-89CF-4DDA-8131-A41DE2626DB0}" type="parTrans" cxnId="{C8A46880-B4EB-4B70-B02D-947544DF28CC}">
      <dgm:prSet/>
      <dgm:spPr/>
      <dgm:t>
        <a:bodyPr/>
        <a:lstStyle/>
        <a:p>
          <a:endParaRPr lang="ru-RU"/>
        </a:p>
      </dgm:t>
    </dgm:pt>
    <dgm:pt modelId="{03EA3A95-A5F7-4967-A7F1-B9C562C9C7BD}" type="sibTrans" cxnId="{C8A46880-B4EB-4B70-B02D-947544DF28CC}">
      <dgm:prSet/>
      <dgm:spPr/>
      <dgm:t>
        <a:bodyPr/>
        <a:lstStyle/>
        <a:p>
          <a:endParaRPr lang="ru-RU"/>
        </a:p>
      </dgm:t>
    </dgm:pt>
    <dgm:pt modelId="{46E7D5C0-2D5B-462F-8F98-89BEDFF1660A}">
      <dgm:prSet custT="1"/>
      <dgm:spPr/>
      <dgm:t>
        <a:bodyPr/>
        <a:lstStyle/>
        <a:p>
          <a:r>
            <a:rPr lang="ru-RU" sz="1400" dirty="0" smtClean="0"/>
            <a:t>Психологические трудности</a:t>
          </a:r>
          <a:endParaRPr lang="ru-RU" sz="1400" dirty="0"/>
        </a:p>
      </dgm:t>
    </dgm:pt>
    <dgm:pt modelId="{5783EC2B-677B-42AB-8015-A4DA449F120A}" type="parTrans" cxnId="{723236DF-69E4-4086-B63D-39675CED84B8}">
      <dgm:prSet/>
      <dgm:spPr/>
      <dgm:t>
        <a:bodyPr/>
        <a:lstStyle/>
        <a:p>
          <a:endParaRPr lang="ru-RU"/>
        </a:p>
      </dgm:t>
    </dgm:pt>
    <dgm:pt modelId="{EF307EEA-665C-4E82-938D-AFD3F3270F61}" type="sibTrans" cxnId="{723236DF-69E4-4086-B63D-39675CED84B8}">
      <dgm:prSet/>
      <dgm:spPr/>
      <dgm:t>
        <a:bodyPr/>
        <a:lstStyle/>
        <a:p>
          <a:endParaRPr lang="ru-RU"/>
        </a:p>
      </dgm:t>
    </dgm:pt>
    <dgm:pt modelId="{9A87F0B8-50BA-4EDD-BEDD-4095B6B737E2}">
      <dgm:prSet custT="1"/>
      <dgm:spPr/>
      <dgm:t>
        <a:bodyPr/>
        <a:lstStyle/>
        <a:p>
          <a:r>
            <a:rPr lang="ru-RU" sz="1200" b="1" u="sng" dirty="0" smtClean="0"/>
            <a:t>Способы активизации познавательной деятельности:</a:t>
          </a:r>
          <a:endParaRPr lang="ru-RU" sz="1200" u="sng" dirty="0"/>
        </a:p>
      </dgm:t>
    </dgm:pt>
    <dgm:pt modelId="{36B61061-A07D-4569-9A64-8AD830C89BC4}" type="parTrans" cxnId="{BACDAD63-8EE5-4245-9B2B-D8889289F29E}">
      <dgm:prSet/>
      <dgm:spPr/>
      <dgm:t>
        <a:bodyPr/>
        <a:lstStyle/>
        <a:p>
          <a:endParaRPr lang="ru-RU"/>
        </a:p>
      </dgm:t>
    </dgm:pt>
    <dgm:pt modelId="{E6B6E419-5402-425B-A9E7-7FF81545F8A7}" type="sibTrans" cxnId="{BACDAD63-8EE5-4245-9B2B-D8889289F29E}">
      <dgm:prSet/>
      <dgm:spPr/>
      <dgm:t>
        <a:bodyPr/>
        <a:lstStyle/>
        <a:p>
          <a:endParaRPr lang="ru-RU"/>
        </a:p>
      </dgm:t>
    </dgm:pt>
    <dgm:pt modelId="{2436A364-59C6-4B26-BAF9-4D8F37DB4258}">
      <dgm:prSet custT="1"/>
      <dgm:spPr/>
      <dgm:t>
        <a:bodyPr/>
        <a:lstStyle/>
        <a:p>
          <a:r>
            <a:rPr lang="ru-RU" sz="1200" b="1" i="1" dirty="0" smtClean="0"/>
            <a:t>- игровые формы, методы и приёмы обучения</a:t>
          </a:r>
          <a:endParaRPr lang="ru-RU" sz="1200" dirty="0"/>
        </a:p>
      </dgm:t>
    </dgm:pt>
    <dgm:pt modelId="{59B08248-57AE-4A8B-ABA0-F57064BEAC0D}" type="parTrans" cxnId="{B81EE4EE-7284-455E-B377-0FF261169712}">
      <dgm:prSet/>
      <dgm:spPr/>
      <dgm:t>
        <a:bodyPr/>
        <a:lstStyle/>
        <a:p>
          <a:endParaRPr lang="ru-RU"/>
        </a:p>
      </dgm:t>
    </dgm:pt>
    <dgm:pt modelId="{C231C190-1ACC-4DE1-A80C-575D1DA64D28}" type="sibTrans" cxnId="{B81EE4EE-7284-455E-B377-0FF261169712}">
      <dgm:prSet/>
      <dgm:spPr/>
      <dgm:t>
        <a:bodyPr/>
        <a:lstStyle/>
        <a:p>
          <a:endParaRPr lang="ru-RU"/>
        </a:p>
      </dgm:t>
    </dgm:pt>
    <dgm:pt modelId="{6F1D6F24-A7FF-42A4-8550-59897713600D}">
      <dgm:prSet custT="1"/>
      <dgm:spPr/>
      <dgm:t>
        <a:bodyPr/>
        <a:lstStyle/>
        <a:p>
          <a:r>
            <a:rPr lang="ru-RU" sz="1200" b="1" i="1" dirty="0" smtClean="0"/>
            <a:t>- самостоятельные работы</a:t>
          </a:r>
          <a:endParaRPr lang="ru-RU" sz="1200" dirty="0"/>
        </a:p>
      </dgm:t>
    </dgm:pt>
    <dgm:pt modelId="{3D1388F1-FE00-4B53-8F4C-3BC7CD65B4E9}" type="parTrans" cxnId="{C54046EF-EA4F-422D-9054-027A626CD310}">
      <dgm:prSet/>
      <dgm:spPr/>
      <dgm:t>
        <a:bodyPr/>
        <a:lstStyle/>
        <a:p>
          <a:endParaRPr lang="ru-RU"/>
        </a:p>
      </dgm:t>
    </dgm:pt>
    <dgm:pt modelId="{C17C0E05-D560-4892-AC8A-B831C30D9234}" type="sibTrans" cxnId="{C54046EF-EA4F-422D-9054-027A626CD310}">
      <dgm:prSet/>
      <dgm:spPr/>
      <dgm:t>
        <a:bodyPr/>
        <a:lstStyle/>
        <a:p>
          <a:endParaRPr lang="ru-RU"/>
        </a:p>
      </dgm:t>
    </dgm:pt>
    <dgm:pt modelId="{D0001B4A-45CD-4CE2-976E-A6532E920E71}">
      <dgm:prSet custT="1"/>
      <dgm:spPr/>
      <dgm:t>
        <a:bodyPr/>
        <a:lstStyle/>
        <a:p>
          <a:r>
            <a:rPr lang="ru-RU" sz="1200" b="1" i="1" dirty="0" smtClean="0"/>
            <a:t>- проблемные ситуации</a:t>
          </a:r>
          <a:endParaRPr lang="ru-RU" sz="1200" dirty="0"/>
        </a:p>
      </dgm:t>
    </dgm:pt>
    <dgm:pt modelId="{1B4199C2-6355-4A11-A5FA-CC79067DDF1C}" type="parTrans" cxnId="{F5F31829-F879-4A98-8C47-34976FB35FDE}">
      <dgm:prSet/>
      <dgm:spPr/>
      <dgm:t>
        <a:bodyPr/>
        <a:lstStyle/>
        <a:p>
          <a:endParaRPr lang="ru-RU"/>
        </a:p>
      </dgm:t>
    </dgm:pt>
    <dgm:pt modelId="{974AA380-0174-4DD5-B0AF-BAD13D9AEE1F}" type="sibTrans" cxnId="{F5F31829-F879-4A98-8C47-34976FB35FDE}">
      <dgm:prSet/>
      <dgm:spPr/>
      <dgm:t>
        <a:bodyPr/>
        <a:lstStyle/>
        <a:p>
          <a:endParaRPr lang="ru-RU"/>
        </a:p>
      </dgm:t>
    </dgm:pt>
    <dgm:pt modelId="{1C972839-F467-4788-B35A-88A0296173DE}">
      <dgm:prSet custT="1"/>
      <dgm:spPr/>
      <dgm:t>
        <a:bodyPr/>
        <a:lstStyle/>
        <a:p>
          <a:r>
            <a:rPr lang="ru-RU" sz="1200" b="1" i="1" dirty="0" smtClean="0"/>
            <a:t>- нетрадиционные формы учебных занятий</a:t>
          </a:r>
          <a:endParaRPr lang="ru-RU" sz="1200" dirty="0"/>
        </a:p>
      </dgm:t>
    </dgm:pt>
    <dgm:pt modelId="{A6B319DB-5228-431F-8686-1642745E3C54}" type="parTrans" cxnId="{13460143-1B2C-4207-A54B-98552771B3BA}">
      <dgm:prSet/>
      <dgm:spPr/>
      <dgm:t>
        <a:bodyPr/>
        <a:lstStyle/>
        <a:p>
          <a:endParaRPr lang="ru-RU"/>
        </a:p>
      </dgm:t>
    </dgm:pt>
    <dgm:pt modelId="{01602DAE-8BFB-4F22-A919-A56F874AF6F5}" type="sibTrans" cxnId="{13460143-1B2C-4207-A54B-98552771B3BA}">
      <dgm:prSet/>
      <dgm:spPr/>
      <dgm:t>
        <a:bodyPr/>
        <a:lstStyle/>
        <a:p>
          <a:endParaRPr lang="ru-RU"/>
        </a:p>
      </dgm:t>
    </dgm:pt>
    <dgm:pt modelId="{58CC3DD2-B94B-49CB-9EFA-1F91E53287D9}">
      <dgm:prSet custT="1"/>
      <dgm:spPr/>
      <dgm:t>
        <a:bodyPr/>
        <a:lstStyle/>
        <a:p>
          <a:r>
            <a:rPr lang="ru-RU" sz="1200" b="1" i="1" dirty="0" smtClean="0"/>
            <a:t>- проектно-исследовательская деятельность</a:t>
          </a:r>
          <a:endParaRPr lang="ru-RU" sz="1200" dirty="0"/>
        </a:p>
      </dgm:t>
    </dgm:pt>
    <dgm:pt modelId="{CD6A0310-2A4D-49AC-BBF9-C6051CC91065}" type="parTrans" cxnId="{5401BEB3-1817-4D06-83E8-392E55D302DD}">
      <dgm:prSet/>
      <dgm:spPr/>
      <dgm:t>
        <a:bodyPr/>
        <a:lstStyle/>
        <a:p>
          <a:endParaRPr lang="ru-RU"/>
        </a:p>
      </dgm:t>
    </dgm:pt>
    <dgm:pt modelId="{1B63F186-0066-491E-A44F-B7208917D7E2}" type="sibTrans" cxnId="{5401BEB3-1817-4D06-83E8-392E55D302DD}">
      <dgm:prSet/>
      <dgm:spPr/>
      <dgm:t>
        <a:bodyPr/>
        <a:lstStyle/>
        <a:p>
          <a:endParaRPr lang="ru-RU"/>
        </a:p>
      </dgm:t>
    </dgm:pt>
    <dgm:pt modelId="{68F3DF35-3595-4A8F-808A-0F595E825624}">
      <dgm:prSet custT="1"/>
      <dgm:spPr/>
      <dgm:t>
        <a:bodyPr/>
        <a:lstStyle/>
        <a:p>
          <a:r>
            <a:rPr lang="ru-RU" sz="1200" b="1" i="1" dirty="0" smtClean="0"/>
            <a:t>- современные образовательные технологии.</a:t>
          </a:r>
          <a:endParaRPr lang="ru-RU" sz="1200" dirty="0"/>
        </a:p>
      </dgm:t>
    </dgm:pt>
    <dgm:pt modelId="{64CCA9C4-7263-40D3-9E6A-D4E762898920}" type="parTrans" cxnId="{4BC5A921-778D-4BEB-B934-9395847A90B5}">
      <dgm:prSet/>
      <dgm:spPr/>
      <dgm:t>
        <a:bodyPr/>
        <a:lstStyle/>
        <a:p>
          <a:endParaRPr lang="ru-RU"/>
        </a:p>
      </dgm:t>
    </dgm:pt>
    <dgm:pt modelId="{0562A927-543D-45F0-89D4-7414B269E310}" type="sibTrans" cxnId="{4BC5A921-778D-4BEB-B934-9395847A90B5}">
      <dgm:prSet/>
      <dgm:spPr/>
      <dgm:t>
        <a:bodyPr/>
        <a:lstStyle/>
        <a:p>
          <a:endParaRPr lang="ru-RU"/>
        </a:p>
      </dgm:t>
    </dgm:pt>
    <dgm:pt modelId="{43F72C15-F0D1-43E5-A60C-64D6B962D203}" type="pres">
      <dgm:prSet presAssocID="{4E3E6525-D385-4F58-A952-68504B09A3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41FF02-3475-41CA-B092-2F59E70CF077}" type="pres">
      <dgm:prSet presAssocID="{7692691B-C5F1-4F25-8C2E-C2427A4D7E48}" presName="compositeNode" presStyleCnt="0">
        <dgm:presLayoutVars>
          <dgm:bulletEnabled val="1"/>
        </dgm:presLayoutVars>
      </dgm:prSet>
      <dgm:spPr/>
    </dgm:pt>
    <dgm:pt modelId="{E8B9BF67-EBD7-445C-B3F6-9025F7518DDB}" type="pres">
      <dgm:prSet presAssocID="{7692691B-C5F1-4F25-8C2E-C2427A4D7E48}" presName="bgRect" presStyleLbl="node1" presStyleIdx="0" presStyleCnt="3" custLinFactNeighborX="-1090" custLinFactNeighborY="-16806"/>
      <dgm:spPr/>
      <dgm:t>
        <a:bodyPr/>
        <a:lstStyle/>
        <a:p>
          <a:endParaRPr lang="ru-RU"/>
        </a:p>
      </dgm:t>
    </dgm:pt>
    <dgm:pt modelId="{A8C49238-94E2-4A64-9723-60469749276C}" type="pres">
      <dgm:prSet presAssocID="{7692691B-C5F1-4F25-8C2E-C2427A4D7E48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7F41B-6863-4412-825A-3A3767CBC83A}" type="pres">
      <dgm:prSet presAssocID="{7692691B-C5F1-4F25-8C2E-C2427A4D7E4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A7FEC-328C-4BC4-8283-C30156B5FAC3}" type="pres">
      <dgm:prSet presAssocID="{5986F07B-4767-455F-ACDD-8DC66559F6E1}" presName="hSp" presStyleCnt="0"/>
      <dgm:spPr/>
    </dgm:pt>
    <dgm:pt modelId="{A579D1CA-7841-40D4-A172-2BD273E8BF01}" type="pres">
      <dgm:prSet presAssocID="{5986F07B-4767-455F-ACDD-8DC66559F6E1}" presName="vProcSp" presStyleCnt="0"/>
      <dgm:spPr/>
    </dgm:pt>
    <dgm:pt modelId="{F5E14D66-4A89-42A4-92CC-07EDA7CD60FF}" type="pres">
      <dgm:prSet presAssocID="{5986F07B-4767-455F-ACDD-8DC66559F6E1}" presName="vSp1" presStyleCnt="0"/>
      <dgm:spPr/>
    </dgm:pt>
    <dgm:pt modelId="{B5D53D11-70EC-420D-8AA3-6E328A2C4DE6}" type="pres">
      <dgm:prSet presAssocID="{5986F07B-4767-455F-ACDD-8DC66559F6E1}" presName="simulatedConn" presStyleLbl="solidFgAcc1" presStyleIdx="0" presStyleCnt="2"/>
      <dgm:spPr/>
    </dgm:pt>
    <dgm:pt modelId="{74ACF927-D4F9-4474-8A5E-1065A3995ED1}" type="pres">
      <dgm:prSet presAssocID="{5986F07B-4767-455F-ACDD-8DC66559F6E1}" presName="vSp2" presStyleCnt="0"/>
      <dgm:spPr/>
    </dgm:pt>
    <dgm:pt modelId="{74E3E041-DE40-4B73-ABB0-88810625F66F}" type="pres">
      <dgm:prSet presAssocID="{5986F07B-4767-455F-ACDD-8DC66559F6E1}" presName="sibTrans" presStyleCnt="0"/>
      <dgm:spPr/>
    </dgm:pt>
    <dgm:pt modelId="{E70E4369-AC2E-4B41-A30C-9BDC142C2145}" type="pres">
      <dgm:prSet presAssocID="{15560C3E-8CE3-43B2-BBBE-DCEECD56939A}" presName="compositeNode" presStyleCnt="0">
        <dgm:presLayoutVars>
          <dgm:bulletEnabled val="1"/>
        </dgm:presLayoutVars>
      </dgm:prSet>
      <dgm:spPr/>
    </dgm:pt>
    <dgm:pt modelId="{4E0441F7-674D-4709-8082-4D9A6284CE1D}" type="pres">
      <dgm:prSet presAssocID="{15560C3E-8CE3-43B2-BBBE-DCEECD56939A}" presName="bgRect" presStyleLbl="node1" presStyleIdx="1" presStyleCnt="3"/>
      <dgm:spPr/>
      <dgm:t>
        <a:bodyPr/>
        <a:lstStyle/>
        <a:p>
          <a:endParaRPr lang="ru-RU"/>
        </a:p>
      </dgm:t>
    </dgm:pt>
    <dgm:pt modelId="{93079D89-6DC6-4A2B-9AB6-CA16E15C2C18}" type="pres">
      <dgm:prSet presAssocID="{15560C3E-8CE3-43B2-BBBE-DCEECD56939A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AB672-A562-4313-BCC1-FA9D0024D98E}" type="pres">
      <dgm:prSet presAssocID="{15560C3E-8CE3-43B2-BBBE-DCEECD56939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F4F2D-584E-4A3F-9A05-A064EEBDAA61}" type="pres">
      <dgm:prSet presAssocID="{B3BA40F9-5395-49C3-A5F1-E90598B09A95}" presName="hSp" presStyleCnt="0"/>
      <dgm:spPr/>
    </dgm:pt>
    <dgm:pt modelId="{0AB6818F-B369-43BA-B8AB-41477BA04ACE}" type="pres">
      <dgm:prSet presAssocID="{B3BA40F9-5395-49C3-A5F1-E90598B09A95}" presName="vProcSp" presStyleCnt="0"/>
      <dgm:spPr/>
    </dgm:pt>
    <dgm:pt modelId="{0A4FD807-0056-4C35-9860-EE6792474A2C}" type="pres">
      <dgm:prSet presAssocID="{B3BA40F9-5395-49C3-A5F1-E90598B09A95}" presName="vSp1" presStyleCnt="0"/>
      <dgm:spPr/>
    </dgm:pt>
    <dgm:pt modelId="{9DEAFC0C-792E-41E6-99BC-825AE465DCD3}" type="pres">
      <dgm:prSet presAssocID="{B3BA40F9-5395-49C3-A5F1-E90598B09A95}" presName="simulatedConn" presStyleLbl="solidFgAcc1" presStyleIdx="1" presStyleCnt="2" custLinFactY="46521" custLinFactNeighborX="-7927" custLinFactNeighborY="100000"/>
      <dgm:spPr/>
    </dgm:pt>
    <dgm:pt modelId="{40A5E98A-6A53-4375-BC47-8FF8C6119BA0}" type="pres">
      <dgm:prSet presAssocID="{B3BA40F9-5395-49C3-A5F1-E90598B09A95}" presName="vSp2" presStyleCnt="0"/>
      <dgm:spPr/>
    </dgm:pt>
    <dgm:pt modelId="{2F8F9B26-42A8-42F4-8F3B-394A5091C230}" type="pres">
      <dgm:prSet presAssocID="{B3BA40F9-5395-49C3-A5F1-E90598B09A95}" presName="sibTrans" presStyleCnt="0"/>
      <dgm:spPr/>
    </dgm:pt>
    <dgm:pt modelId="{CBBA3890-D230-4E08-8C4C-279D20956D48}" type="pres">
      <dgm:prSet presAssocID="{785B2A15-7EC7-41D2-8933-641192E02448}" presName="compositeNode" presStyleCnt="0">
        <dgm:presLayoutVars>
          <dgm:bulletEnabled val="1"/>
        </dgm:presLayoutVars>
      </dgm:prSet>
      <dgm:spPr/>
    </dgm:pt>
    <dgm:pt modelId="{C6369CBB-0866-4362-95DB-193EF1AAB304}" type="pres">
      <dgm:prSet presAssocID="{785B2A15-7EC7-41D2-8933-641192E02448}" presName="bgRect" presStyleLbl="node1" presStyleIdx="2" presStyleCnt="3" custLinFactNeighborX="-193" custLinFactNeighborY="18732"/>
      <dgm:spPr/>
      <dgm:t>
        <a:bodyPr/>
        <a:lstStyle/>
        <a:p>
          <a:endParaRPr lang="ru-RU"/>
        </a:p>
      </dgm:t>
    </dgm:pt>
    <dgm:pt modelId="{EBAC1A8E-DAF4-4F8E-8AAA-70DB2F4608B4}" type="pres">
      <dgm:prSet presAssocID="{785B2A15-7EC7-41D2-8933-641192E02448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B8CC7-66D7-4A4F-B1F7-4F78F0BE7B8B}" type="pres">
      <dgm:prSet presAssocID="{785B2A15-7EC7-41D2-8933-641192E02448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64473B-7B53-4C2D-B85E-BA7B6137D5B3}" srcId="{15560C3E-8CE3-43B2-BBBE-DCEECD56939A}" destId="{A1FC7955-D2B5-42CD-B32A-034623F09F6A}" srcOrd="2" destOrd="0" parTransId="{2DA4767B-1A7C-454E-9E3C-8356F74D28B0}" sibTransId="{C06AA0FD-EFFF-431E-AE07-372186D61C47}"/>
    <dgm:cxn modelId="{F882CF0A-21B9-4AEA-B9DF-2B41070D54B8}" type="presOf" srcId="{7692691B-C5F1-4F25-8C2E-C2427A4D7E48}" destId="{E8B9BF67-EBD7-445C-B3F6-9025F7518DDB}" srcOrd="0" destOrd="0" presId="urn:microsoft.com/office/officeart/2005/8/layout/hProcess7"/>
    <dgm:cxn modelId="{1508A261-7C1F-483C-881E-51536967400B}" srcId="{15560C3E-8CE3-43B2-BBBE-DCEECD56939A}" destId="{CA8CD163-B173-43F7-9907-CD4CB6F1583F}" srcOrd="3" destOrd="0" parTransId="{2C1E34EB-BD2B-4B9D-BB26-C94AF856E03E}" sibTransId="{E86B7239-8A29-4A27-BF2E-DDD73CC0F4E6}"/>
    <dgm:cxn modelId="{5BB3F3DA-F9B5-4026-94C6-3BCEB1431A22}" srcId="{7692691B-C5F1-4F25-8C2E-C2427A4D7E48}" destId="{F3A1FA78-B3AF-4119-AA7F-527FBF852CCD}" srcOrd="1" destOrd="0" parTransId="{565DAC71-F3B0-4CC0-9E25-D8CBF172B130}" sibTransId="{C29F7DB9-A0F7-45BF-ABF0-9A9ACF8594D9}"/>
    <dgm:cxn modelId="{FBD2A9B3-F243-4B84-BB97-AC09E75AE59E}" srcId="{7692691B-C5F1-4F25-8C2E-C2427A4D7E48}" destId="{C4029D8D-0D7B-4DAE-81C1-2F38EC125E2A}" srcOrd="0" destOrd="0" parTransId="{064A5EE3-6808-44FC-8A1D-EE176EC2B441}" sibTransId="{06232315-777D-48FD-8029-2D3F049E901C}"/>
    <dgm:cxn modelId="{08225584-FFFB-496B-B7FF-B3340C4CE366}" type="presOf" srcId="{68F3DF35-3595-4A8F-808A-0F595E825624}" destId="{C76B8CC7-66D7-4A4F-B1F7-4F78F0BE7B8B}" srcOrd="0" destOrd="7" presId="urn:microsoft.com/office/officeart/2005/8/layout/hProcess7"/>
    <dgm:cxn modelId="{723236DF-69E4-4086-B63D-39675CED84B8}" srcId="{15560C3E-8CE3-43B2-BBBE-DCEECD56939A}" destId="{46E7D5C0-2D5B-462F-8F98-89BEDFF1660A}" srcOrd="5" destOrd="0" parTransId="{5783EC2B-677B-42AB-8015-A4DA449F120A}" sibTransId="{EF307EEA-665C-4E82-938D-AFD3F3270F61}"/>
    <dgm:cxn modelId="{10D1713B-4AAA-4ADC-BD85-9293CA4FCD60}" type="presOf" srcId="{2436A364-59C6-4B26-BAF9-4D8F37DB4258}" destId="{C76B8CC7-66D7-4A4F-B1F7-4F78F0BE7B8B}" srcOrd="0" destOrd="2" presId="urn:microsoft.com/office/officeart/2005/8/layout/hProcess7"/>
    <dgm:cxn modelId="{276ED6E8-96F7-445D-8438-B7270A5BD345}" type="presOf" srcId="{9A87F0B8-50BA-4EDD-BEDD-4095B6B737E2}" destId="{C76B8CC7-66D7-4A4F-B1F7-4F78F0BE7B8B}" srcOrd="0" destOrd="1" presId="urn:microsoft.com/office/officeart/2005/8/layout/hProcess7"/>
    <dgm:cxn modelId="{96E12D3C-45C4-452E-8AF2-86C1BD32DC0F}" type="presOf" srcId="{785B2A15-7EC7-41D2-8933-641192E02448}" destId="{C6369CBB-0866-4362-95DB-193EF1AAB304}" srcOrd="0" destOrd="0" presId="urn:microsoft.com/office/officeart/2005/8/layout/hProcess7"/>
    <dgm:cxn modelId="{513AB6D8-6977-4B60-BEA4-FC847BF0FF1D}" type="presOf" srcId="{58CC3DD2-B94B-49CB-9EFA-1F91E53287D9}" destId="{C76B8CC7-66D7-4A4F-B1F7-4F78F0BE7B8B}" srcOrd="0" destOrd="6" presId="urn:microsoft.com/office/officeart/2005/8/layout/hProcess7"/>
    <dgm:cxn modelId="{95D578C1-F169-4E1E-86E8-BC68CFCB3577}" type="presOf" srcId="{15560C3E-8CE3-43B2-BBBE-DCEECD56939A}" destId="{4E0441F7-674D-4709-8082-4D9A6284CE1D}" srcOrd="0" destOrd="0" presId="urn:microsoft.com/office/officeart/2005/8/layout/hProcess7"/>
    <dgm:cxn modelId="{5028AADB-7BF7-438E-A162-BF5C12EA0D13}" srcId="{4E3E6525-D385-4F58-A952-68504B09A356}" destId="{15560C3E-8CE3-43B2-BBBE-DCEECD56939A}" srcOrd="1" destOrd="0" parTransId="{E489D6A1-FA30-4DAC-BE39-7918D4F861CE}" sibTransId="{B3BA40F9-5395-49C3-A5F1-E90598B09A95}"/>
    <dgm:cxn modelId="{F5F31829-F879-4A98-8C47-34976FB35FDE}" srcId="{785B2A15-7EC7-41D2-8933-641192E02448}" destId="{D0001B4A-45CD-4CE2-976E-A6532E920E71}" srcOrd="4" destOrd="0" parTransId="{1B4199C2-6355-4A11-A5FA-CC79067DDF1C}" sibTransId="{974AA380-0174-4DD5-B0AF-BAD13D9AEE1F}"/>
    <dgm:cxn modelId="{26A59071-BCF7-4777-85BE-A3A6FF520F3B}" type="presOf" srcId="{D0001B4A-45CD-4CE2-976E-A6532E920E71}" destId="{C76B8CC7-66D7-4A4F-B1F7-4F78F0BE7B8B}" srcOrd="0" destOrd="4" presId="urn:microsoft.com/office/officeart/2005/8/layout/hProcess7"/>
    <dgm:cxn modelId="{B3C3D9DB-37E6-4208-9401-C7C9E6ECE6FA}" type="presOf" srcId="{46E7D5C0-2D5B-462F-8F98-89BEDFF1660A}" destId="{B15AB672-A562-4313-BCC1-FA9D0024D98E}" srcOrd="0" destOrd="5" presId="urn:microsoft.com/office/officeart/2005/8/layout/hProcess7"/>
    <dgm:cxn modelId="{B81EE4EE-7284-455E-B377-0FF261169712}" srcId="{785B2A15-7EC7-41D2-8933-641192E02448}" destId="{2436A364-59C6-4B26-BAF9-4D8F37DB4258}" srcOrd="2" destOrd="0" parTransId="{59B08248-57AE-4A8B-ABA0-F57064BEAC0D}" sibTransId="{C231C190-1ACC-4DE1-A80C-575D1DA64D28}"/>
    <dgm:cxn modelId="{94D8A190-AF62-4375-AD1C-072C5EF86467}" type="presOf" srcId="{F3A1FA78-B3AF-4119-AA7F-527FBF852CCD}" destId="{8747F41B-6863-4412-825A-3A3767CBC83A}" srcOrd="0" destOrd="1" presId="urn:microsoft.com/office/officeart/2005/8/layout/hProcess7"/>
    <dgm:cxn modelId="{621E31E2-503E-486A-ABBB-BBFE73B23BE4}" srcId="{4E3E6525-D385-4F58-A952-68504B09A356}" destId="{785B2A15-7EC7-41D2-8933-641192E02448}" srcOrd="2" destOrd="0" parTransId="{85EFA4A6-FBBB-4FFF-8E2F-E9518CE625D0}" sibTransId="{EDF0D320-7056-4DCD-83BE-A6F7E9EB9BAD}"/>
    <dgm:cxn modelId="{C54046EF-EA4F-422D-9054-027A626CD310}" srcId="{785B2A15-7EC7-41D2-8933-641192E02448}" destId="{6F1D6F24-A7FF-42A4-8550-59897713600D}" srcOrd="3" destOrd="0" parTransId="{3D1388F1-FE00-4B53-8F4C-3BC7CD65B4E9}" sibTransId="{C17C0E05-D560-4892-AC8A-B831C30D9234}"/>
    <dgm:cxn modelId="{266D159F-603F-4865-B16A-FA32D4709840}" type="presOf" srcId="{15560C3E-8CE3-43B2-BBBE-DCEECD56939A}" destId="{93079D89-6DC6-4A2B-9AB6-CA16E15C2C18}" srcOrd="1" destOrd="0" presId="urn:microsoft.com/office/officeart/2005/8/layout/hProcess7"/>
    <dgm:cxn modelId="{8FA37C09-1479-47A8-A049-BFA9DBCDE826}" type="presOf" srcId="{6F1D6F24-A7FF-42A4-8550-59897713600D}" destId="{C76B8CC7-66D7-4A4F-B1F7-4F78F0BE7B8B}" srcOrd="0" destOrd="3" presId="urn:microsoft.com/office/officeart/2005/8/layout/hProcess7"/>
    <dgm:cxn modelId="{7D6AAB08-31AF-45F7-B870-5580FBB784C7}" type="presOf" srcId="{A51307FD-D2C3-42FD-9912-9D4CBE10F41B}" destId="{B15AB672-A562-4313-BCC1-FA9D0024D98E}" srcOrd="0" destOrd="0" presId="urn:microsoft.com/office/officeart/2005/8/layout/hProcess7"/>
    <dgm:cxn modelId="{C5188C0A-535F-417E-8E81-8B6EAE5BE0BD}" type="presOf" srcId="{A1FC7955-D2B5-42CD-B32A-034623F09F6A}" destId="{B15AB672-A562-4313-BCC1-FA9D0024D98E}" srcOrd="0" destOrd="2" presId="urn:microsoft.com/office/officeart/2005/8/layout/hProcess7"/>
    <dgm:cxn modelId="{A275D0CD-BBB3-4D8A-85F3-C5DD969AAFEF}" type="presOf" srcId="{79D71D1B-B6CD-46EE-8DAF-CA1CD7D21978}" destId="{B15AB672-A562-4313-BCC1-FA9D0024D98E}" srcOrd="0" destOrd="4" presId="urn:microsoft.com/office/officeart/2005/8/layout/hProcess7"/>
    <dgm:cxn modelId="{13460143-1B2C-4207-A54B-98552771B3BA}" srcId="{785B2A15-7EC7-41D2-8933-641192E02448}" destId="{1C972839-F467-4788-B35A-88A0296173DE}" srcOrd="5" destOrd="0" parTransId="{A6B319DB-5228-431F-8686-1642745E3C54}" sibTransId="{01602DAE-8BFB-4F22-A919-A56F874AF6F5}"/>
    <dgm:cxn modelId="{FC815A0A-4946-42DC-A04F-8C99C49F53A4}" type="presOf" srcId="{E900AFD0-C75F-4673-A83E-51AD9871FA6A}" destId="{B15AB672-A562-4313-BCC1-FA9D0024D98E}" srcOrd="0" destOrd="1" presId="urn:microsoft.com/office/officeart/2005/8/layout/hProcess7"/>
    <dgm:cxn modelId="{C8A46880-B4EB-4B70-B02D-947544DF28CC}" srcId="{15560C3E-8CE3-43B2-BBBE-DCEECD56939A}" destId="{79D71D1B-B6CD-46EE-8DAF-CA1CD7D21978}" srcOrd="4" destOrd="0" parTransId="{C6EE912F-89CF-4DDA-8131-A41DE2626DB0}" sibTransId="{03EA3A95-A5F7-4967-A7F1-B9C562C9C7BD}"/>
    <dgm:cxn modelId="{C5F2AFCD-A73C-4292-AA2B-AB319F8B6046}" srcId="{4E3E6525-D385-4F58-A952-68504B09A356}" destId="{7692691B-C5F1-4F25-8C2E-C2427A4D7E48}" srcOrd="0" destOrd="0" parTransId="{3AC02D4E-BADF-4E33-A8D0-70C490864C4D}" sibTransId="{5986F07B-4767-455F-ACDD-8DC66559F6E1}"/>
    <dgm:cxn modelId="{5401BEB3-1817-4D06-83E8-392E55D302DD}" srcId="{785B2A15-7EC7-41D2-8933-641192E02448}" destId="{58CC3DD2-B94B-49CB-9EFA-1F91E53287D9}" srcOrd="6" destOrd="0" parTransId="{CD6A0310-2A4D-49AC-BBF9-C6051CC91065}" sibTransId="{1B63F186-0066-491E-A44F-B7208917D7E2}"/>
    <dgm:cxn modelId="{E5A3D736-5C5A-44B9-A116-8AFD4F9FE500}" srcId="{785B2A15-7EC7-41D2-8933-641192E02448}" destId="{79F6BAB1-2193-4F4E-A71A-57CC0B093F36}" srcOrd="0" destOrd="0" parTransId="{5DC807B0-507B-48A1-B67F-3BC9A767757B}" sibTransId="{14A87A02-62F1-4198-9FEC-AB2F1BDB5B77}"/>
    <dgm:cxn modelId="{BACDAD63-8EE5-4245-9B2B-D8889289F29E}" srcId="{785B2A15-7EC7-41D2-8933-641192E02448}" destId="{9A87F0B8-50BA-4EDD-BEDD-4095B6B737E2}" srcOrd="1" destOrd="0" parTransId="{36B61061-A07D-4569-9A64-8AD830C89BC4}" sibTransId="{E6B6E419-5402-425B-A9E7-7FF81545F8A7}"/>
    <dgm:cxn modelId="{F887D3EC-8CFB-474F-804F-1671B4EB0975}" type="presOf" srcId="{7692691B-C5F1-4F25-8C2E-C2427A4D7E48}" destId="{A8C49238-94E2-4A64-9723-60469749276C}" srcOrd="1" destOrd="0" presId="urn:microsoft.com/office/officeart/2005/8/layout/hProcess7"/>
    <dgm:cxn modelId="{E252D403-276C-42BC-958B-6F576A92547D}" srcId="{15560C3E-8CE3-43B2-BBBE-DCEECD56939A}" destId="{A51307FD-D2C3-42FD-9912-9D4CBE10F41B}" srcOrd="0" destOrd="0" parTransId="{66E4B31C-A06D-4207-AA71-1D6C4DD9609A}" sibTransId="{2FF9B9EC-598B-42DE-8A27-E6EFFB0C4641}"/>
    <dgm:cxn modelId="{3E4B56B6-7D8F-4437-AA11-484F6EBDC5CA}" type="presOf" srcId="{CA8CD163-B173-43F7-9907-CD4CB6F1583F}" destId="{B15AB672-A562-4313-BCC1-FA9D0024D98E}" srcOrd="0" destOrd="3" presId="urn:microsoft.com/office/officeart/2005/8/layout/hProcess7"/>
    <dgm:cxn modelId="{B966248D-980E-42BF-8B86-5C91C27FB7F9}" type="presOf" srcId="{4E3E6525-D385-4F58-A952-68504B09A356}" destId="{43F72C15-F0D1-43E5-A60C-64D6B962D203}" srcOrd="0" destOrd="0" presId="urn:microsoft.com/office/officeart/2005/8/layout/hProcess7"/>
    <dgm:cxn modelId="{D651ACFE-0A1B-4844-B847-765C304DF253}" type="presOf" srcId="{1C972839-F467-4788-B35A-88A0296173DE}" destId="{C76B8CC7-66D7-4A4F-B1F7-4F78F0BE7B8B}" srcOrd="0" destOrd="5" presId="urn:microsoft.com/office/officeart/2005/8/layout/hProcess7"/>
    <dgm:cxn modelId="{7567DAC3-9B7A-49CB-BC94-899B7BBD8622}" type="presOf" srcId="{785B2A15-7EC7-41D2-8933-641192E02448}" destId="{EBAC1A8E-DAF4-4F8E-8AAA-70DB2F4608B4}" srcOrd="1" destOrd="0" presId="urn:microsoft.com/office/officeart/2005/8/layout/hProcess7"/>
    <dgm:cxn modelId="{EC73EF84-9DEB-4AB3-A73F-D015728FAE37}" srcId="{15560C3E-8CE3-43B2-BBBE-DCEECD56939A}" destId="{E900AFD0-C75F-4673-A83E-51AD9871FA6A}" srcOrd="1" destOrd="0" parTransId="{68076E90-8C00-4ADE-B392-2CD1410C349F}" sibTransId="{340C1C6F-155E-4D6D-A9D5-3C1712C0FC0E}"/>
    <dgm:cxn modelId="{224C40FD-253F-444E-B0BA-D99161042E7F}" type="presOf" srcId="{C4029D8D-0D7B-4DAE-81C1-2F38EC125E2A}" destId="{8747F41B-6863-4412-825A-3A3767CBC83A}" srcOrd="0" destOrd="0" presId="urn:microsoft.com/office/officeart/2005/8/layout/hProcess7"/>
    <dgm:cxn modelId="{71535AEE-AC73-4649-9DF4-3F3A21D22B11}" type="presOf" srcId="{79F6BAB1-2193-4F4E-A71A-57CC0B093F36}" destId="{C76B8CC7-66D7-4A4F-B1F7-4F78F0BE7B8B}" srcOrd="0" destOrd="0" presId="urn:microsoft.com/office/officeart/2005/8/layout/hProcess7"/>
    <dgm:cxn modelId="{4BC5A921-778D-4BEB-B934-9395847A90B5}" srcId="{785B2A15-7EC7-41D2-8933-641192E02448}" destId="{68F3DF35-3595-4A8F-808A-0F595E825624}" srcOrd="7" destOrd="0" parTransId="{64CCA9C4-7263-40D3-9E6A-D4E762898920}" sibTransId="{0562A927-543D-45F0-89D4-7414B269E310}"/>
    <dgm:cxn modelId="{727DFF3F-6F2E-45D6-A8FF-A65C648105AC}" type="presParOf" srcId="{43F72C15-F0D1-43E5-A60C-64D6B962D203}" destId="{C841FF02-3475-41CA-B092-2F59E70CF077}" srcOrd="0" destOrd="0" presId="urn:microsoft.com/office/officeart/2005/8/layout/hProcess7"/>
    <dgm:cxn modelId="{EAAF195B-0364-4DAE-9A1D-43845347700C}" type="presParOf" srcId="{C841FF02-3475-41CA-B092-2F59E70CF077}" destId="{E8B9BF67-EBD7-445C-B3F6-9025F7518DDB}" srcOrd="0" destOrd="0" presId="urn:microsoft.com/office/officeart/2005/8/layout/hProcess7"/>
    <dgm:cxn modelId="{75361B99-AD90-4FDB-AFD8-1721C2459CEF}" type="presParOf" srcId="{C841FF02-3475-41CA-B092-2F59E70CF077}" destId="{A8C49238-94E2-4A64-9723-60469749276C}" srcOrd="1" destOrd="0" presId="urn:microsoft.com/office/officeart/2005/8/layout/hProcess7"/>
    <dgm:cxn modelId="{1043EA48-5CE5-4A0E-829A-77C82DFB60D0}" type="presParOf" srcId="{C841FF02-3475-41CA-B092-2F59E70CF077}" destId="{8747F41B-6863-4412-825A-3A3767CBC83A}" srcOrd="2" destOrd="0" presId="urn:microsoft.com/office/officeart/2005/8/layout/hProcess7"/>
    <dgm:cxn modelId="{51201A34-D9D4-4A46-9D81-91C2EAABAE89}" type="presParOf" srcId="{43F72C15-F0D1-43E5-A60C-64D6B962D203}" destId="{6BCA7FEC-328C-4BC4-8283-C30156B5FAC3}" srcOrd="1" destOrd="0" presId="urn:microsoft.com/office/officeart/2005/8/layout/hProcess7"/>
    <dgm:cxn modelId="{F6E1957E-2E1B-4683-AA07-2B7DA564E4AD}" type="presParOf" srcId="{43F72C15-F0D1-43E5-A60C-64D6B962D203}" destId="{A579D1CA-7841-40D4-A172-2BD273E8BF01}" srcOrd="2" destOrd="0" presId="urn:microsoft.com/office/officeart/2005/8/layout/hProcess7"/>
    <dgm:cxn modelId="{AC28789C-AE1E-4C68-899A-8147E0D46E8D}" type="presParOf" srcId="{A579D1CA-7841-40D4-A172-2BD273E8BF01}" destId="{F5E14D66-4A89-42A4-92CC-07EDA7CD60FF}" srcOrd="0" destOrd="0" presId="urn:microsoft.com/office/officeart/2005/8/layout/hProcess7"/>
    <dgm:cxn modelId="{2EF48C77-3DAF-48DD-BEF5-449F6A208847}" type="presParOf" srcId="{A579D1CA-7841-40D4-A172-2BD273E8BF01}" destId="{B5D53D11-70EC-420D-8AA3-6E328A2C4DE6}" srcOrd="1" destOrd="0" presId="urn:microsoft.com/office/officeart/2005/8/layout/hProcess7"/>
    <dgm:cxn modelId="{CDEC5990-0AA2-48AE-891E-E45B3BF7F722}" type="presParOf" srcId="{A579D1CA-7841-40D4-A172-2BD273E8BF01}" destId="{74ACF927-D4F9-4474-8A5E-1065A3995ED1}" srcOrd="2" destOrd="0" presId="urn:microsoft.com/office/officeart/2005/8/layout/hProcess7"/>
    <dgm:cxn modelId="{AF8CAB85-E8B6-458D-9316-598EB3593953}" type="presParOf" srcId="{43F72C15-F0D1-43E5-A60C-64D6B962D203}" destId="{74E3E041-DE40-4B73-ABB0-88810625F66F}" srcOrd="3" destOrd="0" presId="urn:microsoft.com/office/officeart/2005/8/layout/hProcess7"/>
    <dgm:cxn modelId="{4D821D29-24D3-4F95-B216-407A2B480F2C}" type="presParOf" srcId="{43F72C15-F0D1-43E5-A60C-64D6B962D203}" destId="{E70E4369-AC2E-4B41-A30C-9BDC142C2145}" srcOrd="4" destOrd="0" presId="urn:microsoft.com/office/officeart/2005/8/layout/hProcess7"/>
    <dgm:cxn modelId="{F9F72ED4-C465-4F3A-8787-343A4CE0DDD6}" type="presParOf" srcId="{E70E4369-AC2E-4B41-A30C-9BDC142C2145}" destId="{4E0441F7-674D-4709-8082-4D9A6284CE1D}" srcOrd="0" destOrd="0" presId="urn:microsoft.com/office/officeart/2005/8/layout/hProcess7"/>
    <dgm:cxn modelId="{E42B864A-B816-4BA3-AE15-FB670C65148F}" type="presParOf" srcId="{E70E4369-AC2E-4B41-A30C-9BDC142C2145}" destId="{93079D89-6DC6-4A2B-9AB6-CA16E15C2C18}" srcOrd="1" destOrd="0" presId="urn:microsoft.com/office/officeart/2005/8/layout/hProcess7"/>
    <dgm:cxn modelId="{6C1C6722-9B28-46E8-B0BD-A92C219DF571}" type="presParOf" srcId="{E70E4369-AC2E-4B41-A30C-9BDC142C2145}" destId="{B15AB672-A562-4313-BCC1-FA9D0024D98E}" srcOrd="2" destOrd="0" presId="urn:microsoft.com/office/officeart/2005/8/layout/hProcess7"/>
    <dgm:cxn modelId="{F748D7DA-A8DB-405B-91AD-A19F49EEB344}" type="presParOf" srcId="{43F72C15-F0D1-43E5-A60C-64D6B962D203}" destId="{8FAF4F2D-584E-4A3F-9A05-A064EEBDAA61}" srcOrd="5" destOrd="0" presId="urn:microsoft.com/office/officeart/2005/8/layout/hProcess7"/>
    <dgm:cxn modelId="{BC34BC44-1A4D-4F0A-92FD-72C0613C653B}" type="presParOf" srcId="{43F72C15-F0D1-43E5-A60C-64D6B962D203}" destId="{0AB6818F-B369-43BA-B8AB-41477BA04ACE}" srcOrd="6" destOrd="0" presId="urn:microsoft.com/office/officeart/2005/8/layout/hProcess7"/>
    <dgm:cxn modelId="{46BF4B50-1DA3-4517-863F-2306D851A5E1}" type="presParOf" srcId="{0AB6818F-B369-43BA-B8AB-41477BA04ACE}" destId="{0A4FD807-0056-4C35-9860-EE6792474A2C}" srcOrd="0" destOrd="0" presId="urn:microsoft.com/office/officeart/2005/8/layout/hProcess7"/>
    <dgm:cxn modelId="{8CFB4DD3-B474-4C4C-93F1-B8AA125D1442}" type="presParOf" srcId="{0AB6818F-B369-43BA-B8AB-41477BA04ACE}" destId="{9DEAFC0C-792E-41E6-99BC-825AE465DCD3}" srcOrd="1" destOrd="0" presId="urn:microsoft.com/office/officeart/2005/8/layout/hProcess7"/>
    <dgm:cxn modelId="{3084E650-1700-42CE-8427-019957327DA0}" type="presParOf" srcId="{0AB6818F-B369-43BA-B8AB-41477BA04ACE}" destId="{40A5E98A-6A53-4375-BC47-8FF8C6119BA0}" srcOrd="2" destOrd="0" presId="urn:microsoft.com/office/officeart/2005/8/layout/hProcess7"/>
    <dgm:cxn modelId="{1D42E9AC-9924-4D61-8B86-313AB0B07D85}" type="presParOf" srcId="{43F72C15-F0D1-43E5-A60C-64D6B962D203}" destId="{2F8F9B26-42A8-42F4-8F3B-394A5091C230}" srcOrd="7" destOrd="0" presId="urn:microsoft.com/office/officeart/2005/8/layout/hProcess7"/>
    <dgm:cxn modelId="{A3160E7A-91A5-43C1-84DA-1330FBA9DBD6}" type="presParOf" srcId="{43F72C15-F0D1-43E5-A60C-64D6B962D203}" destId="{CBBA3890-D230-4E08-8C4C-279D20956D48}" srcOrd="8" destOrd="0" presId="urn:microsoft.com/office/officeart/2005/8/layout/hProcess7"/>
    <dgm:cxn modelId="{1267A05B-1AC4-4A10-ADD5-C0DC23D22C78}" type="presParOf" srcId="{CBBA3890-D230-4E08-8C4C-279D20956D48}" destId="{C6369CBB-0866-4362-95DB-193EF1AAB304}" srcOrd="0" destOrd="0" presId="urn:microsoft.com/office/officeart/2005/8/layout/hProcess7"/>
    <dgm:cxn modelId="{821B8E6A-8807-4679-9669-EAEC74F4D0E4}" type="presParOf" srcId="{CBBA3890-D230-4E08-8C4C-279D20956D48}" destId="{EBAC1A8E-DAF4-4F8E-8AAA-70DB2F4608B4}" srcOrd="1" destOrd="0" presId="urn:microsoft.com/office/officeart/2005/8/layout/hProcess7"/>
    <dgm:cxn modelId="{78B12028-9FC5-4B94-8C93-78CA761C7D15}" type="presParOf" srcId="{CBBA3890-D230-4E08-8C4C-279D20956D48}" destId="{C76B8CC7-66D7-4A4F-B1F7-4F78F0BE7B8B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B9BF67-EBD7-445C-B3F6-9025F7518DDB}">
      <dsp:nvSpPr>
        <dsp:cNvPr id="0" name=""/>
        <dsp:cNvSpPr/>
      </dsp:nvSpPr>
      <dsp:spPr>
        <a:xfrm>
          <a:off x="0" y="114303"/>
          <a:ext cx="2680245" cy="3216294"/>
        </a:xfrm>
        <a:prstGeom prst="roundRect">
          <a:avLst>
            <a:gd name="adj" fmla="val 5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 rot="16200000">
        <a:off x="-1050656" y="1164959"/>
        <a:ext cx="2637361" cy="536049"/>
      </dsp:txXfrm>
    </dsp:sp>
    <dsp:sp modelId="{8747F41B-6863-4412-825A-3A3767CBC83A}">
      <dsp:nvSpPr>
        <dsp:cNvPr id="0" name=""/>
        <dsp:cNvSpPr/>
      </dsp:nvSpPr>
      <dsp:spPr>
        <a:xfrm>
          <a:off x="536049" y="114303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Трудности в изучении иностранного языка</a:t>
          </a:r>
          <a:endParaRPr lang="ru-RU" sz="2400" kern="1200" dirty="0"/>
        </a:p>
      </dsp:txBody>
      <dsp:txXfrm>
        <a:off x="536049" y="114303"/>
        <a:ext cx="1996783" cy="3216294"/>
      </dsp:txXfrm>
    </dsp:sp>
    <dsp:sp modelId="{4E0441F7-674D-4709-8082-4D9A6284CE1D}">
      <dsp:nvSpPr>
        <dsp:cNvPr id="0" name=""/>
        <dsp:cNvSpPr/>
      </dsp:nvSpPr>
      <dsp:spPr>
        <a:xfrm>
          <a:off x="2774677" y="654834"/>
          <a:ext cx="2680245" cy="3216294"/>
        </a:xfrm>
        <a:prstGeom prst="roundRect">
          <a:avLst>
            <a:gd name="adj" fmla="val 5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16200000">
        <a:off x="1724020" y="1705490"/>
        <a:ext cx="2637361" cy="536049"/>
      </dsp:txXfrm>
    </dsp:sp>
    <dsp:sp modelId="{B5D53D11-70EC-420D-8AA3-6E328A2C4DE6}">
      <dsp:nvSpPr>
        <dsp:cNvPr id="0" name=""/>
        <dsp:cNvSpPr/>
      </dsp:nvSpPr>
      <dsp:spPr>
        <a:xfrm rot="5400000">
          <a:off x="2551860" y="3209695"/>
          <a:ext cx="472436" cy="4020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AB672-A562-4313-BCC1-FA9D0024D98E}">
      <dsp:nvSpPr>
        <dsp:cNvPr id="0" name=""/>
        <dsp:cNvSpPr/>
      </dsp:nvSpPr>
      <dsp:spPr>
        <a:xfrm>
          <a:off x="3310726" y="654834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8006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Особенности иностранного языка как предмета</a:t>
          </a:r>
          <a:endParaRPr lang="ru-RU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Трудности, связанные с лексикой, грамматикой и фразеологией изучаемого языка.</a:t>
          </a:r>
          <a:endParaRPr lang="ru-RU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Самостоятельность обучения</a:t>
          </a:r>
          <a:endParaRPr lang="ru-RU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Мотивация обучения	</a:t>
          </a:r>
          <a:endParaRPr lang="ru-RU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Психологические трудности</a:t>
          </a:r>
          <a:endParaRPr lang="ru-RU" sz="1400" kern="1200" dirty="0"/>
        </a:p>
      </dsp:txBody>
      <dsp:txXfrm>
        <a:off x="3310726" y="654834"/>
        <a:ext cx="1996783" cy="3216294"/>
      </dsp:txXfrm>
    </dsp:sp>
    <dsp:sp modelId="{C6369CBB-0866-4362-95DB-193EF1AAB304}">
      <dsp:nvSpPr>
        <dsp:cNvPr id="0" name=""/>
        <dsp:cNvSpPr/>
      </dsp:nvSpPr>
      <dsp:spPr>
        <a:xfrm>
          <a:off x="5543558" y="1257310"/>
          <a:ext cx="2680245" cy="3216294"/>
        </a:xfrm>
        <a:prstGeom prst="roundRect">
          <a:avLst>
            <a:gd name="adj" fmla="val 5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/>
        </a:p>
      </dsp:txBody>
      <dsp:txXfrm rot="16200000">
        <a:off x="4492902" y="2307966"/>
        <a:ext cx="2637361" cy="536049"/>
      </dsp:txXfrm>
    </dsp:sp>
    <dsp:sp modelId="{9DEAFC0C-792E-41E6-99BC-825AE465DCD3}">
      <dsp:nvSpPr>
        <dsp:cNvPr id="0" name=""/>
        <dsp:cNvSpPr/>
      </dsp:nvSpPr>
      <dsp:spPr>
        <a:xfrm rot="5400000">
          <a:off x="5294044" y="3649948"/>
          <a:ext cx="472436" cy="4020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6B8CC7-66D7-4A4F-B1F7-4F78F0BE7B8B}">
      <dsp:nvSpPr>
        <dsp:cNvPr id="0" name=""/>
        <dsp:cNvSpPr/>
      </dsp:nvSpPr>
      <dsp:spPr>
        <a:xfrm>
          <a:off x="6079607" y="1257310"/>
          <a:ext cx="1996783" cy="321629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/>
            <a:t>Способы активизации познавательной деятельности:</a:t>
          </a:r>
          <a:endParaRPr lang="ru-RU" sz="1200" u="sng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игровые формы, методы и приёмы обучения</a:t>
          </a: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самостоятельные работы</a:t>
          </a: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проблемные ситуации</a:t>
          </a: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нетрадиционные формы учебных занятий</a:t>
          </a: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проектно-исследовательская деятельность</a:t>
          </a:r>
          <a:endParaRPr lang="ru-RU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/>
            <a:t>- современные образовательные технологии.</a:t>
          </a:r>
          <a:endParaRPr lang="ru-RU" sz="1200" kern="1200" dirty="0"/>
        </a:p>
      </dsp:txBody>
      <dsp:txXfrm>
        <a:off x="6079607" y="1257310"/>
        <a:ext cx="1996783" cy="3216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143372" y="285728"/>
            <a:ext cx="5000628" cy="3571900"/>
          </a:xfrm>
        </p:spPr>
        <p:txBody>
          <a:bodyPr>
            <a:noAutofit/>
          </a:bodyPr>
          <a:lstStyle/>
          <a:p>
            <a:r>
              <a:rPr lang="ru-RU" sz="3200" dirty="0" smtClean="0">
                <a:cs typeface="Arial" pitchFamily="34" charset="0"/>
              </a:rPr>
              <a:t>ТАИРОВА ЮЛИЯ АЛЕКСАНДРОВНА</a:t>
            </a:r>
          </a:p>
          <a:p>
            <a:endParaRPr lang="ru-RU" sz="3200" dirty="0" smtClean="0">
              <a:cs typeface="Arial" pitchFamily="34" charset="0"/>
            </a:endParaRPr>
          </a:p>
          <a:p>
            <a:r>
              <a:rPr lang="ru-RU" dirty="0" smtClean="0">
                <a:cs typeface="Arial" pitchFamily="34" charset="0"/>
              </a:rPr>
              <a:t>учитель иностранного языка </a:t>
            </a:r>
          </a:p>
          <a:p>
            <a:r>
              <a:rPr lang="ru-RU" dirty="0" smtClean="0">
                <a:cs typeface="Arial" pitchFamily="34" charset="0"/>
              </a:rPr>
              <a:t>МБОУ «</a:t>
            </a:r>
            <a:r>
              <a:rPr lang="ru-RU" dirty="0" err="1" smtClean="0">
                <a:cs typeface="Arial" pitchFamily="34" charset="0"/>
              </a:rPr>
              <a:t>Дивеевская</a:t>
            </a:r>
            <a:r>
              <a:rPr lang="ru-RU" dirty="0" smtClean="0">
                <a:cs typeface="Arial" pitchFamily="34" charset="0"/>
              </a:rPr>
              <a:t> СОШ»</a:t>
            </a: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928662" y="4572008"/>
            <a:ext cx="2857520" cy="857257"/>
          </a:xfrm>
        </p:spPr>
        <p:txBody>
          <a:bodyPr>
            <a:noAutofit/>
          </a:bodyPr>
          <a:lstStyle/>
          <a:p>
            <a:r>
              <a:rPr lang="ru-RU" dirty="0" smtClean="0"/>
              <a:t>Я В ОТВЕТЕ ЗА ТЕХ, КОГО ОБУЧАЮ.</a:t>
            </a:r>
            <a:endParaRPr lang="ru-RU" dirty="0"/>
          </a:p>
        </p:txBody>
      </p:sp>
      <p:pic>
        <p:nvPicPr>
          <p:cNvPr id="9" name="Содержимое 8" descr="post-2119-0-31280100-141874057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4876" y="3786190"/>
            <a:ext cx="3786214" cy="2006694"/>
          </a:xfrm>
          <a:effectLst>
            <a:innerShdw blurRad="165100" dist="63500" dir="2700000">
              <a:schemeClr val="tx1">
                <a:alpha val="50000"/>
              </a:schemeClr>
            </a:innerShdw>
          </a:effectLst>
        </p:spPr>
      </p:pic>
      <p:pic>
        <p:nvPicPr>
          <p:cNvPr id="2" name="Picture 2" descr="C:\Users\User\Desktop\фото работа\я2018\20181018_131855 —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11655"/>
            <a:ext cx="2448272" cy="376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/>
            <a:r>
              <a:rPr lang="ru-RU" sz="4400" dirty="0" smtClean="0"/>
              <a:t>ПРИНЦИПЫ</a:t>
            </a:r>
            <a:r>
              <a:rPr lang="ru-RU" sz="3800" dirty="0" smtClean="0"/>
              <a:t>:</a:t>
            </a:r>
            <a:endParaRPr lang="ru-RU" sz="3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186238" cy="39512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Принцип преемственности, последовательности и систематичности обучения </a:t>
            </a:r>
          </a:p>
          <a:p>
            <a:r>
              <a:rPr lang="ru-RU" dirty="0" smtClean="0"/>
              <a:t>Принцип активности </a:t>
            </a:r>
          </a:p>
          <a:p>
            <a:r>
              <a:rPr lang="ru-RU" dirty="0" smtClean="0"/>
              <a:t>Принцип связи обучения с жизнью</a:t>
            </a:r>
          </a:p>
          <a:p>
            <a:r>
              <a:rPr lang="ru-RU" dirty="0" smtClean="0"/>
              <a:t>Принцип научности</a:t>
            </a:r>
          </a:p>
          <a:p>
            <a:r>
              <a:rPr lang="ru-RU" dirty="0" smtClean="0"/>
              <a:t>Принцип наглядности, сознательности и прочности усвоения знаний</a:t>
            </a:r>
          </a:p>
          <a:p>
            <a:r>
              <a:rPr lang="ru-RU" dirty="0" smtClean="0"/>
              <a:t>Принцип индивидуального подхода к учащимся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ОЖИДАЕМЫЕ РЕЗУЛЬТАТЫ: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повышение уровня развития и расширение кругозора детей, </a:t>
            </a:r>
          </a:p>
          <a:p>
            <a:r>
              <a:rPr lang="ru-RU" dirty="0" smtClean="0"/>
              <a:t>развитие интереса к занятиям, </a:t>
            </a:r>
          </a:p>
          <a:p>
            <a:r>
              <a:rPr lang="ru-RU" dirty="0" smtClean="0"/>
              <a:t>углубление представления об использовании сведений на практике, </a:t>
            </a:r>
          </a:p>
          <a:p>
            <a:r>
              <a:rPr lang="ru-RU" dirty="0" smtClean="0"/>
              <a:t>привитие некоторых навыков самостоятельной работы </a:t>
            </a:r>
          </a:p>
          <a:p>
            <a:r>
              <a:rPr lang="ru-RU" dirty="0" smtClean="0"/>
              <a:t>воспитание настойчивости, воли и упорства в достижении цели.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Диапазон личного вклада </a:t>
            </a:r>
            <a:br>
              <a:rPr lang="ru-RU" sz="3600" b="1" dirty="0" smtClean="0"/>
            </a:br>
            <a:r>
              <a:rPr lang="ru-RU" sz="3600" b="1" dirty="0" smtClean="0"/>
              <a:t>в развитие 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Система «Урок – внеурочная деятельность»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Новизна:</a:t>
            </a:r>
            <a:endParaRPr lang="ru-RU" dirty="0" smtClean="0"/>
          </a:p>
          <a:p>
            <a:r>
              <a:rPr lang="ru-RU" dirty="0" smtClean="0"/>
              <a:t>Организация урочной и внеурочной деятельности с учетом </a:t>
            </a:r>
            <a:r>
              <a:rPr lang="ru-RU" dirty="0" err="1" smtClean="0"/>
              <a:t>разноуровневой</a:t>
            </a:r>
            <a:r>
              <a:rPr lang="ru-RU" dirty="0" smtClean="0"/>
              <a:t> подготовки обучающихся</a:t>
            </a:r>
          </a:p>
          <a:p>
            <a:r>
              <a:rPr lang="ru-RU" dirty="0" smtClean="0"/>
              <a:t>Использование современных технологий</a:t>
            </a:r>
          </a:p>
          <a:p>
            <a:r>
              <a:rPr lang="ru-RU" dirty="0" smtClean="0"/>
              <a:t>Использование интернет - ресурса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Результативность педагогической деятельности </a:t>
            </a:r>
            <a:br>
              <a:rPr lang="ru-RU" sz="3100" b="1" dirty="0" smtClean="0"/>
            </a:br>
            <a:r>
              <a:rPr lang="ru-RU" sz="3100" b="1" dirty="0" smtClean="0"/>
              <a:t>и достигнутые эффекты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543956" cy="592935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Личностные результаты: </a:t>
            </a:r>
            <a:endParaRPr lang="ru-RU" dirty="0" smtClean="0"/>
          </a:p>
          <a:p>
            <a:r>
              <a:rPr lang="ru-RU" dirty="0" smtClean="0"/>
              <a:t>формирование мотивации изучения иностранных языков и стремление к самосовершенствованию в образовательной области «Иностранный язык»;</a:t>
            </a:r>
          </a:p>
          <a:p>
            <a:r>
              <a:rPr lang="ru-RU" dirty="0" smtClean="0"/>
              <a:t>осознание возможностей самореализации средствами иностранного языка; </a:t>
            </a:r>
          </a:p>
          <a:p>
            <a:r>
              <a:rPr lang="ru-RU" dirty="0" smtClean="0"/>
              <a:t>стремление к совершенствованию собственной речевой культуры в целом; </a:t>
            </a:r>
          </a:p>
          <a:p>
            <a:r>
              <a:rPr lang="ru-RU" dirty="0" smtClean="0"/>
              <a:t>формирование коммуникативной компетенции и межкультурной и межэтнической коммуникации; </a:t>
            </a:r>
          </a:p>
          <a:p>
            <a:r>
              <a:rPr lang="ru-RU" dirty="0" smtClean="0"/>
              <a:t>развитие таких качеств, как воля, целеустремленность, </a:t>
            </a:r>
            <a:r>
              <a:rPr lang="ru-RU" dirty="0" err="1" smtClean="0"/>
              <a:t>креативность</a:t>
            </a:r>
            <a:r>
              <a:rPr lang="ru-RU" dirty="0" smtClean="0"/>
              <a:t>, инициативность,  трудолюбие, дисциплинированность;	</a:t>
            </a:r>
          </a:p>
          <a:p>
            <a:pPr>
              <a:buNone/>
            </a:pPr>
            <a:r>
              <a:rPr lang="ru-RU" b="1" dirty="0" err="1" smtClean="0"/>
              <a:t>Метапредметные</a:t>
            </a:r>
            <a:r>
              <a:rPr lang="ru-RU" b="1" dirty="0" smtClean="0"/>
              <a:t> результаты:  </a:t>
            </a:r>
            <a:endParaRPr lang="ru-RU" dirty="0" smtClean="0"/>
          </a:p>
          <a:p>
            <a:r>
              <a:rPr lang="ru-RU" dirty="0" smtClean="0"/>
              <a:t>развитие умения планировать свое речевое и неречевое поведение;</a:t>
            </a:r>
          </a:p>
          <a:p>
            <a:r>
              <a:rPr lang="ru-RU" dirty="0" smtClean="0"/>
              <a:t>развитие коммуникативной компетенции,;</a:t>
            </a:r>
          </a:p>
          <a:p>
            <a:r>
              <a:rPr lang="ru-RU" dirty="0" smtClean="0"/>
              <a:t>развитие смыслового чтения,;</a:t>
            </a:r>
          </a:p>
          <a:p>
            <a:r>
              <a:rPr lang="ru-RU" dirty="0" smtClean="0"/>
              <a:t>осуществление регулятивных действий самонаблюдения, самоконтроля, самооценки в процессе коммуникативной деятельности на иностранном языке;</a:t>
            </a:r>
          </a:p>
          <a:p>
            <a:r>
              <a:rPr lang="ru-RU" dirty="0" smtClean="0"/>
              <a:t> формирование проектных и исследовательских умений.</a:t>
            </a:r>
          </a:p>
          <a:p>
            <a:pPr>
              <a:buNone/>
            </a:pPr>
            <a:r>
              <a:rPr lang="ru-RU" b="1" dirty="0" smtClean="0"/>
              <a:t>Предметные результаты: </a:t>
            </a:r>
            <a:endParaRPr lang="ru-RU" dirty="0" smtClean="0"/>
          </a:p>
          <a:p>
            <a:r>
              <a:rPr lang="ru-RU" dirty="0" smtClean="0"/>
              <a:t>делать краткие сообщения, описывать события, явления, опираясь на изученную тематику и усвоенный лексико-грамматический материал;</a:t>
            </a:r>
          </a:p>
          <a:p>
            <a:r>
              <a:rPr lang="ru-RU" dirty="0" smtClean="0"/>
              <a:t>начинать, вести/поддерживать и заканчивать беседу; </a:t>
            </a:r>
          </a:p>
          <a:p>
            <a:r>
              <a:rPr lang="ru-RU" dirty="0" smtClean="0"/>
              <a:t>понимать, какую роль владение иностранным языком играет в современном мире.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31640" y="188640"/>
            <a:ext cx="6786610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Профессиональные достижения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Таирова Ю.А.</a:t>
            </a:r>
          </a:p>
          <a:p>
            <a:pPr>
              <a:buNone/>
            </a:pPr>
            <a:r>
              <a:rPr lang="ru-RU" dirty="0" smtClean="0"/>
              <a:t>Муниципальный конкурс «Методическая разработка урока по иностранному языку» 2016г.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Таирова Ю.А.</a:t>
            </a:r>
          </a:p>
          <a:p>
            <a:pPr>
              <a:buNone/>
            </a:pPr>
            <a:r>
              <a:rPr lang="ru-RU" dirty="0" smtClean="0"/>
              <a:t>Муниципальный конкурс «Методическая разработка урока по иностранному языку» 2017г.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Таирова Ю.А.</a:t>
            </a:r>
          </a:p>
          <a:p>
            <a:pPr>
              <a:buNone/>
            </a:pPr>
            <a:r>
              <a:rPr lang="ru-RU" dirty="0" smtClean="0"/>
              <a:t>Муниципальный конкурс «Методическая разработка урока по иностранному языку» 2018г.</a:t>
            </a:r>
          </a:p>
          <a:p>
            <a:pPr>
              <a:buNone/>
            </a:pPr>
            <a:r>
              <a:rPr lang="en-US" dirty="0" smtClean="0"/>
              <a:t>III </a:t>
            </a:r>
            <a:r>
              <a:rPr lang="ru-RU" dirty="0" smtClean="0"/>
              <a:t>место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Ваняева</a:t>
            </a:r>
            <a:r>
              <a:rPr lang="ru-RU" dirty="0" smtClean="0"/>
              <a:t> Анастасия </a:t>
            </a:r>
            <a:r>
              <a:rPr lang="ru-RU" dirty="0" smtClean="0"/>
              <a:t>4б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песен на иностранном языке 2018г.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err="1" smtClean="0"/>
              <a:t>Перевезенцева</a:t>
            </a:r>
            <a:r>
              <a:rPr lang="ru-RU" dirty="0" smtClean="0"/>
              <a:t> Валерия </a:t>
            </a:r>
            <a:r>
              <a:rPr lang="ru-RU" dirty="0" smtClean="0"/>
              <a:t> 5б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2016г.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ru-RU" dirty="0" smtClean="0"/>
              <a:t>место</a:t>
            </a:r>
          </a:p>
          <a:p>
            <a:r>
              <a:rPr lang="ru-RU" dirty="0" err="1" smtClean="0"/>
              <a:t>Квитко</a:t>
            </a:r>
            <a:r>
              <a:rPr lang="ru-RU" dirty="0" smtClean="0"/>
              <a:t> София 5в 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2016г.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err="1" smtClean="0"/>
              <a:t>Нагайцева</a:t>
            </a:r>
            <a:r>
              <a:rPr lang="ru-RU" dirty="0" smtClean="0"/>
              <a:t> Анна </a:t>
            </a:r>
            <a:r>
              <a:rPr lang="ru-RU" dirty="0" smtClean="0"/>
              <a:t>9б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2016г.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 место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Достижения обучающихся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Маркина Виктория </a:t>
            </a:r>
            <a:r>
              <a:rPr lang="ru-RU" dirty="0" smtClean="0"/>
              <a:t>5б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2017г.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Илюшина </a:t>
            </a:r>
            <a:r>
              <a:rPr lang="ru-RU" dirty="0" smtClean="0"/>
              <a:t>Алина 5б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2017г.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Елизаров </a:t>
            </a:r>
            <a:r>
              <a:rPr lang="ru-RU" dirty="0" smtClean="0"/>
              <a:t>Анатолий 9а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2017г.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Елизаров </a:t>
            </a:r>
            <a:r>
              <a:rPr lang="ru-RU" dirty="0" smtClean="0"/>
              <a:t>Анатолий 9а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ОГЭ по английскому языку 2017г.</a:t>
            </a:r>
          </a:p>
          <a:p>
            <a:pPr>
              <a:buNone/>
            </a:pPr>
            <a:r>
              <a:rPr lang="ru-RU" dirty="0" smtClean="0"/>
              <a:t>52 балла («хорошо»)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Достижения обучающихся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Маркина Виктория </a:t>
            </a:r>
            <a:r>
              <a:rPr lang="ru-RU" dirty="0" smtClean="0"/>
              <a:t>6б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2018г.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Кочетков </a:t>
            </a:r>
            <a:r>
              <a:rPr lang="ru-RU" dirty="0" smtClean="0"/>
              <a:t>Иван 5б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2018г.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smtClean="0"/>
              <a:t>Казаков </a:t>
            </a:r>
            <a:r>
              <a:rPr lang="ru-RU" dirty="0" smtClean="0"/>
              <a:t>Арсений 4б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Муниципальный конкурс «Проектная деятельность на уроках иностранного языка» 2018г.</a:t>
            </a:r>
          </a:p>
          <a:p>
            <a:pPr>
              <a:buNone/>
            </a:pPr>
            <a:r>
              <a:rPr lang="en-US" dirty="0" smtClean="0"/>
              <a:t>II </a:t>
            </a:r>
            <a:r>
              <a:rPr lang="ru-RU" dirty="0" smtClean="0"/>
              <a:t>место</a:t>
            </a:r>
          </a:p>
          <a:p>
            <a:r>
              <a:rPr lang="ru-RU" dirty="0" err="1" smtClean="0"/>
              <a:t>Крачун</a:t>
            </a:r>
            <a:r>
              <a:rPr lang="ru-RU" dirty="0" smtClean="0"/>
              <a:t> </a:t>
            </a:r>
            <a:r>
              <a:rPr lang="ru-RU" dirty="0" smtClean="0"/>
              <a:t>Владимир 11а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ЕГЭ по английскому языку 2018г.</a:t>
            </a:r>
          </a:p>
          <a:p>
            <a:pPr>
              <a:buNone/>
            </a:pPr>
            <a:r>
              <a:rPr lang="ru-RU" dirty="0" smtClean="0"/>
              <a:t>79 баллов («хорошо»)</a:t>
            </a:r>
          </a:p>
          <a:p>
            <a:r>
              <a:rPr lang="ru-RU" dirty="0" err="1" smtClean="0"/>
              <a:t>Ерунова</a:t>
            </a:r>
            <a:r>
              <a:rPr lang="ru-RU" dirty="0" smtClean="0"/>
              <a:t> </a:t>
            </a:r>
            <a:r>
              <a:rPr lang="ru-RU" dirty="0" smtClean="0"/>
              <a:t>Альбина 11а </a:t>
            </a:r>
            <a:r>
              <a:rPr lang="ru-RU" dirty="0" smtClean="0"/>
              <a:t>класс</a:t>
            </a:r>
          </a:p>
          <a:p>
            <a:pPr>
              <a:buNone/>
            </a:pPr>
            <a:r>
              <a:rPr lang="ru-RU" dirty="0" smtClean="0"/>
              <a:t>ЕГЭ по английскому языку 2018г.</a:t>
            </a:r>
          </a:p>
          <a:p>
            <a:pPr>
              <a:buNone/>
            </a:pPr>
            <a:r>
              <a:rPr lang="ru-RU" dirty="0" smtClean="0"/>
              <a:t>64 балла («хорошо»)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Достижения обучающихся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/>
              <a:t>Транслируемость</a:t>
            </a:r>
            <a:r>
              <a:rPr lang="ru-RU" sz="3600" b="1" dirty="0" smtClean="0"/>
              <a:t> практических достижений профессиональной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Выступление на школьном методическом объединении</a:t>
            </a:r>
          </a:p>
          <a:p>
            <a:r>
              <a:rPr lang="ru-RU" dirty="0" smtClean="0"/>
              <a:t>Выступление на районном  методическом объединении</a:t>
            </a:r>
          </a:p>
          <a:p>
            <a:r>
              <a:rPr lang="ru-RU" dirty="0" smtClean="0"/>
              <a:t>Обмен информацией и мнениями с учителями других школ</a:t>
            </a:r>
          </a:p>
          <a:p>
            <a:r>
              <a:rPr lang="ru-RU" dirty="0" smtClean="0"/>
              <a:t>Проведение открытых уроков</a:t>
            </a:r>
          </a:p>
          <a:p>
            <a:pPr>
              <a:buNone/>
            </a:pPr>
            <a:r>
              <a:rPr lang="ru-RU" b="1" dirty="0" smtClean="0"/>
              <a:t>Мои ученики участвуют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 олимпиадах	</a:t>
            </a:r>
          </a:p>
          <a:p>
            <a:r>
              <a:rPr lang="ru-RU" dirty="0" smtClean="0"/>
              <a:t>В конференциях</a:t>
            </a:r>
          </a:p>
          <a:p>
            <a:r>
              <a:rPr lang="ru-RU" dirty="0" smtClean="0"/>
              <a:t>В творческих конкурсах по английскому языку</a:t>
            </a:r>
          </a:p>
          <a:p>
            <a:endParaRPr lang="ru-RU" dirty="0"/>
          </a:p>
        </p:txBody>
      </p:sp>
      <p:pic>
        <p:nvPicPr>
          <p:cNvPr id="1025" name="Picture 1" descr="C:\Documents and Settings\Admin\Рабочий стол\шля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857628"/>
            <a:ext cx="1878013" cy="188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Литература: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643578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3500" dirty="0" smtClean="0"/>
              <a:t>Федеральный компонент государственного образовательного стандарта среднего (полного) общего образования по иностранным языкам </a:t>
            </a:r>
            <a:br>
              <a:rPr lang="ru-RU" sz="3500" dirty="0" smtClean="0"/>
            </a:br>
            <a:r>
              <a:rPr lang="ru-RU" sz="3500" dirty="0" smtClean="0"/>
              <a:t>//Новые государственные стандарты по иностранному языку: 2-11 классы/ Образование в документах и комментариях.- М.: АСТ. </a:t>
            </a:r>
            <a:r>
              <a:rPr lang="ru-RU" sz="3500" dirty="0" err="1" smtClean="0"/>
              <a:t>Астрель</a:t>
            </a:r>
            <a:r>
              <a:rPr lang="ru-RU" sz="3500" dirty="0" smtClean="0"/>
              <a:t>, 2006г.</a:t>
            </a:r>
          </a:p>
          <a:p>
            <a:pPr lvl="0"/>
            <a:r>
              <a:rPr lang="ru-RU" sz="3500" dirty="0" err="1" smtClean="0"/>
              <a:t>Асмолов</a:t>
            </a:r>
            <a:r>
              <a:rPr lang="ru-RU" sz="3500" dirty="0" smtClean="0"/>
              <a:t> А.Г. Как проектировать универсальные учебные действия в начальной школе. М.: Издательство «Просвещение», 2011</a:t>
            </a:r>
          </a:p>
          <a:p>
            <a:pPr lvl="0"/>
            <a:r>
              <a:rPr lang="ru-RU" sz="3500" dirty="0" err="1" smtClean="0"/>
              <a:t>Ариян</a:t>
            </a:r>
            <a:r>
              <a:rPr lang="ru-RU" sz="3500" dirty="0" smtClean="0"/>
              <a:t>, М. А. Личностно-ориентированный подход и обучение иностранному языку в классах с неоднородным составом обучаемых. М. А. </a:t>
            </a:r>
            <a:r>
              <a:rPr lang="ru-RU" sz="3500" dirty="0" err="1" smtClean="0"/>
              <a:t>Ариян</a:t>
            </a:r>
            <a:r>
              <a:rPr lang="ru-RU" sz="3500" dirty="0" smtClean="0"/>
              <a:t> // Иностранные языки в школе. – 2007. - № 1. – С. 3-12.</a:t>
            </a:r>
          </a:p>
          <a:p>
            <a:pPr lvl="0"/>
            <a:r>
              <a:rPr lang="ru-RU" sz="3500" dirty="0" smtClean="0"/>
              <a:t>Гальскова, Н. Д. Современная методика обучения иностранным языкам: лингводидактика и методика [Текст] / Н. Д. Гальскова. – М., Изд.центр «Академия», 2002. </a:t>
            </a:r>
          </a:p>
          <a:p>
            <a:pPr lvl="0"/>
            <a:r>
              <a:rPr lang="ru-RU" sz="3500" dirty="0" smtClean="0"/>
              <a:t>Зимняя, И. А. Педагогическая психология [Текст] / И. А. Зимняя. – М.: Логос, 2001.</a:t>
            </a:r>
          </a:p>
          <a:p>
            <a:pPr lvl="0"/>
            <a:r>
              <a:rPr lang="ru-RU" sz="3500" dirty="0" err="1" smtClean="0"/>
              <a:t>Мильруд</a:t>
            </a:r>
            <a:r>
              <a:rPr lang="ru-RU" sz="3500" dirty="0" smtClean="0"/>
              <a:t>, Р. П. Основные способы стимулирования речемыслительной деятельности на иностранном языке [Текст] / Р. П. </a:t>
            </a:r>
            <a:r>
              <a:rPr lang="ru-RU" sz="3500" dirty="0" err="1" smtClean="0"/>
              <a:t>Мильруд</a:t>
            </a:r>
            <a:r>
              <a:rPr lang="ru-RU" sz="3500" dirty="0" smtClean="0"/>
              <a:t> // Иностранные языки в школе. – 1996. - №6 - С. 6-12.</a:t>
            </a:r>
          </a:p>
          <a:p>
            <a:pPr lvl="0"/>
            <a:r>
              <a:rPr lang="ru-RU" sz="3500" dirty="0" err="1" smtClean="0"/>
              <a:t>Мильруд</a:t>
            </a:r>
            <a:r>
              <a:rPr lang="ru-RU" sz="3500" dirty="0" smtClean="0"/>
              <a:t>, Р. П., Максимова, И. Р. Современные концептуальные принципы коммуникативного обучения иностранным языкам // Иностранные языки в школе. – 2000. - №4. – С. 9-15; № 5 – С. 17-22.</a:t>
            </a:r>
          </a:p>
          <a:p>
            <a:pPr lvl="0"/>
            <a:r>
              <a:rPr lang="ru-RU" sz="3500" dirty="0" smtClean="0"/>
              <a:t>Пассов, Е. И. Урок иностранного языка в средней школе. М.: Просвещение, 2010.</a:t>
            </a:r>
          </a:p>
          <a:p>
            <a:pPr lvl="0"/>
            <a:r>
              <a:rPr lang="ru-RU" sz="3500" dirty="0" smtClean="0"/>
              <a:t>Соловова Е.Н. Методика обучения иностранным языкам: Базовый курс лекций: Пособие для студентов </a:t>
            </a:r>
            <a:r>
              <a:rPr lang="ru-RU" sz="3500" dirty="0" err="1" smtClean="0"/>
              <a:t>пед</a:t>
            </a:r>
            <a:r>
              <a:rPr lang="ru-RU" sz="3500" dirty="0" smtClean="0"/>
              <a:t>. вузов и учителей. – М.: Просвещение, 2008.</a:t>
            </a:r>
          </a:p>
          <a:p>
            <a:r>
              <a:rPr lang="ru-RU" sz="3500" i="1" dirty="0" smtClean="0"/>
              <a:t> </a:t>
            </a:r>
            <a:r>
              <a:rPr lang="ru-RU" sz="3500" dirty="0" smtClean="0"/>
              <a:t>Соловова, Е. Н. Методика обучения иностранным языкам: продвинутый курс / Е. Н. Соловова, 2010.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Интернет – источники:</a:t>
            </a:r>
          </a:p>
          <a:p>
            <a:pPr>
              <a:buNone/>
            </a:pPr>
            <a:r>
              <a:rPr lang="ru-RU" dirty="0" smtClean="0"/>
              <a:t>         </a:t>
            </a:r>
            <a:r>
              <a:rPr lang="en-US" dirty="0" smtClean="0"/>
              <a:t>http://www.niro.nnov.ru/</a:t>
            </a:r>
            <a:br>
              <a:rPr lang="en-US" dirty="0" smtClean="0"/>
            </a:br>
            <a:r>
              <a:rPr lang="en-US" dirty="0" smtClean="0"/>
              <a:t>http://festival.1september.ru/articles/582886/</a:t>
            </a:r>
            <a:br>
              <a:rPr lang="en-US" dirty="0" smtClean="0"/>
            </a:br>
            <a:r>
              <a:rPr lang="en-US" dirty="0" smtClean="0"/>
              <a:t>http://www.zavuch.ru/methodlib/376/40760/#sthash.elDy5LDM.dpbs</a:t>
            </a:r>
            <a:br>
              <a:rPr lang="en-US" dirty="0" smtClean="0"/>
            </a:br>
            <a:r>
              <a:rPr lang="en-US" dirty="0" smtClean="0"/>
              <a:t>http://www.proshkolu.ru/contest/</a:t>
            </a:r>
            <a:br>
              <a:rPr lang="en-US" dirty="0" smtClean="0"/>
            </a:br>
            <a:r>
              <a:rPr lang="en-US" dirty="0" smtClean="0"/>
              <a:t>http://referatwork.ru/refs/source/ref-4186.html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«Активизация познавательной деятельности обучающихся на уроках  и во внеурочной деятельности по английскому языку»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10108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14942" y="3286124"/>
            <a:ext cx="3643338" cy="2732504"/>
          </a:xfrm>
        </p:spPr>
      </p:pic>
      <p:pic>
        <p:nvPicPr>
          <p:cNvPr id="16385" name="Picture 1" descr="C:\Documents and Settings\Admin\Рабочий стол\учит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357562"/>
            <a:ext cx="4109041" cy="230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Условия формирования личного вклада педагога в развитие образования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Научно- исследовательские условия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	изучение методической литературы по теме (Л.Н.Коган, </a:t>
            </a:r>
            <a:r>
              <a:rPr lang="ru-RU" dirty="0" err="1" smtClean="0"/>
              <a:t>Е.С.Полат</a:t>
            </a:r>
            <a:r>
              <a:rPr lang="ru-RU" dirty="0" smtClean="0"/>
              <a:t>, Д.С.Лихачев, </a:t>
            </a:r>
            <a:r>
              <a:rPr lang="ru-RU" dirty="0" err="1" smtClean="0"/>
              <a:t>В.А.Ефременко</a:t>
            </a:r>
            <a:r>
              <a:rPr lang="ru-RU" dirty="0" smtClean="0"/>
              <a:t>, А.Г. </a:t>
            </a:r>
            <a:r>
              <a:rPr lang="ru-RU" dirty="0" err="1" smtClean="0"/>
              <a:t>Асмолов</a:t>
            </a:r>
            <a:r>
              <a:rPr lang="ru-RU" dirty="0" smtClean="0"/>
              <a:t>, </a:t>
            </a:r>
            <a:r>
              <a:rPr lang="ru-RU" dirty="0" err="1" smtClean="0"/>
              <a:t>М.А.Ариян</a:t>
            </a:r>
            <a:r>
              <a:rPr lang="ru-RU" dirty="0" smtClean="0"/>
              <a:t>, Н.Д.Гальскова, И.А.Зимняя, Р.П. </a:t>
            </a:r>
            <a:r>
              <a:rPr lang="ru-RU" dirty="0" err="1" smtClean="0"/>
              <a:t>Мильруд</a:t>
            </a:r>
            <a:r>
              <a:rPr lang="ru-RU" dirty="0" smtClean="0"/>
              <a:t>, Е.И.Пассов, Е.Н.Соловова)</a:t>
            </a:r>
          </a:p>
          <a:p>
            <a:r>
              <a:rPr lang="ru-RU" b="1" dirty="0" smtClean="0"/>
              <a:t>Методические условия</a:t>
            </a:r>
            <a:r>
              <a:rPr lang="ru-RU" dirty="0" smtClean="0"/>
              <a:t>: использование различных способов активизации учащихся в урочной и внеурочной деятельности.</a:t>
            </a:r>
          </a:p>
          <a:p>
            <a:r>
              <a:rPr lang="ru-RU" b="1" dirty="0" smtClean="0"/>
              <a:t>Организационно - педагогические условия</a:t>
            </a:r>
            <a:r>
              <a:rPr lang="ru-RU" dirty="0" smtClean="0"/>
              <a:t>: курсы повышения квалификации в НИРО, выступления на ШМО и РМО учителей иностранного языка, проведение открытых уроков, участие обучающихся на школьных и районных конференциях, в олимпиадах и конкурсах по иностранному языку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Актуальность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/>
              <a:t>Важнейшей задачей обучения иностранному языку </a:t>
            </a:r>
            <a:r>
              <a:rPr lang="ru-RU" sz="3400" dirty="0" smtClean="0"/>
              <a:t>является развитие личности школьника, способной и </a:t>
            </a:r>
            <a:r>
              <a:rPr lang="ru-RU" sz="3400" b="1" i="1" dirty="0" smtClean="0"/>
              <a:t>желающей</a:t>
            </a:r>
            <a:r>
              <a:rPr lang="ru-RU" sz="3400" dirty="0" smtClean="0"/>
              <a:t> участвовать в межкультурной коммуникации, развитие творческих способностей.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Мотивация</a:t>
            </a:r>
          </a:p>
          <a:p>
            <a:r>
              <a:rPr lang="ru-RU" dirty="0" smtClean="0"/>
              <a:t>Новизна</a:t>
            </a:r>
          </a:p>
          <a:p>
            <a:r>
              <a:rPr lang="ru-RU" dirty="0" smtClean="0"/>
              <a:t>Активизация речемыслительной деятельности </a:t>
            </a:r>
          </a:p>
          <a:p>
            <a:r>
              <a:rPr lang="ru-RU" dirty="0" smtClean="0"/>
              <a:t>Личностно-ориентированное обучение</a:t>
            </a:r>
          </a:p>
          <a:p>
            <a:r>
              <a:rPr lang="ru-RU" dirty="0" smtClean="0"/>
              <a:t>Современные инновационные технологии </a:t>
            </a:r>
          </a:p>
          <a:p>
            <a:r>
              <a:rPr lang="ru-RU" dirty="0" smtClean="0"/>
              <a:t>Исследовательская деятельность </a:t>
            </a:r>
          </a:p>
          <a:p>
            <a:r>
              <a:rPr lang="ru-RU" dirty="0" smtClean="0"/>
              <a:t>Организация игровой деятельности</a:t>
            </a:r>
          </a:p>
          <a:p>
            <a:r>
              <a:rPr lang="ru-RU" dirty="0" smtClean="0"/>
              <a:t>Проблемное обучение</a:t>
            </a:r>
          </a:p>
          <a:p>
            <a:endParaRPr lang="ru-RU" dirty="0"/>
          </a:p>
        </p:txBody>
      </p:sp>
      <p:pic>
        <p:nvPicPr>
          <p:cNvPr id="14337" name="Picture 1" descr="C:\Documents and Settings\Admin\Рабочий стол\тетрадьиручк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857628"/>
            <a:ext cx="1933575" cy="177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Теоретическое обоснование личного вклада педагога в развитие образования</a:t>
            </a:r>
            <a:endParaRPr lang="ru-RU" sz="3200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Цели и задачи педагогической деятельности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400" b="1" u="sng" dirty="0" smtClean="0"/>
              <a:t>Цель: </a:t>
            </a:r>
          </a:p>
          <a:p>
            <a:pPr>
              <a:buNone/>
            </a:pPr>
            <a:r>
              <a:rPr lang="ru-RU" sz="4400" smtClean="0"/>
              <a:t>	воспитание </a:t>
            </a:r>
            <a:r>
              <a:rPr lang="ru-RU" sz="4400" dirty="0" smtClean="0"/>
              <a:t>ученика как успешного иноязычного речевого партнера, обладающего коммуникативной компетенцией, через использование новых современных технологий, и формирование универсальных учебных  ​действий на уроках английского языка.</a:t>
            </a:r>
          </a:p>
          <a:p>
            <a:pPr>
              <a:buNone/>
            </a:pPr>
            <a:r>
              <a:rPr lang="ru-RU" b="1" u="sng" dirty="0" smtClean="0"/>
              <a:t>Задачи:</a:t>
            </a:r>
            <a:r>
              <a:rPr lang="ru-RU" b="1" dirty="0" smtClean="0"/>
              <a:t>  </a:t>
            </a:r>
          </a:p>
          <a:p>
            <a:r>
              <a:rPr lang="ru-RU" dirty="0" smtClean="0"/>
              <a:t>1. развивать у учащихся самостоятельность и творческие способности в процессе обучения; </a:t>
            </a:r>
          </a:p>
          <a:p>
            <a:r>
              <a:rPr lang="ru-RU" dirty="0" smtClean="0"/>
              <a:t>2. создавать условия для получения обучающимися качественного образования по английскому языку, путем совершенствования форм организации учебной деятельности, использования новых педагогических технологий, эффективных методов обучения; </a:t>
            </a:r>
          </a:p>
          <a:p>
            <a:r>
              <a:rPr lang="ru-RU" dirty="0" smtClean="0"/>
              <a:t>3. раскрывать интеллектуальный, творческий и нравственный потенциал каждого учащегося; </a:t>
            </a:r>
          </a:p>
          <a:p>
            <a:r>
              <a:rPr lang="ru-RU" dirty="0" smtClean="0"/>
              <a:t>4. формировать универсальные учебные действия на уроках английского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/>
              <a:t>Ведущая педагогическая идея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Создание условий, способствующих развитию познавательной активности обучающихся. </a:t>
            </a:r>
          </a:p>
          <a:p>
            <a:pPr>
              <a:buNone/>
            </a:pPr>
            <a:r>
              <a:rPr lang="ru-RU" b="1" dirty="0" smtClean="0"/>
              <a:t>Результат</a:t>
            </a:r>
            <a:r>
              <a:rPr lang="ru-RU" dirty="0" smtClean="0"/>
              <a:t> : </a:t>
            </a:r>
          </a:p>
          <a:p>
            <a:pPr>
              <a:buNone/>
            </a:pPr>
            <a:r>
              <a:rPr lang="ru-RU" dirty="0" smtClean="0"/>
              <a:t>повышение качества знаний, </a:t>
            </a:r>
          </a:p>
          <a:p>
            <a:pPr>
              <a:buNone/>
            </a:pPr>
            <a:r>
              <a:rPr lang="ru-RU" dirty="0" smtClean="0"/>
              <a:t>практическое использование полученных знаний обучающимися, </a:t>
            </a:r>
          </a:p>
          <a:p>
            <a:pPr>
              <a:buNone/>
            </a:pPr>
            <a:r>
              <a:rPr lang="ru-RU" dirty="0" smtClean="0"/>
              <a:t>развитие речевых умений.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/>
              <a:t>Деятельностный</a:t>
            </a:r>
            <a:r>
              <a:rPr lang="ru-RU" sz="3200" b="1" dirty="0" smtClean="0"/>
              <a:t> аспект личного вклада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современных условиях во всем педагогическом сообществе осознана необходимость привития интереса у учащихся к иностранному языку и умения самостоятельно пополнять свои знания. </a:t>
            </a:r>
          </a:p>
          <a:p>
            <a:r>
              <a:rPr lang="ru-RU" dirty="0" smtClean="0"/>
              <a:t>Воспитание активности и самостоятельности необходимо рассматривать как составную часть воспитания учащихся. </a:t>
            </a:r>
          </a:p>
          <a:p>
            <a:r>
              <a:rPr lang="ru-RU" dirty="0" smtClean="0"/>
              <a:t>Мотивация учения способствует активизации мышления, вызывает интерес к тому или иному виду занятий. </a:t>
            </a:r>
          </a:p>
          <a:p>
            <a:r>
              <a:rPr lang="ru-RU" dirty="0" smtClean="0"/>
              <a:t>Наиболее сильным мотивирующим фактором являются приемы обучения, удовлетворяющие потребность школьников в новизне изучаемого материала и разнообразии выполняемых упражнений.</a:t>
            </a:r>
          </a:p>
          <a:p>
            <a:r>
              <a:rPr lang="ru-RU" dirty="0" smtClean="0"/>
              <a:t>Урок иностранного языка рассматривается как социальное явление, где классная аудитория – это определенная социальная среда, где учебный процесс – это взаимодействие всех присутствующих. При этом успех в обучении – это результат коллективного использования всех возможностей для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Технологии, средства и условия реализации </a:t>
            </a:r>
            <a:r>
              <a:rPr lang="ru-RU" sz="3600" b="1" dirty="0" err="1" smtClean="0"/>
              <a:t>деятельностного</a:t>
            </a:r>
            <a:r>
              <a:rPr lang="ru-RU" sz="3600" b="1" dirty="0" smtClean="0"/>
              <a:t> подхода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b="1" u="sng" dirty="0" smtClean="0"/>
              <a:t>Целевое назначение</a:t>
            </a:r>
            <a:r>
              <a:rPr lang="ru-RU" sz="4200" b="1" dirty="0" smtClean="0"/>
              <a:t>: использование в работе различных способов активизации процесса обучения.</a:t>
            </a:r>
            <a:endParaRPr lang="ru-RU" sz="4200" dirty="0" smtClean="0"/>
          </a:p>
          <a:p>
            <a:pPr>
              <a:buNone/>
            </a:pPr>
            <a:r>
              <a:rPr lang="ru-RU" sz="4200" b="1" u="sng" dirty="0" smtClean="0"/>
              <a:t>Место в структуре образовательного процесса</a:t>
            </a:r>
            <a:r>
              <a:rPr lang="ru-RU" sz="4200" b="1" dirty="0" smtClean="0"/>
              <a:t>: активизация познавательной деятельности осуществляется на всех этапах обучения и на всех типах уроков в урочной и внеурочной деятельности</a:t>
            </a:r>
            <a:endParaRPr lang="ru-RU" sz="4200" dirty="0" smtClean="0"/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sz="4500" b="1" u="sng" dirty="0" smtClean="0"/>
              <a:t>Технология реализации: </a:t>
            </a:r>
            <a:endParaRPr lang="ru-RU" sz="4500" u="sng" dirty="0" smtClean="0"/>
          </a:p>
          <a:p>
            <a:pPr>
              <a:buNone/>
            </a:pPr>
            <a:r>
              <a:rPr lang="ru-RU" sz="4500" b="1" dirty="0" smtClean="0"/>
              <a:t>	</a:t>
            </a:r>
            <a:endParaRPr lang="ru-RU" sz="4500" dirty="0" smtClean="0"/>
          </a:p>
          <a:p>
            <a:r>
              <a:rPr lang="ru-RU" sz="4500" dirty="0" smtClean="0"/>
              <a:t>Проблемные ситуации</a:t>
            </a:r>
          </a:p>
          <a:p>
            <a:r>
              <a:rPr lang="ru-RU" sz="4500" dirty="0" smtClean="0"/>
              <a:t>Интеграция учебных занятий</a:t>
            </a:r>
          </a:p>
          <a:p>
            <a:r>
              <a:rPr lang="ru-RU" sz="4500" dirty="0" smtClean="0"/>
              <a:t>Дифференцированное обучение</a:t>
            </a:r>
          </a:p>
          <a:p>
            <a:r>
              <a:rPr lang="ru-RU" sz="4500" dirty="0" smtClean="0"/>
              <a:t>Использование занимательного, наглядного и дидактического материала на уроках.</a:t>
            </a:r>
          </a:p>
          <a:p>
            <a:r>
              <a:rPr lang="ru-RU" sz="4500" dirty="0" smtClean="0"/>
              <a:t>Учебная игра</a:t>
            </a:r>
          </a:p>
          <a:p>
            <a:r>
              <a:rPr lang="ru-RU" sz="4500" dirty="0" smtClean="0"/>
              <a:t>Внеклассная работа</a:t>
            </a:r>
          </a:p>
          <a:p>
            <a:r>
              <a:rPr lang="ru-RU" sz="4500" dirty="0" smtClean="0"/>
              <a:t>Современные образовательные технологии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839</Words>
  <Application>Microsoft Office PowerPoint</Application>
  <PresentationFormat>Экран (4:3)</PresentationFormat>
  <Paragraphs>183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«Активизация познавательной деятельности обучающихся на уроках  и во внеурочной деятельности по английскому языку» </vt:lpstr>
      <vt:lpstr>Условия формирования личного вклада педагога в развитие образования</vt:lpstr>
      <vt:lpstr>Актуальность </vt:lpstr>
      <vt:lpstr>Теоретическое обоснование личного вклада педагога в развитие образования</vt:lpstr>
      <vt:lpstr>Цели и задачи педагогической деятельности</vt:lpstr>
      <vt:lpstr>Ведущая педагогическая идея </vt:lpstr>
      <vt:lpstr>Деятельностный аспект личного вклада </vt:lpstr>
      <vt:lpstr>Технологии, средства и условия реализации деятельностного подхода </vt:lpstr>
      <vt:lpstr>Слайд 10</vt:lpstr>
      <vt:lpstr>Диапазон личного вклада  в развитие образования </vt:lpstr>
      <vt:lpstr>Результативность педагогической деятельности  и достигнутые эффекты </vt:lpstr>
      <vt:lpstr> </vt:lpstr>
      <vt:lpstr>Достижения обучающихся</vt:lpstr>
      <vt:lpstr>Достижения обучающихся</vt:lpstr>
      <vt:lpstr>Достижения обучающихся</vt:lpstr>
      <vt:lpstr>Транслируемость практических достижений профессиональной деятельности 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38</cp:revision>
  <dcterms:modified xsi:type="dcterms:W3CDTF">2019-02-24T19:04:41Z</dcterms:modified>
</cp:coreProperties>
</file>