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3" r:id="rId6"/>
    <p:sldId id="260" r:id="rId7"/>
    <p:sldId id="262" r:id="rId8"/>
    <p:sldId id="261" r:id="rId9"/>
    <p:sldId id="264" r:id="rId10"/>
    <p:sldId id="269" r:id="rId11"/>
    <p:sldId id="265" r:id="rId12"/>
    <p:sldId id="266" r:id="rId13"/>
    <p:sldId id="267" r:id="rId14"/>
    <p:sldId id="270" r:id="rId15"/>
    <p:sldId id="271" r:id="rId16"/>
    <p:sldId id="272" r:id="rId17"/>
    <p:sldId id="268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281491-EA9F-4D5C-9289-1D2876354C16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35AC2-0089-4D6A-9F9D-26E2063069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665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35AC2-0089-4D6A-9F9D-26E20630694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0203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50F1C-5880-4434-A547-EBF39569DC0A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1BF137-77D6-46A0-BE26-5034CAEF92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50F1C-5880-4434-A547-EBF39569DC0A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BF137-77D6-46A0-BE26-5034CAEF9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50F1C-5880-4434-A547-EBF39569DC0A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BF137-77D6-46A0-BE26-5034CAEF9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8C50F1C-5880-4434-A547-EBF39569DC0A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C1BF137-77D6-46A0-BE26-5034CAEF92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50F1C-5880-4434-A547-EBF39569DC0A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BF137-77D6-46A0-BE26-5034CAEF92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50F1C-5880-4434-A547-EBF39569DC0A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BF137-77D6-46A0-BE26-5034CAEF92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BF137-77D6-46A0-BE26-5034CAEF92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50F1C-5880-4434-A547-EBF39569DC0A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50F1C-5880-4434-A547-EBF39569DC0A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BF137-77D6-46A0-BE26-5034CAEF92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50F1C-5880-4434-A547-EBF39569DC0A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BF137-77D6-46A0-BE26-5034CAEF9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8C50F1C-5880-4434-A547-EBF39569DC0A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C1BF137-77D6-46A0-BE26-5034CAEF92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50F1C-5880-4434-A547-EBF39569DC0A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1BF137-77D6-46A0-BE26-5034CAEF92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8C50F1C-5880-4434-A547-EBF39569DC0A}" type="datetimeFigureOut">
              <a:rPr lang="ru-RU" smtClean="0"/>
              <a:pPr/>
              <a:t>13.11.2015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C1BF137-77D6-46A0-BE26-5034CAEF92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Стихотворения 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«Ночь, улица, фонарь, аптека…»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«На железной дороге»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305800" cy="19812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Тема «страшного мира»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в лирике Александра Блока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4536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/>
              <a:t>Символично название. Вспомним, что "железнодорожно-трамвайной" смертью погибают в русской литературе Анна Каренина, не в "своем" трамвае, то есть в чуждом ему времени, оказался лирический герой стихотворения Н. Гумилева "Заблудившийся трамвай". Перечень можно было бы продолжить... </a:t>
            </a:r>
          </a:p>
          <a:p>
            <a:pPr algn="ctr"/>
            <a:r>
              <a:rPr lang="ru-RU" b="1" dirty="0" smtClean="0"/>
              <a:t>В авторском примечании к этому стихотворению Блок свидетельствует: "Бессознательное подражание эпизоду из “Воскресения” Толстого: Катюша Маслова на маленькой станции видит в окне вагона Нехлюдова в бархатном кресле ярко освещенного купе первого класса". Однако содержание стихотворения, конечно, выходит далеко за рамки "бессознательного подражания". </a:t>
            </a:r>
          </a:p>
          <a:p>
            <a:pPr algn="ctr"/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Прокомментируйте  смысл названия. Как оно преломляется в композиции стихотворения?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052736"/>
            <a:ext cx="8229600" cy="374441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Стихотворение А. Блока "На железной дороге" начинается с описания гибели героини – молодой женщины. К смерти ее возвращает нас автор и в конце произведения. </a:t>
            </a:r>
          </a:p>
          <a:p>
            <a:pPr>
              <a:buNone/>
            </a:pPr>
            <a:r>
              <a:rPr lang="ru-RU" b="1" dirty="0" smtClean="0"/>
              <a:t>Композиция стиха, таким образом, кольцевая, замкнутая. </a:t>
            </a:r>
          </a:p>
          <a:p>
            <a:pPr algn="ctr">
              <a:buNone/>
            </a:pPr>
            <a:r>
              <a:rPr lang="ru-RU" b="1" i="1" dirty="0" smtClean="0"/>
              <a:t>Под насыпью, во рву </a:t>
            </a:r>
            <a:r>
              <a:rPr lang="ru-RU" b="1" i="1" dirty="0" err="1" smtClean="0"/>
              <a:t>некошенном</a:t>
            </a:r>
            <a:r>
              <a:rPr lang="ru-RU" b="1" i="1" dirty="0" smtClean="0"/>
              <a:t>,</a:t>
            </a:r>
          </a:p>
          <a:p>
            <a:pPr algn="ctr">
              <a:buNone/>
            </a:pPr>
            <a:r>
              <a:rPr lang="ru-RU" b="1" i="1" dirty="0" smtClean="0"/>
              <a:t> Лежит и смотрит, как живая,</a:t>
            </a:r>
          </a:p>
          <a:p>
            <a:pPr algn="ctr">
              <a:buNone/>
            </a:pPr>
            <a:r>
              <a:rPr lang="ru-RU" b="1" i="1" dirty="0" smtClean="0"/>
              <a:t> В цветном платке, на косы брошенном,</a:t>
            </a:r>
          </a:p>
          <a:p>
            <a:pPr algn="ctr">
              <a:buNone/>
            </a:pPr>
            <a:r>
              <a:rPr lang="ru-RU" b="1" i="1" dirty="0" smtClean="0"/>
              <a:t> Красивая и молодая.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5013176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Невольно думается: не сама ли это поруганная, «раздавленная» Россия?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188640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1 строфа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3168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Это молодая женщина, испытавшая крушение надежд на возможное счастье:</a:t>
            </a:r>
          </a:p>
          <a:p>
            <a:pPr>
              <a:buNone/>
            </a:pPr>
            <a:r>
              <a:rPr lang="ru-RU" sz="1800" b="1" i="1" dirty="0" smtClean="0"/>
              <a:t>В цветном платке, на косы брошенном,</a:t>
            </a:r>
          </a:p>
          <a:p>
            <a:pPr>
              <a:buNone/>
            </a:pPr>
            <a:r>
              <a:rPr lang="ru-RU" sz="1800" b="1" i="1" dirty="0" smtClean="0"/>
              <a:t> Красивая и молодая. </a:t>
            </a:r>
          </a:p>
          <a:p>
            <a:pPr>
              <a:buNone/>
            </a:pPr>
            <a:r>
              <a:rPr lang="ru-RU" sz="1800" b="1" i="1" dirty="0" smtClean="0"/>
              <a:t>Бывало, шла походкой чинною </a:t>
            </a:r>
          </a:p>
          <a:p>
            <a:pPr>
              <a:buNone/>
            </a:pPr>
            <a:r>
              <a:rPr lang="ru-RU" sz="1800" b="1" i="1" dirty="0" smtClean="0"/>
              <a:t>На шум и свист за ближним лесом. </a:t>
            </a:r>
          </a:p>
          <a:p>
            <a:pPr>
              <a:buNone/>
            </a:pPr>
            <a:r>
              <a:rPr lang="ru-RU" sz="1800" b="1" i="1" dirty="0" smtClean="0"/>
              <a:t>Всю обойдя платформу длинную, </a:t>
            </a:r>
          </a:p>
          <a:p>
            <a:pPr>
              <a:buNone/>
            </a:pPr>
            <a:r>
              <a:rPr lang="ru-RU" sz="1800" b="1" i="1" dirty="0" smtClean="0"/>
              <a:t>Ждала, волнуясь, под навесом...</a:t>
            </a:r>
          </a:p>
          <a:p>
            <a:pPr>
              <a:buNone/>
            </a:pP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90033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Каким представляете образ героини?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23554" name="Picture 2" descr="http://img01.chitalnya.ru/upload/346/516861641313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772816"/>
            <a:ext cx="2520280" cy="250174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4303455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Шла спокойно, "чинно", но сколько, наверное, было в этом сдержанного напряжения, затаенного ожидания, внутреннего драматизма. </a:t>
            </a:r>
          </a:p>
          <a:p>
            <a:pPr algn="ctr"/>
            <a:r>
              <a:rPr lang="ru-RU" sz="2000" b="1" dirty="0" smtClean="0"/>
              <a:t>Все это говорит о героине как о натуре сильной, которой свойственна глубина переживаний, постоянство чувств. Как на свидание, приходит она на платформу: "Нежней румянец, круче локон..." Приходит задолго до назначенного часа</a:t>
            </a:r>
          </a:p>
          <a:p>
            <a:pPr algn="ctr"/>
            <a:r>
              <a:rPr lang="ru-RU" sz="2000" b="1" dirty="0" smtClean="0"/>
              <a:t> ("всю обойдя платформу длинную..."). 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411760" y="188641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2-3 строфы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836712"/>
            <a:ext cx="8147248" cy="2664296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/>
              <a:t>А вагоны "шли привычной линией", равнодушно и устало "подрагивали и скрипели". В вагонах же шла своя привычная жизнь, и никому не было дела до одинокой молодой женщины на платформе. В первом и втором классах ("желтые и синие") были холодно немногословны, отгородившись броней равнодушия от остального мира. Ну, а в "зеленых" (вагоны III класса), не тая чувств и не стесняясь, "плакали и пели": </a:t>
            </a:r>
          </a:p>
        </p:txBody>
      </p:sp>
      <p:pic>
        <p:nvPicPr>
          <p:cNvPr id="26626" name="Picture 2" descr="http://im3-tub-ru.yandex.net/i?id=305814590-5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501008"/>
            <a:ext cx="3456384" cy="25922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3429000"/>
            <a:ext cx="52565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i="1" dirty="0" smtClean="0"/>
              <a:t>Вагоны шли привычной линией,</a:t>
            </a:r>
          </a:p>
          <a:p>
            <a:pPr>
              <a:buNone/>
            </a:pPr>
            <a:r>
              <a:rPr lang="ru-RU" sz="2000" b="1" i="1" dirty="0" smtClean="0"/>
              <a:t>Подрагивали и скрипели; </a:t>
            </a:r>
          </a:p>
          <a:p>
            <a:pPr>
              <a:buNone/>
            </a:pPr>
            <a:r>
              <a:rPr lang="ru-RU" sz="2000" b="1" i="1" dirty="0" smtClean="0"/>
              <a:t>Молчали желтые и синие; </a:t>
            </a:r>
          </a:p>
          <a:p>
            <a:pPr>
              <a:buNone/>
            </a:pPr>
            <a:r>
              <a:rPr lang="ru-RU" sz="2000" b="1" i="1" dirty="0" smtClean="0"/>
              <a:t>В зеленых плакали и пели.</a:t>
            </a:r>
          </a:p>
          <a:p>
            <a:pPr>
              <a:buNone/>
            </a:pPr>
            <a:r>
              <a:rPr lang="ru-RU" sz="2000" b="1" i="1" dirty="0" smtClean="0"/>
              <a:t> Вставали сонные за стеклами </a:t>
            </a:r>
          </a:p>
          <a:p>
            <a:pPr>
              <a:buNone/>
            </a:pPr>
            <a:r>
              <a:rPr lang="ru-RU" sz="2000" b="1" i="1" dirty="0" smtClean="0"/>
              <a:t>И обводили ровным взглядом</a:t>
            </a:r>
          </a:p>
          <a:p>
            <a:pPr>
              <a:buNone/>
            </a:pPr>
            <a:r>
              <a:rPr lang="ru-RU" sz="2000" b="1" i="1" dirty="0" smtClean="0"/>
              <a:t>Платформу, сад с кустами блеклыми, </a:t>
            </a:r>
          </a:p>
          <a:p>
            <a:pPr>
              <a:buNone/>
            </a:pPr>
            <a:r>
              <a:rPr lang="ru-RU" sz="2000" b="1" i="1" dirty="0" smtClean="0"/>
              <a:t>Ее, жандарма с нею рядом...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411760" y="188640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4-5 строфы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124744"/>
            <a:ext cx="8229600" cy="255307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Лишь однажды мелькнуло молодой женщине манящее видение – гусар с "улыбкой нежною", но, наверное, только разбередило душу. </a:t>
            </a:r>
          </a:p>
          <a:p>
            <a:pPr algn="ctr">
              <a:buNone/>
            </a:pPr>
            <a:r>
              <a:rPr lang="ru-RU" b="1" dirty="0" smtClean="0"/>
              <a:t>Коль счастье невозможно, взаимопонимание в условиях "страшного мира" невозможно, стоит ли жить? Цену теряет и сама жизнь.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598240"/>
            <a:ext cx="2304256" cy="5265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6 строфа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4459468"/>
            <a:ext cx="496855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Arial Unicode MS" pitchFamily="34" charset="-128"/>
                <a:cs typeface="Arial" pitchFamily="34" charset="0"/>
              </a:rPr>
              <a:t>Лишь раз гусар, рукой небрежною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Arial Unicode MS" pitchFamily="34" charset="-128"/>
                <a:cs typeface="Arial" pitchFamily="34" charset="0"/>
              </a:rPr>
              <a:t>Облокотясь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Arial Unicode MS" pitchFamily="34" charset="-128"/>
                <a:cs typeface="Arial" pitchFamily="34" charset="0"/>
              </a:rPr>
              <a:t> на бархат алый,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Arial Unicode MS" pitchFamily="34" charset="-128"/>
                <a:cs typeface="Arial" pitchFamily="34" charset="0"/>
              </a:rPr>
              <a:t>Скользнул по ней улыбкой нежною, Скользнул — и поезд в даль умчало.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027" name="Picture 3" descr="http://img1.liveinternet.ru/images/attach/c/4/79/588/79588583_09_Lubenskiy_gusarskiy_18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645024"/>
            <a:ext cx="2466617" cy="29040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3587301"/>
            <a:ext cx="8435280" cy="2232248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pPr algn="ctr">
              <a:buNone/>
            </a:pPr>
            <a:r>
              <a:rPr lang="ru-RU" sz="2000" b="1" dirty="0" smtClean="0"/>
              <a:t>Она заставляет нас подумать о юности - быстропроходящей, о мечтах - часто несбывшихся... Стало быть, не только у этой одной «красивой и молодой» мечты оказались пустыми и бесплодными. </a:t>
            </a:r>
          </a:p>
          <a:p>
            <a:pPr algn="ctr">
              <a:buNone/>
            </a:pPr>
            <a:r>
              <a:rPr lang="ru-RU" sz="2000" b="1" dirty="0" smtClean="0"/>
              <a:t>Так частный случай приобретает обобщающий характер.</a:t>
            </a:r>
            <a:endParaRPr lang="ru-RU" sz="2000" b="1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23528" y="1412776"/>
            <a:ext cx="511256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 Unicode MS" pitchFamily="34" charset="-128"/>
                <a:cs typeface="Arial" pitchFamily="34" charset="0"/>
              </a:rPr>
              <a:t>Так мчалась юность бесполезная, В пустых мечтах изнемогая... Тоска дорожная, железная Свистела, сердце разрывая...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xfrm>
            <a:off x="683568" y="657562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7  строфа </a:t>
            </a:r>
            <a:endParaRPr lang="ru-RU" sz="3600" b="1" dirty="0"/>
          </a:p>
        </p:txBody>
      </p:sp>
      <p:pic>
        <p:nvPicPr>
          <p:cNvPr id="30723" name="Picture 3" descr="http://www.lands-of-sorrow.ru/_nw/4/842703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980728"/>
            <a:ext cx="3319297" cy="24894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340768"/>
            <a:ext cx="6707088" cy="212102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Да что — давно уж сердце вынуто! </a:t>
            </a:r>
          </a:p>
          <a:p>
            <a:pPr>
              <a:buNone/>
            </a:pPr>
            <a:r>
              <a:rPr lang="ru-RU" b="1" dirty="0" smtClean="0"/>
              <a:t>Так много отдано поклонов, </a:t>
            </a:r>
          </a:p>
          <a:p>
            <a:pPr>
              <a:buNone/>
            </a:pPr>
            <a:r>
              <a:rPr lang="ru-RU" b="1" dirty="0" smtClean="0"/>
              <a:t>Так много жадных взоров кинуто</a:t>
            </a:r>
          </a:p>
          <a:p>
            <a:pPr>
              <a:buNone/>
            </a:pPr>
            <a:r>
              <a:rPr lang="ru-RU" b="1" dirty="0" smtClean="0"/>
              <a:t>В пустынные глаза вагонов...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548680"/>
            <a:ext cx="2602632" cy="68431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8 строфа 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3861048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Единственное восклицательное предложение  в стихотворении</a:t>
            </a:r>
            <a:endParaRPr lang="ru-RU" sz="2400" b="1" dirty="0"/>
          </a:p>
        </p:txBody>
      </p:sp>
      <p:pic>
        <p:nvPicPr>
          <p:cNvPr id="31746" name="Picture 2" descr="http://www.dgp.by/images/dgp-2-1000x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501008"/>
            <a:ext cx="3595514" cy="2877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266429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Как, должно быть, унизительны, невыносимы были для героини стихотворения эти "ровные взгляды". Неужели ее не заметят? Неужели она не заслуживает большего?! </a:t>
            </a:r>
          </a:p>
          <a:p>
            <a:pPr algn="ctr">
              <a:buNone/>
            </a:pPr>
            <a:r>
              <a:rPr lang="ru-RU" b="1" dirty="0" smtClean="0"/>
              <a:t>Но она воспринимается проезжающими в одном ряду с кустами и жандармом. Обычный пейзаж для едущих в поезде. Обычное равнодушие.</a:t>
            </a:r>
            <a:endParaRPr lang="ru-RU" b="1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755576" y="4221088"/>
            <a:ext cx="475252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effectLst/>
                <a:latin typeface="Arial Unicode MS" pitchFamily="34" charset="-128"/>
                <a:cs typeface="Arial" pitchFamily="34" charset="0"/>
              </a:rPr>
              <a:t>Не подходите к ней с вопросами,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effectLst/>
                <a:latin typeface="Arial Unicode MS" pitchFamily="34" charset="-128"/>
                <a:cs typeface="Arial" pitchFamily="34" charset="0"/>
              </a:rPr>
              <a:t>Вам все равно, а ей – довольно: Любовью, грязью иль колесами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effectLst/>
                <a:latin typeface="Arial Unicode MS" pitchFamily="34" charset="-128"/>
                <a:cs typeface="Arial" pitchFamily="34" charset="0"/>
              </a:rPr>
              <a:t>Она раздавлена – все больно.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2050" name="Picture 2" descr="http://www.bc.edu/bc_org/avp/cas/fnart/art/19th/painting/manet_gar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933056"/>
            <a:ext cx="2884043" cy="234545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75656" y="332656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9 строфа</a:t>
            </a:r>
            <a:endParaRPr lang="ru-RU" sz="28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483488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Образ неуклонного пути, мчащейся беспощадной судьбы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/>
            <a:r>
              <a:rPr lang="ru-RU" b="1" dirty="0" smtClean="0"/>
              <a:t>Образ пути, дороги</a:t>
            </a:r>
            <a:endParaRPr lang="ru-RU" b="1" dirty="0"/>
          </a:p>
        </p:txBody>
      </p:sp>
      <p:pic>
        <p:nvPicPr>
          <p:cNvPr id="32770" name="Picture 2" descr="http://frame6.loadup.ru/e4/2e/1758163.3.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628800"/>
            <a:ext cx="3319297" cy="24894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980728"/>
            <a:ext cx="5616624" cy="511527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Ночь, улица, фонарь, аптека,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Бессмысленный и тусклый свет.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Живи еще хоть четверть века –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Все будет так. Исхода нет.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Умрешь - начнешь опять сначала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И повторится все, как встарь: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Ночь, ледяная рябь канала,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Аптека, улица, фонарь. </a:t>
            </a:r>
          </a:p>
          <a:p>
            <a:pPr algn="r">
              <a:buNone/>
            </a:pPr>
            <a:r>
              <a:rPr lang="ru-RU" b="1" dirty="0" smtClean="0">
                <a:solidFill>
                  <a:schemeClr val="bg1"/>
                </a:solidFill>
              </a:rPr>
              <a:t>10 октября 1912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8229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«Ночь, улица, фонарь, аптека...»</a:t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3.bp.blogspot.com/-VTQexobMfvI/UHCyPo10ieI/AAAAAAAAAEI/wjr3lYy84r8/s1600/0a03f1390d36164359b1f7ebf9d8b49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196752"/>
            <a:ext cx="2987824" cy="44163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5122912" cy="56913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Стихотворение «Ночь, улица, фонарь, аптека…» было написано 10 октября 1912 года, входит в цикл «Пляски смерти». Оно является одним из самых безнадёжных и трагических произведений Блока.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Поэт глубоко переживал из-за отсутствия творческого начала, дисгармонии окружающей жизни, что побудило его назвать свой сборник «Страшный мир».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7410" name="Picture 2" descr="http://www.stihi.ru/pics/2011/05/23/5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628800"/>
            <a:ext cx="3255640" cy="43372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1628800"/>
            <a:ext cx="5976664" cy="45720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Сразу можно обратить внимание на настроение лирического героя, на  его состояние.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Все стихотворение пронизано тоской,   чувством безысходности: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"Бессмысленный и тусклый свет"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    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    "Все будет так.  Исхода нет"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52400"/>
            <a:ext cx="8435280" cy="12192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Каким настроением проникнуто стихотворение?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8434" name="Picture 2" descr="http://s017.radikal.ru/i430/1110/9e/420c0d798ee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412776"/>
            <a:ext cx="2621657" cy="4333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5698976" cy="5763344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Первое слово –</a:t>
            </a:r>
            <a:r>
              <a:rPr lang="ru-RU" b="1" i="1" u="sng" dirty="0" smtClean="0">
                <a:solidFill>
                  <a:schemeClr val="bg1"/>
                </a:solidFill>
              </a:rPr>
              <a:t>ночь</a:t>
            </a:r>
            <a:r>
              <a:rPr lang="ru-RU" b="1" dirty="0" smtClean="0">
                <a:solidFill>
                  <a:schemeClr val="bg1"/>
                </a:solidFill>
              </a:rPr>
              <a:t> дает нам сразу же время действия и задает характер освещения.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 Слово </a:t>
            </a:r>
            <a:r>
              <a:rPr lang="ru-RU" b="1" i="1" u="sng" dirty="0" smtClean="0">
                <a:solidFill>
                  <a:schemeClr val="bg1"/>
                </a:solidFill>
              </a:rPr>
              <a:t>улица</a:t>
            </a:r>
            <a:r>
              <a:rPr lang="ru-RU" b="1" dirty="0" smtClean="0">
                <a:solidFill>
                  <a:schemeClr val="bg1"/>
                </a:solidFill>
              </a:rPr>
              <a:t> призвано обозначить собственно «сцену»: городское пространство, ограниченное домами. </a:t>
            </a:r>
          </a:p>
          <a:p>
            <a:pPr algn="ctr">
              <a:buNone/>
            </a:pPr>
            <a:r>
              <a:rPr lang="ru-RU" b="1" i="1" u="sng" dirty="0" smtClean="0">
                <a:solidFill>
                  <a:schemeClr val="bg1"/>
                </a:solidFill>
              </a:rPr>
              <a:t>Фонарь</a:t>
            </a:r>
            <a:r>
              <a:rPr lang="ru-RU" b="1" dirty="0" smtClean="0">
                <a:solidFill>
                  <a:schemeClr val="bg1"/>
                </a:solidFill>
              </a:rPr>
              <a:t> оказывается единственным источником света (а вовсе не традиционная для лирики луна).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Единственный освещенный объект – это </a:t>
            </a:r>
            <a:r>
              <a:rPr lang="ru-RU" b="1" i="1" u="sng" dirty="0" smtClean="0">
                <a:solidFill>
                  <a:schemeClr val="bg1"/>
                </a:solidFill>
              </a:rPr>
              <a:t>аптека</a:t>
            </a:r>
            <a:r>
              <a:rPr lang="ru-RU" b="1" dirty="0" smtClean="0">
                <a:solidFill>
                  <a:schemeClr val="bg1"/>
                </a:solidFill>
              </a:rPr>
              <a:t>, еще один, и очень специфический, признак городского пейзажа.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2530" name="Picture 2" descr="http://rus.1september.ru/2002/40/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620688"/>
            <a:ext cx="2543175" cy="2381250"/>
          </a:xfrm>
          <a:prstGeom prst="rect">
            <a:avLst/>
          </a:prstGeom>
          <a:noFill/>
        </p:spPr>
      </p:pic>
      <p:pic>
        <p:nvPicPr>
          <p:cNvPr id="22532" name="Picture 4" descr="http://rus.1september.ru/2002/40/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284984"/>
            <a:ext cx="2232248" cy="29577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Стихотворение воспроизводит действительность.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Образ мрачной улицы – это философская метафора трагичности жизни.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Свет лишается своего ореола. Нет свободы движения, а только имитация. Даже смерть не может преодолеть унылого однообразия.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Жизнь представляет собой череду повторяющихся событий, которые бессмысленны и скучны. Ощущение безысходности существования усиливает кольцевая композиция, те же слова расположены в другой последовательности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Какова основная мысль стихотворения?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4690864" cy="4572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 </a:t>
            </a:r>
            <a:r>
              <a:rPr lang="ru-RU" b="1" dirty="0" smtClean="0">
                <a:solidFill>
                  <a:schemeClr val="bg1"/>
                </a:solidFill>
              </a:rPr>
              <a:t>Композиция этого стихотворения - зеркальная т.к.в начале и в конце стиха одинаковые строчки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    "ночь, улица, фонарь, аптека..."  и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    "Аптека, улица, фонарь..."все идет по кругу, жизнь не прекращается, но и не меняется: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    "И повторится все как встарь..." и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    "Умрешь-начнешь опять сначала..."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346" y="-66738"/>
            <a:ext cx="8229600" cy="104435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Какова композиция стихотворения?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stihi.ru/pics/2014/02/03/124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351" y="4280622"/>
            <a:ext cx="3050704" cy="2288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f2.mylove.ru/e_2Po82d5fJRqBez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129423"/>
            <a:ext cx="2187054" cy="299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 </a:t>
            </a:r>
            <a:r>
              <a:rPr lang="ru-RU" b="1" dirty="0" smtClean="0">
                <a:solidFill>
                  <a:schemeClr val="bg1"/>
                </a:solidFill>
              </a:rPr>
              <a:t>Все стихотворение представляет собой развернутую метафору: путь, дорога </a:t>
            </a:r>
            <a:r>
              <a:rPr lang="ru-RU" b="1" dirty="0" err="1" smtClean="0">
                <a:solidFill>
                  <a:schemeClr val="bg1"/>
                </a:solidFill>
              </a:rPr>
              <a:t>жизни-печальная</a:t>
            </a:r>
            <a:r>
              <a:rPr lang="ru-RU" b="1" dirty="0" smtClean="0">
                <a:solidFill>
                  <a:schemeClr val="bg1"/>
                </a:solidFill>
              </a:rPr>
              <a:t>, нескончаемая, безнадежная.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Эпитеты: «бессмысленный и тусклый свет» «ледяная рябь канала»</a:t>
            </a:r>
            <a:r>
              <a:rPr lang="ru-RU" dirty="0" smtClean="0"/>
              <a:t> - </a:t>
            </a:r>
            <a:r>
              <a:rPr lang="ru-RU" b="1" dirty="0" smtClean="0">
                <a:solidFill>
                  <a:srgbClr val="C00000"/>
                </a:solidFill>
              </a:rPr>
              <a:t>страх, холод, смерть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Гипербола: «умрешь - начнешь опять сначала»</a:t>
            </a:r>
          </a:p>
          <a:p>
            <a:pPr>
              <a:buNone/>
            </a:pP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Какие поэтические приёмы использует поэт?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20482" name="Picture 2" descr="http://s43.radikal.ru/i099/1001/0f/593bfc744e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365104"/>
            <a:ext cx="2489101" cy="2131260"/>
          </a:xfrm>
          <a:prstGeom prst="rect">
            <a:avLst/>
          </a:prstGeom>
          <a:noFill/>
        </p:spPr>
      </p:pic>
      <p:pic>
        <p:nvPicPr>
          <p:cNvPr id="20484" name="Picture 4" descr="http://img-fotki.yandex.ru/get/3600/alexandralex2007.4/0_2910a_67b4058a_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365104"/>
            <a:ext cx="2503959" cy="2171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836712"/>
            <a:ext cx="4464496" cy="492933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b="1" i="1" dirty="0" smtClean="0"/>
              <a:t>Марии Павловне Ивановой</a:t>
            </a:r>
            <a:r>
              <a:rPr lang="ru-RU" sz="1600" b="1" dirty="0" smtClean="0"/>
              <a:t>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 насыпью, во рву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некошенном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Лежит и смотрит, как живая,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цветном платке, на косы брошенном,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Красивая и молодая.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Бывало, шла походкой чинною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 шум и свист за ближним лесом.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Всю обойдя платформу длинную,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Ждала, волнуясь, под навесом.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Три ярких глаза набегающих –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Нежней румянец, круче локон: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Быть может, кто из проезжающих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Посмотрит пристальней из окон...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Вагоны шли привычной линией,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Подрагивали и скрипели;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Молчали желтые и синие; 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зеленых плакали и пели.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82832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«На железной дороге»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764704"/>
            <a:ext cx="446449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Вставали сонные за стеклами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обводили ровным взглядом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Платформу, сад с кустами блеклыми,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Ее, жандарма с нею рядом...</a:t>
            </a:r>
          </a:p>
          <a:p>
            <a:pPr>
              <a:buNone/>
            </a:pPr>
            <a:r>
              <a:rPr lang="ru-RU" b="1" dirty="0" smtClean="0"/>
              <a:t>Лишь раз гусар, рукой небрежною </a:t>
            </a:r>
            <a:r>
              <a:rPr lang="ru-RU" b="1" dirty="0" err="1" smtClean="0"/>
              <a:t>Облокотясь</a:t>
            </a:r>
            <a:r>
              <a:rPr lang="ru-RU" b="1" dirty="0" smtClean="0"/>
              <a:t> на бархат алый, </a:t>
            </a:r>
          </a:p>
          <a:p>
            <a:pPr>
              <a:buNone/>
            </a:pPr>
            <a:r>
              <a:rPr lang="ru-RU" b="1" dirty="0" smtClean="0"/>
              <a:t>Скользнул по ней улыбкой нежною, Скользнул - и поезд в даль умчало. </a:t>
            </a:r>
          </a:p>
          <a:p>
            <a:pPr>
              <a:buNone/>
            </a:pPr>
            <a:r>
              <a:rPr lang="ru-RU" b="1" dirty="0" smtClean="0"/>
              <a:t>Так мчалась юность бесполезная, </a:t>
            </a:r>
          </a:p>
          <a:p>
            <a:pPr>
              <a:buNone/>
            </a:pPr>
            <a:r>
              <a:rPr lang="ru-RU" b="1" dirty="0" smtClean="0"/>
              <a:t>В пустых мечтах изнемогая...</a:t>
            </a:r>
          </a:p>
          <a:p>
            <a:pPr>
              <a:buNone/>
            </a:pPr>
            <a:r>
              <a:rPr lang="ru-RU" b="1" dirty="0" smtClean="0"/>
              <a:t> Тоска дорожная, железная </a:t>
            </a:r>
          </a:p>
          <a:p>
            <a:pPr>
              <a:buNone/>
            </a:pPr>
            <a:r>
              <a:rPr lang="ru-RU" b="1" dirty="0" smtClean="0"/>
              <a:t>Свистела, сердце разрывая... </a:t>
            </a:r>
          </a:p>
          <a:p>
            <a:pPr>
              <a:buNone/>
            </a:pPr>
            <a:r>
              <a:rPr lang="ru-RU" b="1" dirty="0" smtClean="0"/>
              <a:t>Да что - давно уж сердце вынуто!</a:t>
            </a:r>
          </a:p>
          <a:p>
            <a:pPr>
              <a:buNone/>
            </a:pPr>
            <a:r>
              <a:rPr lang="ru-RU" b="1" dirty="0" smtClean="0"/>
              <a:t> Так много отдано поклонов, </a:t>
            </a:r>
          </a:p>
          <a:p>
            <a:pPr>
              <a:buNone/>
            </a:pPr>
            <a:r>
              <a:rPr lang="ru-RU" b="1" dirty="0" smtClean="0"/>
              <a:t>Так много жадных взоров кинуто </a:t>
            </a:r>
          </a:p>
          <a:p>
            <a:pPr>
              <a:buNone/>
            </a:pPr>
            <a:r>
              <a:rPr lang="ru-RU" b="1" dirty="0" smtClean="0"/>
              <a:t>В пустынные глаза вагонов... </a:t>
            </a:r>
          </a:p>
          <a:p>
            <a:pPr>
              <a:buNone/>
            </a:pPr>
            <a:r>
              <a:rPr lang="ru-RU" b="1" dirty="0" smtClean="0"/>
              <a:t>Не подходите к ней с вопросами, </a:t>
            </a:r>
          </a:p>
          <a:p>
            <a:pPr>
              <a:buNone/>
            </a:pPr>
            <a:r>
              <a:rPr lang="ru-RU" b="1" dirty="0" smtClean="0"/>
              <a:t>Вам все равно, а ей - довольно:</a:t>
            </a:r>
          </a:p>
          <a:p>
            <a:pPr>
              <a:buNone/>
            </a:pPr>
            <a:r>
              <a:rPr lang="ru-RU" b="1" dirty="0" smtClean="0"/>
              <a:t> Любовью, грязью иль колесами</a:t>
            </a:r>
          </a:p>
          <a:p>
            <a:pPr>
              <a:buNone/>
            </a:pPr>
            <a:r>
              <a:rPr lang="ru-RU" b="1" dirty="0" smtClean="0"/>
              <a:t> Она раздавлена - все больно. </a:t>
            </a:r>
          </a:p>
          <a:p>
            <a:pPr algn="ctr">
              <a:buNone/>
            </a:pPr>
            <a:r>
              <a:rPr lang="ru-RU" b="1" dirty="0" smtClean="0"/>
              <a:t>14 июня 1910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335</TotalTime>
  <Words>1180</Words>
  <Application>Microsoft Office PowerPoint</Application>
  <PresentationFormat>Экран (4:3)</PresentationFormat>
  <Paragraphs>129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Тема «страшного мира»  в лирике Александра Блока</vt:lpstr>
      <vt:lpstr>«Ночь, улица, фонарь, аптека...» </vt:lpstr>
      <vt:lpstr>Слайд 3</vt:lpstr>
      <vt:lpstr>Каким настроением проникнуто стихотворение?</vt:lpstr>
      <vt:lpstr>Слайд 5</vt:lpstr>
      <vt:lpstr>Какова основная мысль стихотворения?</vt:lpstr>
      <vt:lpstr>Какова композиция стихотворения?</vt:lpstr>
      <vt:lpstr>Какие поэтические приёмы использует поэт?</vt:lpstr>
      <vt:lpstr>«На железной дороге»</vt:lpstr>
      <vt:lpstr>Прокомментируйте  смысл названия. Как оно преломляется в композиции стихотворения?</vt:lpstr>
      <vt:lpstr>Слайд 11</vt:lpstr>
      <vt:lpstr>Каким представляете образ героини?</vt:lpstr>
      <vt:lpstr>Слайд 13</vt:lpstr>
      <vt:lpstr>6 строфа </vt:lpstr>
      <vt:lpstr>7  строфа </vt:lpstr>
      <vt:lpstr>8 строфа </vt:lpstr>
      <vt:lpstr>Слайд 17</vt:lpstr>
      <vt:lpstr>Образ пути, дороги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школа</cp:lastModifiedBy>
  <cp:revision>31</cp:revision>
  <dcterms:created xsi:type="dcterms:W3CDTF">2012-11-08T15:26:18Z</dcterms:created>
  <dcterms:modified xsi:type="dcterms:W3CDTF">2015-11-13T09:44:01Z</dcterms:modified>
</cp:coreProperties>
</file>