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9" r:id="rId4"/>
    <p:sldId id="262" r:id="rId5"/>
    <p:sldId id="260" r:id="rId6"/>
    <p:sldId id="261" r:id="rId7"/>
    <p:sldId id="263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7376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0879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6799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1172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157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639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4593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1439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2205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138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346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2A3AF-E49F-4A6C-B84E-D12C6D75A82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DF02A-67FF-4512-9856-10E9E4625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8313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768415" y="1380226"/>
            <a:ext cx="56330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Тема: </a:t>
            </a:r>
          </a:p>
          <a:p>
            <a:r>
              <a:rPr lang="ru-RU" sz="3200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« Что мишка спрятал ?»</a:t>
            </a:r>
            <a:endParaRPr lang="ru-RU" sz="3200" dirty="0">
              <a:solidFill>
                <a:srgbClr val="92D05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0725" y="6090249"/>
            <a:ext cx="570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Занятие провела: Филиппова Н.Ю  </a:t>
            </a:r>
            <a:r>
              <a:rPr lang="ru-RU" dirty="0" err="1" smtClean="0">
                <a:solidFill>
                  <a:srgbClr val="92D050"/>
                </a:solidFill>
                <a:latin typeface="Comic Sans MS" panose="030F0702030302020204" pitchFamily="66" charset="0"/>
              </a:rPr>
              <a:t>Вос</a:t>
            </a:r>
            <a:r>
              <a:rPr lang="ru-RU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-ль  гр№2</a:t>
            </a:r>
            <a:endParaRPr lang="ru-RU" dirty="0">
              <a:solidFill>
                <a:srgbClr val="92D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213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77516" y="256675"/>
            <a:ext cx="1088699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Цель</a:t>
            </a:r>
            <a:r>
              <a:rPr lang="ru-RU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: </a:t>
            </a:r>
            <a:endParaRPr lang="ru-RU" b="1" dirty="0" smtClean="0">
              <a:latin typeface="Comic Sans MS" panose="030F0702030302020204" pitchFamily="66" charset="0"/>
            </a:endParaRPr>
          </a:p>
          <a:p>
            <a:r>
              <a:rPr lang="ru-RU" b="1" dirty="0" smtClean="0">
                <a:latin typeface="Comic Sans MS" panose="030F0702030302020204" pitchFamily="66" charset="0"/>
              </a:rPr>
              <a:t>             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Формировать умение ориентироваться на цвет   предметов по речевой инструкции.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        Продолжать развивать мелкую моторику рук: брать грибочки кончиками пальцев</a:t>
            </a:r>
          </a:p>
          <a:p>
            <a:r>
              <a:rPr lang="ru-RU" sz="2000" b="1" u="sng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Задачи:</a:t>
            </a:r>
          </a:p>
          <a:p>
            <a:r>
              <a:rPr lang="ru-RU" sz="20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Продолжать знакомить детей с тестом и его </a:t>
            </a:r>
            <a:r>
              <a:rPr lang="ru-RU" sz="2000" b="1" dirty="0" err="1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св-ми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.</a:t>
            </a:r>
          </a:p>
          <a:p>
            <a:r>
              <a:rPr lang="ru-RU" sz="20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   Развивать мелкую моторику рук.</a:t>
            </a:r>
          </a:p>
          <a:p>
            <a:r>
              <a:rPr lang="ru-RU" sz="20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   Стимулировать познавательную и речевую активность, творческие способности,</a:t>
            </a:r>
          </a:p>
          <a:p>
            <a:r>
              <a:rPr lang="ru-RU" sz="20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    воображение, мышление, фантазию.</a:t>
            </a:r>
          </a:p>
          <a:p>
            <a:r>
              <a:rPr lang="ru-RU" sz="20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   Развивать тактильно </a:t>
            </a:r>
            <a:r>
              <a:rPr lang="ru-RU" sz="2000" b="1" dirty="0" err="1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мнимическую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чувствительность, которая стимулирует центр </a:t>
            </a:r>
          </a:p>
          <a:p>
            <a:r>
              <a:rPr lang="ru-RU" sz="20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   речи в головном мозге.</a:t>
            </a:r>
          </a:p>
          <a:p>
            <a:r>
              <a:rPr lang="ru-RU" sz="20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   Обогащать сенсорный опыт детей.</a:t>
            </a:r>
          </a:p>
          <a:p>
            <a:r>
              <a:rPr lang="ru-RU" sz="20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   Через внедрение инновационных технологий лепки, формировать у ребёнка </a:t>
            </a:r>
          </a:p>
          <a:p>
            <a:r>
              <a:rPr lang="ru-RU" sz="20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   изобразительные умения и навыки, используя различные способы, методы и приём</a:t>
            </a:r>
          </a:p>
          <a:p>
            <a:r>
              <a:rPr lang="ru-RU" sz="2000" b="1" dirty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ahnschrift SemiBold SemiConden" panose="020B0502040204020203" pitchFamily="34" charset="0"/>
              </a:rPr>
              <a:t>              Гармонизировать эмоциональное состояние</a:t>
            </a:r>
            <a:r>
              <a:rPr lang="ru-RU" sz="2000" b="1" dirty="0" smtClean="0">
                <a:latin typeface="Bahnschrift SemiBold SemiConden" panose="020B0502040204020203" pitchFamily="34" charset="0"/>
              </a:rPr>
              <a:t>.</a:t>
            </a:r>
          </a:p>
          <a:p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Bahnschrift SemiBold SemiConden" panose="020B0502040204020203" pitchFamily="34" charset="0"/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Bahnschrift SemiBold SemiConden" panose="020B0502040204020203" pitchFamily="34" charset="0"/>
              </a:rPr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01516" y="5919537"/>
            <a:ext cx="60478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Comic Sans MS" panose="030F0702030302020204" pitchFamily="66" charset="0"/>
              </a:rPr>
              <a:t>Оборудование</a:t>
            </a:r>
            <a:r>
              <a:rPr lang="ru-RU" b="1" dirty="0" smtClean="0">
                <a:latin typeface="Comic Sans MS" panose="030F0702030302020204" pitchFamily="66" charset="0"/>
              </a:rPr>
              <a:t>: </a:t>
            </a:r>
            <a:endParaRPr lang="ru-RU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Домик, барабан, погремушки, мишка, солёное </a:t>
            </a:r>
            <a:r>
              <a:rPr lang="ru-RU" b="1" dirty="0" smtClean="0">
                <a:latin typeface="Comic Sans MS" panose="030F0702030302020204" pitchFamily="66" charset="0"/>
              </a:rPr>
              <a:t>тесто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476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116128" y="2096219"/>
            <a:ext cx="55883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Вот домик стоит</a:t>
            </a:r>
          </a:p>
          <a:p>
            <a:r>
              <a:rPr lang="ru-RU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Там медведь наверно спит.</a:t>
            </a:r>
          </a:p>
          <a:p>
            <a:r>
              <a:rPr lang="ru-RU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Мишка, мишка выходи</a:t>
            </a:r>
          </a:p>
          <a:p>
            <a:r>
              <a:rPr lang="ru-RU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В гости мы к тебе пришли</a:t>
            </a:r>
            <a:r>
              <a:rPr lang="ru-RU" sz="3200" dirty="0" smtClean="0">
                <a:latin typeface="Comic Sans MS" panose="030F0702030302020204" pitchFamily="66" charset="0"/>
              </a:rPr>
              <a:t>.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360" y="1086928"/>
            <a:ext cx="3740270" cy="4330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9963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351"/>
            <a:ext cx="12192000" cy="76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224951" y="2216989"/>
            <a:ext cx="39917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Разоспался наш  мишутка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Разбудить его не шутка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Погремушки мы возьмём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И будить его начнём.</a:t>
            </a:r>
            <a:endParaRPr lang="ru-RU" sz="2400" dirty="0">
              <a:solidFill>
                <a:schemeClr val="accent4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830" y="1708031"/>
            <a:ext cx="4623759" cy="3692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73719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1000"/>
            <a:ext cx="12192000" cy="76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311215" y="1751162"/>
            <a:ext cx="542328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Мишка такой большой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Мягкий и пушистый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Где у мишки носик?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Где у мишки ротик?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Ушки на макушке.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Глазоньки </a:t>
            </a:r>
            <a:r>
              <a:rPr lang="ru-RU" sz="24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моргушки</a:t>
            </a:r>
            <a:endParaRPr lang="ru-RU" sz="2400" dirty="0" smtClean="0">
              <a:solidFill>
                <a:schemeClr val="accent4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А лапочки на нём мягкие большие.</a:t>
            </a:r>
            <a:endParaRPr lang="ru-RU" sz="2400" dirty="0">
              <a:solidFill>
                <a:schemeClr val="accent4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826" y="1520936"/>
            <a:ext cx="4140679" cy="4080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27783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95517" cy="723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7668883" y="2769079"/>
            <a:ext cx="32608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Что это у меня?</a:t>
            </a:r>
          </a:p>
          <a:p>
            <a:r>
              <a:rPr lang="ru-RU" sz="28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</a:rPr>
              <a:t>Отгадайте друзья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374" y="1897810"/>
            <a:ext cx="4241085" cy="3416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24298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6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7522234" y="2562045"/>
            <a:ext cx="33554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Бом, бом, </a:t>
            </a:r>
            <a:r>
              <a:rPr lang="ru-RU" sz="24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тра</a:t>
            </a:r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 та-та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Ну вставайте детвора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Ножки поднимайте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Весело шагайте.</a:t>
            </a:r>
            <a:endParaRPr lang="ru-RU" sz="2400" dirty="0">
              <a:solidFill>
                <a:schemeClr val="accent4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539" y="1473620"/>
            <a:ext cx="4261449" cy="3822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23547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6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616460" y="2562045"/>
            <a:ext cx="434766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Вот спасибо ребятки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С вами весело смеялся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И играл и развлекался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А теперь мои друзья</a:t>
            </a:r>
          </a:p>
          <a:p>
            <a:r>
              <a:rPr lang="ru-RU" sz="2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Примите угощенье от меня.</a:t>
            </a:r>
            <a:endParaRPr lang="ru-RU" sz="2400" dirty="0">
              <a:solidFill>
                <a:schemeClr val="accent4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151" y="1890584"/>
            <a:ext cx="4632385" cy="3483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05267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244</Words>
  <Application>Microsoft Office PowerPoint</Application>
  <PresentationFormat>Произвольный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Аркадий Бессмертный</dc:creator>
  <cp:lastModifiedBy>User</cp:lastModifiedBy>
  <cp:revision>23</cp:revision>
  <dcterms:created xsi:type="dcterms:W3CDTF">2019-08-02T01:40:57Z</dcterms:created>
  <dcterms:modified xsi:type="dcterms:W3CDTF">2019-12-05T16:00:39Z</dcterms:modified>
</cp:coreProperties>
</file>