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handoutMasterIdLst>
    <p:handoutMasterId r:id="rId7"/>
  </p:handoutMasterIdLst>
  <p:sldIdLst>
    <p:sldId id="256" r:id="rId2"/>
    <p:sldId id="257" r:id="rId3"/>
    <p:sldId id="262" r:id="rId4"/>
    <p:sldId id="258" r:id="rId5"/>
    <p:sldId id="259" r:id="rId6"/>
  </p:sldIdLst>
  <p:sldSz cx="9144000" cy="6858000" type="screen4x3"/>
  <p:notesSz cx="6735763" cy="98694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66"/>
    <a:srgbClr val="9966FF"/>
    <a:srgbClr val="339933"/>
    <a:srgbClr val="993300"/>
    <a:srgbClr val="9900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10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33CC62-BD72-4343-A82A-FEDB8E53C267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1A110-0ECB-4D66-A3D6-7FCC1FADE2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7972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2E4053D-EA03-4F38-B660-495BE847E6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E55A98-69C4-4B2A-9106-99CED83AFB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7B7524-440D-4F07-83B0-A966661379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8C860-E5E5-4523-8558-DF58E94715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679B11-1D2D-4C42-886A-CA2B5CCBEE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E9CC1259-CE5B-4086-8D3C-2367B7504E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BF7A12-4BEF-4181-BE73-AD5CF7670A9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3477F-0E29-441E-BF22-A44CD09CBA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549825-C000-46CB-9E3F-675C2A4272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B33D2C-0F46-40F9-A396-C3BDBFD529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5B29CB-0E03-4BC1-9D1A-B44F235206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DDD1B075-E0AA-4052-AFF4-7E5FADE4EB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28D63C62-4D59-4768-BA9D-E33F19A692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13"/>
          <p:cNvSpPr>
            <a:spLocks noChangeArrowheads="1"/>
          </p:cNvSpPr>
          <p:nvPr/>
        </p:nvSpPr>
        <p:spPr bwMode="auto">
          <a:xfrm>
            <a:off x="1828800" y="838200"/>
            <a:ext cx="4724400" cy="2743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title"/>
          </p:nvPr>
        </p:nvSpPr>
        <p:spPr>
          <a:xfrm>
            <a:off x="2133600" y="1066800"/>
            <a:ext cx="4114800" cy="2087563"/>
          </a:xfrm>
        </p:spPr>
        <p:txBody>
          <a:bodyPr/>
          <a:lstStyle/>
          <a:p>
            <a:pPr algn="ctr" eaLnBrk="1" hangingPunct="1"/>
            <a:r>
              <a:rPr lang="ru-RU" sz="2400" b="1" i="1" dirty="0" smtClean="0">
                <a:solidFill>
                  <a:schemeClr val="bg1"/>
                </a:solidFill>
              </a:rPr>
              <a:t>Взаимное расположение прямых </a:t>
            </a:r>
            <a:br>
              <a:rPr lang="ru-RU" sz="2400" b="1" i="1" dirty="0" smtClean="0">
                <a:solidFill>
                  <a:schemeClr val="bg1"/>
                </a:solidFill>
              </a:rPr>
            </a:br>
            <a:r>
              <a:rPr lang="ru-RU" sz="2400" b="1" i="1" dirty="0" smtClean="0">
                <a:solidFill>
                  <a:schemeClr val="bg1"/>
                </a:solidFill>
              </a:rPr>
              <a:t>и плоскостей</a:t>
            </a:r>
            <a:r>
              <a:rPr lang="ru-RU" sz="2400" i="1" dirty="0" smtClean="0">
                <a:solidFill>
                  <a:schemeClr val="bg1"/>
                </a:solidFill>
              </a:rPr>
              <a:t> в </a:t>
            </a:r>
            <a:r>
              <a:rPr lang="ru-RU" sz="2400" b="1" i="1" dirty="0" smtClean="0">
                <a:solidFill>
                  <a:schemeClr val="bg1"/>
                </a:solidFill>
              </a:rPr>
              <a:t>пространстве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457200" y="40386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/>
              <a:t>Две прямые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590800" y="54102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/>
              <a:t>Прямая и плоскость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6096000" y="40386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/>
              <a:t>Две плоскости</a:t>
            </a:r>
          </a:p>
        </p:txBody>
      </p:sp>
      <p:sp>
        <p:nvSpPr>
          <p:cNvPr id="5130" name="Line 10">
            <a:hlinkClick r:id="rId2" action="ppaction://hlinksldjump"/>
          </p:cNvPr>
          <p:cNvSpPr>
            <a:spLocks noChangeShapeType="1"/>
          </p:cNvSpPr>
          <p:nvPr/>
        </p:nvSpPr>
        <p:spPr bwMode="auto">
          <a:xfrm flipH="1">
            <a:off x="533400" y="3048000"/>
            <a:ext cx="1600200" cy="762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31" name="Line 11">
            <a:hlinkClick r:id="rId3" action="ppaction://hlinksldjump"/>
          </p:cNvPr>
          <p:cNvSpPr>
            <a:spLocks noChangeShapeType="1"/>
          </p:cNvSpPr>
          <p:nvPr/>
        </p:nvSpPr>
        <p:spPr bwMode="auto">
          <a:xfrm>
            <a:off x="6248400" y="2971800"/>
            <a:ext cx="1066800" cy="990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32" name="Line 12">
            <a:hlinkClick r:id="rId4" action="ppaction://hlinksldjump"/>
          </p:cNvPr>
          <p:cNvSpPr>
            <a:spLocks noChangeShapeType="1"/>
          </p:cNvSpPr>
          <p:nvPr/>
        </p:nvSpPr>
        <p:spPr bwMode="auto">
          <a:xfrm flipH="1">
            <a:off x="4191000" y="3657600"/>
            <a:ext cx="0" cy="1371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6" grpId="0"/>
      <p:bldP spid="5127" grpId="0"/>
      <p:bldP spid="5128" grpId="0"/>
      <p:bldP spid="5130" grpId="0" animBg="1"/>
      <p:bldP spid="5131" grpId="0" animBg="1"/>
      <p:bldP spid="513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1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381000" y="5562600"/>
          <a:ext cx="1903413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Формула" r:id="rId3" imgW="622080" imgH="190440" progId="Equation.3">
                  <p:embed/>
                </p:oleObj>
              </mc:Choice>
              <mc:Fallback>
                <p:oleObj name="Формула" r:id="rId3" imgW="622080" imgH="1904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5562600"/>
                        <a:ext cx="1903413" cy="582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10" name="Object 42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553199" y="5715000"/>
          <a:ext cx="1091045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Формула" r:id="rId5" imgW="342720" imgH="139680" progId="Equation.3">
                  <p:embed/>
                </p:oleObj>
              </mc:Choice>
              <mc:Fallback>
                <p:oleObj name="Формула" r:id="rId5" imgW="342720" imgH="13968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199" y="5715000"/>
                        <a:ext cx="1091045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13" name="Object 4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276600" y="5486400"/>
          <a:ext cx="1066800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Формула" r:id="rId7" imgW="317160" imgH="203040" progId="Equation.3">
                  <p:embed/>
                </p:oleObj>
              </mc:Choice>
              <mc:Fallback>
                <p:oleObj name="Формула" r:id="rId7" imgW="317160" imgH="20304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5486400"/>
                        <a:ext cx="1066800" cy="68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2" name="Line 4"/>
          <p:cNvSpPr>
            <a:spLocks noChangeShapeType="1"/>
          </p:cNvSpPr>
          <p:nvPr/>
        </p:nvSpPr>
        <p:spPr bwMode="auto">
          <a:xfrm flipH="1">
            <a:off x="684213" y="1628775"/>
            <a:ext cx="1008062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 rot="18288437" flipH="1">
            <a:off x="3940176" y="1776412"/>
            <a:ext cx="658812" cy="461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 rot="16017969" flipH="1">
            <a:off x="6796087" y="1849438"/>
            <a:ext cx="720725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900113" y="1052513"/>
            <a:ext cx="7559675" cy="3968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/>
              <a:t>Взаимное </a:t>
            </a:r>
            <a:r>
              <a:rPr lang="ru-RU" sz="2000" b="1" i="1"/>
              <a:t>расположение </a:t>
            </a:r>
            <a:r>
              <a:rPr lang="ru-RU" sz="2000" b="1" i="1" smtClean="0"/>
              <a:t>двух прямых </a:t>
            </a:r>
            <a:r>
              <a:rPr lang="ru-RU" sz="2000" b="1" i="1" dirty="0"/>
              <a:t>в пространстве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0" y="2286000"/>
            <a:ext cx="3124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 dirty="0"/>
              <a:t>Имеют общую точку</a:t>
            </a:r>
          </a:p>
          <a:p>
            <a:r>
              <a:rPr lang="ru-RU" sz="1600" i="1" dirty="0"/>
              <a:t>лежат в одной плоскости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2971800" y="2286000"/>
            <a:ext cx="3048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i="1" dirty="0"/>
              <a:t>Не имеют общую точку</a:t>
            </a:r>
          </a:p>
          <a:p>
            <a:r>
              <a:rPr lang="ru-RU" sz="1600" i="1" dirty="0"/>
              <a:t>лежат в одной плоскости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5791200" y="2286000"/>
            <a:ext cx="3352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i="1" dirty="0"/>
              <a:t>не имеют общую точку</a:t>
            </a:r>
          </a:p>
          <a:p>
            <a:r>
              <a:rPr lang="ru-RU" sz="1600" i="1" dirty="0"/>
              <a:t>не лежат в одной плоскости</a:t>
            </a:r>
          </a:p>
        </p:txBody>
      </p:sp>
      <p:sp>
        <p:nvSpPr>
          <p:cNvPr id="7179" name="AutoShape 11"/>
          <p:cNvSpPr>
            <a:spLocks/>
          </p:cNvSpPr>
          <p:nvPr/>
        </p:nvSpPr>
        <p:spPr bwMode="auto">
          <a:xfrm rot="-5400000">
            <a:off x="1242219" y="1754981"/>
            <a:ext cx="431800" cy="2916238"/>
          </a:xfrm>
          <a:prstGeom prst="leftBrace">
            <a:avLst>
              <a:gd name="adj1" fmla="val 56281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0" name="AutoShape 12"/>
          <p:cNvSpPr>
            <a:spLocks/>
          </p:cNvSpPr>
          <p:nvPr/>
        </p:nvSpPr>
        <p:spPr bwMode="auto">
          <a:xfrm rot="-5400000">
            <a:off x="7326313" y="1611312"/>
            <a:ext cx="431800" cy="3203575"/>
          </a:xfrm>
          <a:prstGeom prst="leftBrace">
            <a:avLst>
              <a:gd name="adj1" fmla="val 61826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1" name="AutoShape 13"/>
          <p:cNvSpPr>
            <a:spLocks/>
          </p:cNvSpPr>
          <p:nvPr/>
        </p:nvSpPr>
        <p:spPr bwMode="auto">
          <a:xfrm rot="-5400000">
            <a:off x="4211637" y="1773238"/>
            <a:ext cx="360363" cy="2808288"/>
          </a:xfrm>
          <a:prstGeom prst="leftBrace">
            <a:avLst>
              <a:gd name="adj1" fmla="val 64941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6516688" y="3500438"/>
            <a:ext cx="23764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скрещиваются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539750" y="3573463"/>
            <a:ext cx="23764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пересекаются</a:t>
            </a:r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auto">
          <a:xfrm>
            <a:off x="0" y="4437063"/>
            <a:ext cx="2520950" cy="935037"/>
          </a:xfrm>
          <a:prstGeom prst="parallelogram">
            <a:avLst>
              <a:gd name="adj" fmla="val 67402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 flipV="1">
            <a:off x="323850" y="4652963"/>
            <a:ext cx="1871663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>
            <a:off x="611188" y="4652963"/>
            <a:ext cx="1152525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684213" y="4437063"/>
            <a:ext cx="7397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а</a:t>
            </a: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1835150" y="4437063"/>
            <a:ext cx="576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в</a:t>
            </a:r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3348038" y="3573463"/>
            <a:ext cx="23764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параллельны</a:t>
            </a:r>
          </a:p>
        </p:txBody>
      </p:sp>
      <p:sp>
        <p:nvSpPr>
          <p:cNvPr id="7190" name="AutoShape 22"/>
          <p:cNvSpPr>
            <a:spLocks noChangeArrowheads="1"/>
          </p:cNvSpPr>
          <p:nvPr/>
        </p:nvSpPr>
        <p:spPr bwMode="auto">
          <a:xfrm>
            <a:off x="2514600" y="4419600"/>
            <a:ext cx="2447925" cy="935037"/>
          </a:xfrm>
          <a:prstGeom prst="parallelogram">
            <a:avLst>
              <a:gd name="adj" fmla="val 6545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ru-RU" b="1" i="1"/>
          </a:p>
          <a:p>
            <a:pPr algn="ctr"/>
            <a:endParaRPr lang="ru-RU"/>
          </a:p>
        </p:txBody>
      </p:sp>
      <p:sp>
        <p:nvSpPr>
          <p:cNvPr id="7191" name="AutoShape 23"/>
          <p:cNvSpPr>
            <a:spLocks noChangeArrowheads="1"/>
          </p:cNvSpPr>
          <p:nvPr/>
        </p:nvSpPr>
        <p:spPr bwMode="auto">
          <a:xfrm>
            <a:off x="5580063" y="4437063"/>
            <a:ext cx="2520950" cy="935037"/>
          </a:xfrm>
          <a:prstGeom prst="parallelogram">
            <a:avLst>
              <a:gd name="adj" fmla="val 67402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92" name="Line 24"/>
          <p:cNvSpPr>
            <a:spLocks noChangeShapeType="1"/>
          </p:cNvSpPr>
          <p:nvPr/>
        </p:nvSpPr>
        <p:spPr bwMode="auto">
          <a:xfrm flipV="1">
            <a:off x="2843213" y="4581525"/>
            <a:ext cx="1584325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 flipV="1">
            <a:off x="3132138" y="4868863"/>
            <a:ext cx="144145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4" name="Rectangle 26"/>
          <p:cNvSpPr>
            <a:spLocks noChangeArrowheads="1"/>
          </p:cNvSpPr>
          <p:nvPr/>
        </p:nvSpPr>
        <p:spPr bwMode="auto">
          <a:xfrm>
            <a:off x="7235825" y="45085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а</a:t>
            </a:r>
          </a:p>
        </p:txBody>
      </p:sp>
      <p:sp>
        <p:nvSpPr>
          <p:cNvPr id="7195" name="Rectangle 27"/>
          <p:cNvSpPr>
            <a:spLocks noChangeArrowheads="1"/>
          </p:cNvSpPr>
          <p:nvPr/>
        </p:nvSpPr>
        <p:spPr bwMode="auto">
          <a:xfrm>
            <a:off x="3851275" y="4941888"/>
            <a:ext cx="322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/>
              <a:t>в</a:t>
            </a:r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3333750" y="46704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/>
              <a:t>а</a:t>
            </a:r>
          </a:p>
        </p:txBody>
      </p:sp>
      <p:sp>
        <p:nvSpPr>
          <p:cNvPr id="7197" name="Rectangle 29"/>
          <p:cNvSpPr>
            <a:spLocks noChangeArrowheads="1"/>
          </p:cNvSpPr>
          <p:nvPr/>
        </p:nvSpPr>
        <p:spPr bwMode="auto">
          <a:xfrm>
            <a:off x="6516688" y="4365625"/>
            <a:ext cx="3222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/>
              <a:t>в</a:t>
            </a:r>
          </a:p>
        </p:txBody>
      </p:sp>
      <p:sp>
        <p:nvSpPr>
          <p:cNvPr id="7198" name="Line 30"/>
          <p:cNvSpPr>
            <a:spLocks noChangeShapeType="1"/>
          </p:cNvSpPr>
          <p:nvPr/>
        </p:nvSpPr>
        <p:spPr bwMode="auto">
          <a:xfrm flipV="1">
            <a:off x="6011863" y="4797425"/>
            <a:ext cx="1584325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6372225" y="4292600"/>
            <a:ext cx="287338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00" name="Line 32"/>
          <p:cNvSpPr>
            <a:spLocks noChangeShapeType="1"/>
          </p:cNvSpPr>
          <p:nvPr/>
        </p:nvSpPr>
        <p:spPr bwMode="auto">
          <a:xfrm>
            <a:off x="6659563" y="4797425"/>
            <a:ext cx="433387" cy="719138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01" name="Oval 33"/>
          <p:cNvSpPr>
            <a:spLocks noChangeArrowheads="1"/>
          </p:cNvSpPr>
          <p:nvPr/>
        </p:nvSpPr>
        <p:spPr bwMode="auto">
          <a:xfrm>
            <a:off x="6588125" y="4724400"/>
            <a:ext cx="71438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03" name="Oval 35"/>
          <p:cNvSpPr>
            <a:spLocks noChangeArrowheads="1"/>
          </p:cNvSpPr>
          <p:nvPr/>
        </p:nvSpPr>
        <p:spPr bwMode="auto">
          <a:xfrm>
            <a:off x="1187450" y="4868863"/>
            <a:ext cx="71438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1042988" y="4508500"/>
            <a:ext cx="4318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А</a:t>
            </a:r>
          </a:p>
          <a:p>
            <a:pPr>
              <a:spcBef>
                <a:spcPct val="50000"/>
              </a:spcBef>
            </a:pPr>
            <a:endParaRPr lang="ru-RU" b="1" i="1"/>
          </a:p>
        </p:txBody>
      </p:sp>
      <p:sp>
        <p:nvSpPr>
          <p:cNvPr id="1061" name="Rectangle 44"/>
          <p:cNvSpPr>
            <a:spLocks noChangeArrowheads="1"/>
          </p:cNvSpPr>
          <p:nvPr/>
        </p:nvSpPr>
        <p:spPr bwMode="auto">
          <a:xfrm>
            <a:off x="6858000" y="5943600"/>
            <a:ext cx="3048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2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2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2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20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7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173" grpId="0" animBg="1"/>
      <p:bldP spid="7174" grpId="0" animBg="1"/>
      <p:bldP spid="7175" grpId="0" animBg="1"/>
      <p:bldP spid="7176" grpId="0"/>
      <p:bldP spid="7177" grpId="0"/>
      <p:bldP spid="7178" grpId="0"/>
      <p:bldP spid="7179" grpId="0" animBg="1"/>
      <p:bldP spid="7180" grpId="0" animBg="1"/>
      <p:bldP spid="7181" grpId="0" animBg="1"/>
      <p:bldP spid="7182" grpId="0"/>
      <p:bldP spid="7183" grpId="0"/>
      <p:bldP spid="7184" grpId="0" animBg="1"/>
      <p:bldP spid="7185" grpId="0" animBg="1"/>
      <p:bldP spid="7186" grpId="0" animBg="1"/>
      <p:bldP spid="7187" grpId="0"/>
      <p:bldP spid="7188" grpId="0"/>
      <p:bldP spid="7189" grpId="0"/>
      <p:bldP spid="7190" grpId="0" animBg="1"/>
      <p:bldP spid="7191" grpId="0" animBg="1"/>
      <p:bldP spid="7192" grpId="0" animBg="1"/>
      <p:bldP spid="7193" grpId="0" animBg="1"/>
      <p:bldP spid="7194" grpId="0"/>
      <p:bldP spid="7195" grpId="0"/>
      <p:bldP spid="7196" grpId="0"/>
      <p:bldP spid="7197" grpId="0"/>
      <p:bldP spid="7198" grpId="0" animBg="1"/>
      <p:bldP spid="7199" grpId="0" animBg="1"/>
      <p:bldP spid="7200" grpId="0" animBg="1"/>
      <p:bldP spid="7201" grpId="0" animBg="1"/>
      <p:bldP spid="7203" grpId="0" animBg="1"/>
      <p:bldP spid="72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755650" y="4148138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1524000" y="3581400"/>
            <a:ext cx="1438275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 flipH="1">
            <a:off x="2195513" y="3573463"/>
            <a:ext cx="792162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 flipH="1">
            <a:off x="755650" y="3573463"/>
            <a:ext cx="792163" cy="57467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1547813" y="2132013"/>
            <a:ext cx="14398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 rot="5400000">
            <a:off x="36512" y="3427413"/>
            <a:ext cx="1439863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 rot="5400000">
            <a:off x="1490662" y="3462338"/>
            <a:ext cx="1439863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755650" y="2708275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 rot="5400000">
            <a:off x="2268538" y="2851150"/>
            <a:ext cx="1439862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 rot="-5400000">
            <a:off x="804862" y="2852738"/>
            <a:ext cx="1439863" cy="1588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94" name="Line 14"/>
          <p:cNvSpPr>
            <a:spLocks noChangeShapeType="1"/>
          </p:cNvSpPr>
          <p:nvPr/>
        </p:nvSpPr>
        <p:spPr bwMode="auto">
          <a:xfrm flipH="1">
            <a:off x="755650" y="2132013"/>
            <a:ext cx="792163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495" name="Line 15"/>
          <p:cNvSpPr>
            <a:spLocks noChangeShapeType="1"/>
          </p:cNvSpPr>
          <p:nvPr/>
        </p:nvSpPr>
        <p:spPr bwMode="auto">
          <a:xfrm flipH="1">
            <a:off x="2195513" y="2132013"/>
            <a:ext cx="792162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158" name="Text Box 16"/>
          <p:cNvSpPr txBox="1">
            <a:spLocks noChangeArrowheads="1"/>
          </p:cNvSpPr>
          <p:nvPr/>
        </p:nvSpPr>
        <p:spPr bwMode="auto">
          <a:xfrm>
            <a:off x="1752600" y="5105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 i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159" name="Text Box 17"/>
          <p:cNvSpPr txBox="1">
            <a:spLocks noChangeArrowheads="1"/>
          </p:cNvSpPr>
          <p:nvPr/>
        </p:nvSpPr>
        <p:spPr bwMode="auto">
          <a:xfrm>
            <a:off x="533400" y="4114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chemeClr val="accent1">
                    <a:lumMod val="50000"/>
                  </a:schemeClr>
                </a:solidFill>
              </a:rPr>
              <a:t>А</a:t>
            </a:r>
          </a:p>
        </p:txBody>
      </p:sp>
      <p:sp>
        <p:nvSpPr>
          <p:cNvPr id="6160" name="Rectangle 18"/>
          <p:cNvSpPr>
            <a:spLocks noChangeArrowheads="1"/>
          </p:cNvSpPr>
          <p:nvPr/>
        </p:nvSpPr>
        <p:spPr bwMode="auto">
          <a:xfrm>
            <a:off x="1219200" y="335280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chemeClr val="accent1">
                    <a:lumMod val="50000"/>
                  </a:schemeClr>
                </a:solidFill>
              </a:rPr>
              <a:t>B</a:t>
            </a:r>
            <a:endParaRPr lang="ru-RU" b="1" i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161" name="Rectangle 19"/>
          <p:cNvSpPr>
            <a:spLocks noChangeArrowheads="1"/>
          </p:cNvSpPr>
          <p:nvPr/>
        </p:nvSpPr>
        <p:spPr bwMode="auto">
          <a:xfrm>
            <a:off x="304800" y="2514600"/>
            <a:ext cx="447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chemeClr val="accent1">
                    <a:lumMod val="50000"/>
                  </a:schemeClr>
                </a:solidFill>
              </a:rPr>
              <a:t>А</a:t>
            </a:r>
            <a:r>
              <a:rPr lang="ru-RU" sz="1400" b="1" i="1">
                <a:solidFill>
                  <a:schemeClr val="accent1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6162" name="Rectangle 20"/>
          <p:cNvSpPr>
            <a:spLocks noChangeArrowheads="1"/>
          </p:cNvSpPr>
          <p:nvPr/>
        </p:nvSpPr>
        <p:spPr bwMode="auto">
          <a:xfrm>
            <a:off x="2895600" y="3352800"/>
            <a:ext cx="403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>
                <a:solidFill>
                  <a:schemeClr val="accent1">
                    <a:lumMod val="50000"/>
                  </a:schemeClr>
                </a:solidFill>
              </a:rPr>
              <a:t>C</a:t>
            </a:r>
            <a:endParaRPr lang="ru-RU" b="1" i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163" name="Rectangle 21"/>
          <p:cNvSpPr>
            <a:spLocks noChangeArrowheads="1"/>
          </p:cNvSpPr>
          <p:nvPr/>
        </p:nvSpPr>
        <p:spPr bwMode="auto">
          <a:xfrm>
            <a:off x="2057400" y="4114800"/>
            <a:ext cx="479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>
                <a:solidFill>
                  <a:schemeClr val="accent1">
                    <a:lumMod val="50000"/>
                  </a:schemeClr>
                </a:solidFill>
              </a:rPr>
              <a:t>D</a:t>
            </a:r>
            <a:endParaRPr lang="ru-RU" b="1" i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164" name="Rectangle 24"/>
          <p:cNvSpPr>
            <a:spLocks noChangeArrowheads="1"/>
          </p:cNvSpPr>
          <p:nvPr/>
        </p:nvSpPr>
        <p:spPr bwMode="auto">
          <a:xfrm>
            <a:off x="2133600" y="2590800"/>
            <a:ext cx="447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chemeClr val="accent1">
                    <a:lumMod val="50000"/>
                  </a:schemeClr>
                </a:solidFill>
              </a:rPr>
              <a:t>D</a:t>
            </a:r>
            <a:r>
              <a:rPr lang="ru-RU" sz="1400" b="1" i="1">
                <a:solidFill>
                  <a:schemeClr val="accent1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6165" name="Rectangle 25"/>
          <p:cNvSpPr>
            <a:spLocks noChangeArrowheads="1"/>
          </p:cNvSpPr>
          <p:nvPr/>
        </p:nvSpPr>
        <p:spPr bwMode="auto">
          <a:xfrm>
            <a:off x="1295400" y="1828800"/>
            <a:ext cx="447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chemeClr val="accent1">
                    <a:lumMod val="50000"/>
                  </a:schemeClr>
                </a:solidFill>
              </a:rPr>
              <a:t>B</a:t>
            </a:r>
            <a:r>
              <a:rPr lang="ru-RU" sz="1400" b="1" i="1">
                <a:solidFill>
                  <a:schemeClr val="accent1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6166" name="Rectangle 26"/>
          <p:cNvSpPr>
            <a:spLocks noChangeArrowheads="1"/>
          </p:cNvSpPr>
          <p:nvPr/>
        </p:nvSpPr>
        <p:spPr bwMode="auto">
          <a:xfrm>
            <a:off x="2895600" y="1905000"/>
            <a:ext cx="447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chemeClr val="accent1">
                    <a:lumMod val="50000"/>
                  </a:schemeClr>
                </a:solidFill>
              </a:rPr>
              <a:t>C</a:t>
            </a:r>
            <a:r>
              <a:rPr lang="en-US" sz="1400" b="1" i="1">
                <a:solidFill>
                  <a:schemeClr val="accent1">
                    <a:lumMod val="50000"/>
                  </a:schemeClr>
                </a:solidFill>
              </a:rPr>
              <a:t>1</a:t>
            </a:r>
            <a:endParaRPr lang="ru-RU" sz="1400" b="1" i="1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168" name="TextBox 23"/>
          <p:cNvSpPr txBox="1">
            <a:spLocks noChangeArrowheads="1"/>
          </p:cNvSpPr>
          <p:nvPr/>
        </p:nvSpPr>
        <p:spPr bwMode="auto">
          <a:xfrm>
            <a:off x="4648200" y="1371600"/>
            <a:ext cx="35433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i="1" dirty="0"/>
              <a:t>Дан куб</a:t>
            </a:r>
            <a:r>
              <a:rPr lang="en-US" b="1" i="1" dirty="0"/>
              <a:t> </a:t>
            </a:r>
            <a:r>
              <a:rPr lang="ru-RU" b="1" i="1" dirty="0"/>
              <a:t> </a:t>
            </a:r>
            <a:r>
              <a:rPr lang="en-US" b="1" i="1" dirty="0" smtClean="0"/>
              <a:t>ABCDA</a:t>
            </a:r>
            <a:r>
              <a:rPr lang="en-US" sz="1400" b="1" i="1" dirty="0" smtClean="0"/>
              <a:t>1</a:t>
            </a:r>
            <a:r>
              <a:rPr lang="en-US" b="1" i="1" dirty="0" smtClean="0"/>
              <a:t>B</a:t>
            </a:r>
            <a:r>
              <a:rPr lang="en-US" sz="1400" b="1" i="1" dirty="0" smtClean="0"/>
              <a:t>1</a:t>
            </a:r>
            <a:r>
              <a:rPr lang="en-US" b="1" i="1" dirty="0" smtClean="0"/>
              <a:t>C</a:t>
            </a:r>
            <a:r>
              <a:rPr lang="en-US" sz="1400" b="1" i="1" dirty="0" smtClean="0"/>
              <a:t>1</a:t>
            </a:r>
            <a:r>
              <a:rPr lang="en-US" b="1" i="1" dirty="0" smtClean="0"/>
              <a:t>D</a:t>
            </a:r>
            <a:r>
              <a:rPr lang="en-US" sz="1400" b="1" i="1" dirty="0" smtClean="0"/>
              <a:t>1</a:t>
            </a:r>
            <a:endParaRPr lang="ru-RU" sz="1400" b="1" i="1" dirty="0" smtClean="0"/>
          </a:p>
          <a:p>
            <a:r>
              <a:rPr lang="ru-RU" b="1" i="1" dirty="0" smtClean="0"/>
              <a:t>Укажите пары скрещивающихся прямых.</a:t>
            </a:r>
            <a:endParaRPr lang="ru-RU" b="1" i="1" dirty="0"/>
          </a:p>
        </p:txBody>
      </p:sp>
      <p:sp>
        <p:nvSpPr>
          <p:cNvPr id="6169" name="AutoShape 3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001000" y="5943600"/>
            <a:ext cx="381000" cy="609600"/>
          </a:xfrm>
          <a:prstGeom prst="upArrow">
            <a:avLst>
              <a:gd name="adj1" fmla="val 50000"/>
              <a:gd name="adj2" fmla="val 4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93366"/>
                                      </p:to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93366"/>
                                      </p:to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93366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" dur="2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2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966FF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966FF"/>
                                      </p:to>
                                    </p:animClr>
                                    <p:set>
                                      <p:cBhvr>
                                        <p:cTn id="52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6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966FF"/>
                                      </p:to>
                                    </p:animClr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1" dur="2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966FF"/>
                                      </p:to>
                                    </p:animClr>
                                    <p:set>
                                      <p:cBhvr>
                                        <p:cTn id="62" dur="2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404813"/>
            <a:ext cx="7067550" cy="4175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400" b="1" i="1" smtClean="0">
                <a:solidFill>
                  <a:schemeClr val="tx1"/>
                </a:solidFill>
              </a:rPr>
              <a:t/>
            </a:r>
            <a:br>
              <a:rPr lang="ru-RU" sz="2400" b="1" i="1" smtClean="0">
                <a:solidFill>
                  <a:schemeClr val="tx1"/>
                </a:solidFill>
              </a:rPr>
            </a:br>
            <a:endParaRPr lang="ru-RU" sz="4000" smtClean="0"/>
          </a:p>
        </p:txBody>
      </p:sp>
      <p:graphicFrame>
        <p:nvGraphicFramePr>
          <p:cNvPr id="8195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323850" y="6165850"/>
          <a:ext cx="136525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Формула" r:id="rId3" imgW="647640" imgH="177480" progId="Equation.3">
                  <p:embed/>
                </p:oleObj>
              </mc:Choice>
              <mc:Fallback>
                <p:oleObj name="Формула" r:id="rId3" imgW="647640" imgH="177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6165850"/>
                        <a:ext cx="1365250" cy="37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6038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6038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7" name="Line 5"/>
          <p:cNvSpPr>
            <a:spLocks noChangeShapeType="1"/>
          </p:cNvSpPr>
          <p:nvPr/>
        </p:nvSpPr>
        <p:spPr bwMode="auto">
          <a:xfrm flipH="1">
            <a:off x="684213" y="1628775"/>
            <a:ext cx="1008062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 rot="18288437" flipH="1">
            <a:off x="3940176" y="1776412"/>
            <a:ext cx="658812" cy="461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 rot="16017969" flipH="1">
            <a:off x="6796087" y="1849438"/>
            <a:ext cx="720725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609600" y="762000"/>
            <a:ext cx="7848600" cy="7016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i="1" dirty="0"/>
              <a:t>Взаимное расположение прямой и плоскости в пространстве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79388" y="2420938"/>
            <a:ext cx="2663825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i="1"/>
              <a:t>Имеют общую точку</a:t>
            </a:r>
          </a:p>
          <a:p>
            <a:pPr>
              <a:spcBef>
                <a:spcPct val="50000"/>
              </a:spcBef>
            </a:pPr>
            <a:endParaRPr lang="ru-RU" sz="1600" b="1" i="1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2700338" y="2420938"/>
            <a:ext cx="2933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i="1"/>
              <a:t>Не имеют общих точек</a:t>
            </a:r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5651500" y="2349500"/>
            <a:ext cx="33115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i="1"/>
              <a:t>имеют множество общих точек</a:t>
            </a:r>
          </a:p>
          <a:p>
            <a:endParaRPr lang="ru-RU" sz="1600" b="1" i="1"/>
          </a:p>
        </p:txBody>
      </p:sp>
      <p:sp>
        <p:nvSpPr>
          <p:cNvPr id="8204" name="AutoShape 12"/>
          <p:cNvSpPr>
            <a:spLocks/>
          </p:cNvSpPr>
          <p:nvPr/>
        </p:nvSpPr>
        <p:spPr bwMode="auto">
          <a:xfrm rot="-5400000">
            <a:off x="1223169" y="2096294"/>
            <a:ext cx="360362" cy="2305050"/>
          </a:xfrm>
          <a:prstGeom prst="leftBrace">
            <a:avLst>
              <a:gd name="adj1" fmla="val 53304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5" name="AutoShape 13"/>
          <p:cNvSpPr>
            <a:spLocks/>
          </p:cNvSpPr>
          <p:nvPr/>
        </p:nvSpPr>
        <p:spPr bwMode="auto">
          <a:xfrm rot="-5400000">
            <a:off x="6948488" y="1773237"/>
            <a:ext cx="431800" cy="2879725"/>
          </a:xfrm>
          <a:prstGeom prst="leftBrace">
            <a:avLst>
              <a:gd name="adj1" fmla="val 55576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6" name="AutoShape 14"/>
          <p:cNvSpPr>
            <a:spLocks/>
          </p:cNvSpPr>
          <p:nvPr/>
        </p:nvSpPr>
        <p:spPr bwMode="auto">
          <a:xfrm rot="-5400000">
            <a:off x="3922713" y="1989138"/>
            <a:ext cx="360362" cy="2519362"/>
          </a:xfrm>
          <a:prstGeom prst="leftBrace">
            <a:avLst>
              <a:gd name="adj1" fmla="val 58260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6011863" y="3500438"/>
            <a:ext cx="23764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chemeClr val="accent1">
                    <a:lumMod val="50000"/>
                  </a:schemeClr>
                </a:solidFill>
              </a:rPr>
              <a:t>Прямая лежит в плоскости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250825" y="3573463"/>
            <a:ext cx="2376488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chemeClr val="accent1">
                    <a:lumMod val="50000"/>
                  </a:schemeClr>
                </a:solidFill>
              </a:rPr>
              <a:t>Прямая пересекает плоскость</a:t>
            </a:r>
          </a:p>
        </p:txBody>
      </p:sp>
      <p:sp>
        <p:nvSpPr>
          <p:cNvPr id="8209" name="AutoShape 17"/>
          <p:cNvSpPr>
            <a:spLocks noChangeArrowheads="1"/>
          </p:cNvSpPr>
          <p:nvPr/>
        </p:nvSpPr>
        <p:spPr bwMode="auto">
          <a:xfrm>
            <a:off x="5795963" y="4724400"/>
            <a:ext cx="2520950" cy="935038"/>
          </a:xfrm>
          <a:prstGeom prst="parallelogram">
            <a:avLst>
              <a:gd name="adj" fmla="val 67402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>
            <a:off x="6407150" y="4940300"/>
            <a:ext cx="1152525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6478588" y="4724400"/>
            <a:ext cx="739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а</a:t>
            </a: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3059113" y="3573463"/>
            <a:ext cx="2376487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chemeClr val="accent1">
                    <a:lumMod val="50000"/>
                  </a:schemeClr>
                </a:solidFill>
              </a:rPr>
              <a:t>Прямая и плоскость параллельны</a:t>
            </a:r>
          </a:p>
        </p:txBody>
      </p:sp>
      <p:sp>
        <p:nvSpPr>
          <p:cNvPr id="8213" name="AutoShape 21"/>
          <p:cNvSpPr>
            <a:spLocks noChangeArrowheads="1"/>
          </p:cNvSpPr>
          <p:nvPr/>
        </p:nvSpPr>
        <p:spPr bwMode="auto">
          <a:xfrm>
            <a:off x="2700338" y="4797425"/>
            <a:ext cx="2447925" cy="935038"/>
          </a:xfrm>
          <a:prstGeom prst="parallelogram">
            <a:avLst>
              <a:gd name="adj" fmla="val 6545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ru-RU" b="1" i="1"/>
          </a:p>
          <a:p>
            <a:pPr algn="ctr"/>
            <a:endParaRPr lang="ru-RU"/>
          </a:p>
        </p:txBody>
      </p:sp>
      <p:sp>
        <p:nvSpPr>
          <p:cNvPr id="8214" name="AutoShape 22"/>
          <p:cNvSpPr>
            <a:spLocks noChangeArrowheads="1"/>
          </p:cNvSpPr>
          <p:nvPr/>
        </p:nvSpPr>
        <p:spPr bwMode="auto">
          <a:xfrm>
            <a:off x="0" y="4868863"/>
            <a:ext cx="2520950" cy="935037"/>
          </a:xfrm>
          <a:prstGeom prst="parallelogram">
            <a:avLst>
              <a:gd name="adj" fmla="val 67402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 flipV="1">
            <a:off x="3203575" y="4581525"/>
            <a:ext cx="15843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16" name="Rectangle 24"/>
          <p:cNvSpPr>
            <a:spLocks noChangeArrowheads="1"/>
          </p:cNvSpPr>
          <p:nvPr/>
        </p:nvSpPr>
        <p:spPr bwMode="auto">
          <a:xfrm>
            <a:off x="1150938" y="53736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а</a:t>
            </a:r>
          </a:p>
        </p:txBody>
      </p:sp>
      <p:sp>
        <p:nvSpPr>
          <p:cNvPr id="8217" name="Rectangle 25"/>
          <p:cNvSpPr>
            <a:spLocks noChangeArrowheads="1"/>
          </p:cNvSpPr>
          <p:nvPr/>
        </p:nvSpPr>
        <p:spPr bwMode="auto">
          <a:xfrm>
            <a:off x="3492500" y="4292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/>
              <a:t>а</a:t>
            </a:r>
          </a:p>
        </p:txBody>
      </p:sp>
      <p:sp>
        <p:nvSpPr>
          <p:cNvPr id="8218" name="Line 26"/>
          <p:cNvSpPr>
            <a:spLocks noChangeShapeType="1"/>
          </p:cNvSpPr>
          <p:nvPr/>
        </p:nvSpPr>
        <p:spPr bwMode="auto">
          <a:xfrm>
            <a:off x="935038" y="4581525"/>
            <a:ext cx="287337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19" name="Line 27"/>
          <p:cNvSpPr>
            <a:spLocks noChangeShapeType="1"/>
          </p:cNvSpPr>
          <p:nvPr/>
        </p:nvSpPr>
        <p:spPr bwMode="auto">
          <a:xfrm>
            <a:off x="1258888" y="5157788"/>
            <a:ext cx="433387" cy="71913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20" name="Oval 28"/>
          <p:cNvSpPr>
            <a:spLocks noChangeArrowheads="1"/>
          </p:cNvSpPr>
          <p:nvPr/>
        </p:nvSpPr>
        <p:spPr bwMode="auto">
          <a:xfrm>
            <a:off x="1222375" y="5086350"/>
            <a:ext cx="71438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7" name="Text Box 30"/>
          <p:cNvSpPr txBox="1">
            <a:spLocks noChangeArrowheads="1"/>
          </p:cNvSpPr>
          <p:nvPr/>
        </p:nvSpPr>
        <p:spPr bwMode="auto">
          <a:xfrm>
            <a:off x="1692275" y="5805488"/>
            <a:ext cx="1223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8223" name="Text Box 31"/>
          <p:cNvSpPr txBox="1">
            <a:spLocks noChangeArrowheads="1"/>
          </p:cNvSpPr>
          <p:nvPr/>
        </p:nvSpPr>
        <p:spPr bwMode="auto">
          <a:xfrm>
            <a:off x="1222375" y="486886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А</a:t>
            </a:r>
          </a:p>
        </p:txBody>
      </p:sp>
      <p:sp>
        <p:nvSpPr>
          <p:cNvPr id="8224" name="Text Box 32"/>
          <p:cNvSpPr txBox="1">
            <a:spLocks noChangeArrowheads="1"/>
          </p:cNvSpPr>
          <p:nvPr/>
        </p:nvSpPr>
        <p:spPr bwMode="auto">
          <a:xfrm>
            <a:off x="3348038" y="6092825"/>
            <a:ext cx="1223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1"/>
              <a:t>а </a:t>
            </a:r>
            <a:r>
              <a:rPr lang="ru-RU" sz="2400" i="1">
                <a:cs typeface="Arial" charset="0"/>
              </a:rPr>
              <a:t>‖ </a:t>
            </a:r>
            <a:r>
              <a:rPr lang="ru-RU" sz="2400" b="1" i="1">
                <a:cs typeface="Arial" charset="0"/>
                <a:sym typeface="Symbol" pitchFamily="18" charset="2"/>
              </a:rPr>
              <a:t>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225" name="Text Box 33"/>
              <p:cNvSpPr txBox="1">
                <a:spLocks noChangeArrowheads="1"/>
              </p:cNvSpPr>
              <p:nvPr/>
            </p:nvSpPr>
            <p:spPr bwMode="auto">
              <a:xfrm>
                <a:off x="6443663" y="6021388"/>
                <a:ext cx="1152525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400" b="1" i="1" dirty="0" smtClean="0">
                    <a:sym typeface="Symbol" pitchFamily="18" charset="2"/>
                  </a:rPr>
                  <a:t>а </a:t>
                </a:r>
                <a14:m>
                  <m:oMath xmlns:m="http://schemas.openxmlformats.org/officeDocument/2006/math">
                    <m:r>
                      <a:rPr lang="ru-RU" sz="2400" b="1" i="1" smtClean="0">
                        <a:latin typeface="Cambria Math"/>
                        <a:ea typeface="Cambria Math"/>
                        <a:sym typeface="Symbol" pitchFamily="18" charset="2"/>
                      </a:rPr>
                      <m:t>∁</m:t>
                    </m:r>
                  </m:oMath>
                </a14:m>
                <a:r>
                  <a:rPr lang="ru-RU" sz="2400" b="1" i="1" dirty="0" smtClean="0">
                    <a:sym typeface="Symbol" pitchFamily="18" charset="2"/>
                  </a:rPr>
                  <a:t> </a:t>
                </a:r>
                <a:r>
                  <a:rPr lang="ru-RU" sz="2400" b="1" i="1" dirty="0">
                    <a:sym typeface="Symbol" pitchFamily="18" charset="2"/>
                  </a:rPr>
                  <a:t></a:t>
                </a:r>
              </a:p>
            </p:txBody>
          </p:sp>
        </mc:Choice>
        <mc:Fallback>
          <p:sp>
            <p:nvSpPr>
              <p:cNvPr id="8225" name="Text 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43663" y="6021388"/>
                <a:ext cx="1152525" cy="461665"/>
              </a:xfrm>
              <a:prstGeom prst="rect">
                <a:avLst/>
              </a:prstGeom>
              <a:blipFill rotWithShape="1">
                <a:blip r:embed="rId7"/>
                <a:stretch>
                  <a:fillRect l="-7937" t="-10667" b="-3200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226" name="Text Box 34"/>
          <p:cNvSpPr txBox="1">
            <a:spLocks noChangeArrowheads="1"/>
          </p:cNvSpPr>
          <p:nvPr/>
        </p:nvSpPr>
        <p:spPr bwMode="auto">
          <a:xfrm>
            <a:off x="179388" y="5373688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ym typeface="Symbol" pitchFamily="18" charset="2"/>
              </a:rPr>
              <a:t></a:t>
            </a:r>
          </a:p>
        </p:txBody>
      </p:sp>
      <p:sp>
        <p:nvSpPr>
          <p:cNvPr id="8227" name="Text Box 35"/>
          <p:cNvSpPr txBox="1">
            <a:spLocks noChangeArrowheads="1"/>
          </p:cNvSpPr>
          <p:nvPr/>
        </p:nvSpPr>
        <p:spPr bwMode="auto">
          <a:xfrm>
            <a:off x="2843213" y="5445125"/>
            <a:ext cx="503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ym typeface="Symbol" pitchFamily="18" charset="2"/>
              </a:rPr>
              <a:t></a:t>
            </a:r>
          </a:p>
        </p:txBody>
      </p:sp>
      <p:sp>
        <p:nvSpPr>
          <p:cNvPr id="8228" name="Text Box 36"/>
          <p:cNvSpPr txBox="1">
            <a:spLocks noChangeArrowheads="1"/>
          </p:cNvSpPr>
          <p:nvPr/>
        </p:nvSpPr>
        <p:spPr bwMode="auto">
          <a:xfrm>
            <a:off x="5867400" y="5373688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ym typeface="Symbol" pitchFamily="18" charset="2"/>
              </a:rPr>
              <a:t>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0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8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8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2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2000"/>
                                        <p:tgtEl>
                                          <p:spTgt spid="8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2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8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20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2000"/>
                                        <p:tgtEl>
                                          <p:spTgt spid="8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7" grpId="0" animBg="1"/>
      <p:bldP spid="8198" grpId="0" animBg="1"/>
      <p:bldP spid="8199" grpId="0" animBg="1"/>
      <p:bldP spid="8200" grpId="0" animBg="1"/>
      <p:bldP spid="8201" grpId="0"/>
      <p:bldP spid="8202" grpId="0"/>
      <p:bldP spid="8203" grpId="0"/>
      <p:bldP spid="8204" grpId="0" animBg="1"/>
      <p:bldP spid="8205" grpId="0" animBg="1"/>
      <p:bldP spid="8206" grpId="0" animBg="1"/>
      <p:bldP spid="8207" grpId="0"/>
      <p:bldP spid="8208" grpId="0"/>
      <p:bldP spid="8209" grpId="0" animBg="1"/>
      <p:bldP spid="8210" grpId="0" animBg="1"/>
      <p:bldP spid="8211" grpId="0"/>
      <p:bldP spid="8212" grpId="0"/>
      <p:bldP spid="8213" grpId="0" animBg="1"/>
      <p:bldP spid="8214" grpId="0" animBg="1"/>
      <p:bldP spid="8215" grpId="0" animBg="1"/>
      <p:bldP spid="8216" grpId="0"/>
      <p:bldP spid="8217" grpId="0"/>
      <p:bldP spid="8218" grpId="0" animBg="1"/>
      <p:bldP spid="8219" grpId="0" animBg="1"/>
      <p:bldP spid="8220" grpId="0" animBg="1"/>
      <p:bldP spid="8223" grpId="0"/>
      <p:bldP spid="8224" grpId="0"/>
      <p:bldP spid="8226" grpId="0"/>
      <p:bldP spid="82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2"/>
          <p:cNvGraphicFramePr>
            <a:graphicFrameLocks noGrp="1" noChangeAspect="1"/>
          </p:cNvGraphicFramePr>
          <p:nvPr>
            <p:ph sz="half" idx="1"/>
          </p:nvPr>
        </p:nvGraphicFramePr>
        <p:xfrm>
          <a:off x="766763" y="6237288"/>
          <a:ext cx="1155700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Формула" r:id="rId3" imgW="634680" imgH="203040" progId="Equation.3">
                  <p:embed/>
                </p:oleObj>
              </mc:Choice>
              <mc:Fallback>
                <p:oleObj name="Формула" r:id="rId3" imgW="634680" imgH="2030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763" y="6237288"/>
                        <a:ext cx="1155700" cy="369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6038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6038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0" name="Line 4"/>
          <p:cNvSpPr>
            <a:spLocks noChangeShapeType="1"/>
          </p:cNvSpPr>
          <p:nvPr/>
        </p:nvSpPr>
        <p:spPr bwMode="auto">
          <a:xfrm flipH="1">
            <a:off x="2051050" y="1196975"/>
            <a:ext cx="792163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 rot="15718575" flipH="1">
            <a:off x="4332449" y="1265193"/>
            <a:ext cx="587375" cy="461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971550" y="620713"/>
            <a:ext cx="7848600" cy="707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/>
              <a:t>Взаимное </a:t>
            </a:r>
            <a:r>
              <a:rPr lang="ru-RU" sz="2000" b="1" i="1" smtClean="0"/>
              <a:t>расположение двух </a:t>
            </a:r>
            <a:r>
              <a:rPr lang="ru-RU" sz="2000" b="1" i="1" dirty="0"/>
              <a:t>плоскостей в пространстве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187450" y="1989138"/>
            <a:ext cx="2663825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Общие точки есть</a:t>
            </a:r>
          </a:p>
          <a:p>
            <a:pPr>
              <a:spcBef>
                <a:spcPct val="50000"/>
              </a:spcBef>
            </a:pPr>
            <a:endParaRPr lang="ru-RU" b="1" i="1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3774281" y="2029991"/>
            <a:ext cx="2933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/>
              <a:t>Общих точек нет</a:t>
            </a:r>
          </a:p>
        </p:txBody>
      </p:sp>
      <p:sp>
        <p:nvSpPr>
          <p:cNvPr id="9225" name="AutoShape 9"/>
          <p:cNvSpPr>
            <a:spLocks/>
          </p:cNvSpPr>
          <p:nvPr/>
        </p:nvSpPr>
        <p:spPr bwMode="auto">
          <a:xfrm rot="-5400000">
            <a:off x="2088356" y="1377157"/>
            <a:ext cx="360363" cy="2305050"/>
          </a:xfrm>
          <a:prstGeom prst="leftBrace">
            <a:avLst>
              <a:gd name="adj1" fmla="val 53304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6" name="AutoShape 10"/>
          <p:cNvSpPr>
            <a:spLocks/>
          </p:cNvSpPr>
          <p:nvPr/>
        </p:nvSpPr>
        <p:spPr bwMode="auto">
          <a:xfrm rot="16200000">
            <a:off x="4853781" y="1299369"/>
            <a:ext cx="360363" cy="2519363"/>
          </a:xfrm>
          <a:prstGeom prst="leftBrace">
            <a:avLst>
              <a:gd name="adj1" fmla="val 58260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1116013" y="2852738"/>
            <a:ext cx="25193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>
                <a:solidFill>
                  <a:schemeClr val="accent1">
                    <a:lumMod val="50000"/>
                  </a:schemeClr>
                </a:solidFill>
              </a:rPr>
              <a:t>плоскости пересекаются</a:t>
            </a:r>
          </a:p>
        </p:txBody>
      </p:sp>
      <p:sp>
        <p:nvSpPr>
          <p:cNvPr id="9228" name="AutoShape 12"/>
          <p:cNvSpPr>
            <a:spLocks noChangeArrowheads="1"/>
          </p:cNvSpPr>
          <p:nvPr/>
        </p:nvSpPr>
        <p:spPr bwMode="auto">
          <a:xfrm>
            <a:off x="3095947" y="5244461"/>
            <a:ext cx="2520950" cy="935037"/>
          </a:xfrm>
          <a:prstGeom prst="parallelogram">
            <a:avLst>
              <a:gd name="adj" fmla="val 67402"/>
            </a:avLst>
          </a:prstGeom>
          <a:solidFill>
            <a:schemeClr val="accent1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ru-RU" b="1" i="1">
              <a:sym typeface="Symbol" pitchFamily="18" charset="2"/>
            </a:endParaRPr>
          </a:p>
          <a:p>
            <a:pPr algn="ctr"/>
            <a:endParaRPr lang="ru-RU"/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3555103" y="2843337"/>
            <a:ext cx="23764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плоскости параллельны</a:t>
            </a:r>
          </a:p>
        </p:txBody>
      </p:sp>
      <p:sp>
        <p:nvSpPr>
          <p:cNvPr id="9230" name="AutoShape 14"/>
          <p:cNvSpPr>
            <a:spLocks noChangeArrowheads="1"/>
          </p:cNvSpPr>
          <p:nvPr/>
        </p:nvSpPr>
        <p:spPr bwMode="auto">
          <a:xfrm>
            <a:off x="3555103" y="3954617"/>
            <a:ext cx="2447925" cy="935038"/>
          </a:xfrm>
          <a:prstGeom prst="parallelogram">
            <a:avLst>
              <a:gd name="adj" fmla="val 65450"/>
            </a:avLst>
          </a:prstGeom>
          <a:solidFill>
            <a:schemeClr val="accent2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ru-RU" b="1" i="1"/>
          </a:p>
          <a:p>
            <a:pPr algn="ctr"/>
            <a:endParaRPr lang="ru-RU"/>
          </a:p>
        </p:txBody>
      </p:sp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250825" y="4508500"/>
            <a:ext cx="3097213" cy="935038"/>
          </a:xfrm>
          <a:prstGeom prst="parallelogram">
            <a:avLst>
              <a:gd name="adj" fmla="val 82810"/>
            </a:avLst>
          </a:prstGeom>
          <a:solidFill>
            <a:schemeClr val="accent1">
              <a:lumMod val="40000"/>
              <a:lumOff val="60000"/>
            </a:schemeClr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ru-RU" b="1" i="1">
              <a:sym typeface="Symbol" pitchFamily="18" charset="2"/>
            </a:endParaRPr>
          </a:p>
          <a:p>
            <a:pPr algn="ctr"/>
            <a:endParaRPr lang="ru-RU"/>
          </a:p>
        </p:txBody>
      </p:sp>
      <p:sp>
        <p:nvSpPr>
          <p:cNvPr id="3088" name="Text Box 17"/>
          <p:cNvSpPr txBox="1">
            <a:spLocks noChangeArrowheads="1"/>
          </p:cNvSpPr>
          <p:nvPr/>
        </p:nvSpPr>
        <p:spPr bwMode="auto">
          <a:xfrm>
            <a:off x="1692275" y="5805488"/>
            <a:ext cx="1223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089" name="Text Box 18"/>
          <p:cNvSpPr txBox="1">
            <a:spLocks noChangeArrowheads="1"/>
          </p:cNvSpPr>
          <p:nvPr/>
        </p:nvSpPr>
        <p:spPr bwMode="auto">
          <a:xfrm>
            <a:off x="1116013" y="4724400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 i="1"/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4079082" y="6324600"/>
            <a:ext cx="10080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ym typeface="Symbol" pitchFamily="18" charset="2"/>
              </a:rPr>
              <a:t> </a:t>
            </a:r>
            <a:r>
              <a:rPr lang="ru-RU" b="1" i="1" dirty="0">
                <a:cs typeface="Arial" charset="0"/>
              </a:rPr>
              <a:t>‖ </a:t>
            </a:r>
            <a:r>
              <a:rPr lang="ru-RU" b="1" i="1" dirty="0">
                <a:cs typeface="Arial" charset="0"/>
                <a:sym typeface="Symbol" pitchFamily="18" charset="2"/>
              </a:rPr>
              <a:t></a:t>
            </a:r>
          </a:p>
        </p:txBody>
      </p:sp>
      <p:sp>
        <p:nvSpPr>
          <p:cNvPr id="9236" name="Line 20"/>
          <p:cNvSpPr>
            <a:spLocks noChangeShapeType="1"/>
          </p:cNvSpPr>
          <p:nvPr/>
        </p:nvSpPr>
        <p:spPr bwMode="auto">
          <a:xfrm flipH="1">
            <a:off x="1476375" y="4508500"/>
            <a:ext cx="719138" cy="9366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>
            <a:off x="1835150" y="3716338"/>
            <a:ext cx="360363" cy="7921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8" name="Line 22"/>
          <p:cNvSpPr>
            <a:spLocks noChangeShapeType="1"/>
          </p:cNvSpPr>
          <p:nvPr/>
        </p:nvSpPr>
        <p:spPr bwMode="auto">
          <a:xfrm>
            <a:off x="2195513" y="4508500"/>
            <a:ext cx="431800" cy="9366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9" name="Line 23"/>
          <p:cNvSpPr>
            <a:spLocks noChangeShapeType="1"/>
          </p:cNvSpPr>
          <p:nvPr/>
        </p:nvSpPr>
        <p:spPr bwMode="auto">
          <a:xfrm rot="-385649">
            <a:off x="2627313" y="5445125"/>
            <a:ext cx="73025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40" name="Line 24"/>
          <p:cNvSpPr>
            <a:spLocks noChangeShapeType="1"/>
          </p:cNvSpPr>
          <p:nvPr/>
        </p:nvSpPr>
        <p:spPr bwMode="auto">
          <a:xfrm>
            <a:off x="971550" y="4292600"/>
            <a:ext cx="863600" cy="20161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41" name="Line 25"/>
          <p:cNvSpPr>
            <a:spLocks noChangeShapeType="1"/>
          </p:cNvSpPr>
          <p:nvPr/>
        </p:nvSpPr>
        <p:spPr bwMode="auto">
          <a:xfrm flipV="1">
            <a:off x="971550" y="3716338"/>
            <a:ext cx="863600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42" name="Line 26"/>
          <p:cNvSpPr>
            <a:spLocks noChangeShapeType="1"/>
          </p:cNvSpPr>
          <p:nvPr/>
        </p:nvSpPr>
        <p:spPr bwMode="auto">
          <a:xfrm rot="21126339" flipV="1">
            <a:off x="1763713" y="5734050"/>
            <a:ext cx="1008062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43" name="Rectangle 27"/>
          <p:cNvSpPr>
            <a:spLocks noChangeArrowheads="1"/>
          </p:cNvSpPr>
          <p:nvPr/>
        </p:nvSpPr>
        <p:spPr bwMode="auto">
          <a:xfrm>
            <a:off x="611188" y="5157788"/>
            <a:ext cx="3286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ym typeface="Symbol" pitchFamily="18" charset="2"/>
              </a:rPr>
              <a:t></a:t>
            </a:r>
          </a:p>
        </p:txBody>
      </p:sp>
      <p:sp>
        <p:nvSpPr>
          <p:cNvPr id="9244" name="Rectangle 28"/>
          <p:cNvSpPr>
            <a:spLocks noChangeArrowheads="1"/>
          </p:cNvSpPr>
          <p:nvPr/>
        </p:nvSpPr>
        <p:spPr bwMode="auto">
          <a:xfrm>
            <a:off x="1708150" y="3933825"/>
            <a:ext cx="309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ym typeface="Symbol" pitchFamily="18" charset="2"/>
              </a:rPr>
              <a:t></a:t>
            </a:r>
          </a:p>
        </p:txBody>
      </p:sp>
      <p:sp>
        <p:nvSpPr>
          <p:cNvPr id="9245" name="Rectangle 29"/>
          <p:cNvSpPr>
            <a:spLocks noChangeArrowheads="1"/>
          </p:cNvSpPr>
          <p:nvPr/>
        </p:nvSpPr>
        <p:spPr bwMode="auto">
          <a:xfrm>
            <a:off x="4777582" y="5746244"/>
            <a:ext cx="3095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 dirty="0">
                <a:sym typeface="Symbol" pitchFamily="18" charset="2"/>
              </a:rPr>
              <a:t></a:t>
            </a:r>
          </a:p>
        </p:txBody>
      </p:sp>
      <p:sp>
        <p:nvSpPr>
          <p:cNvPr id="9246" name="Rectangle 30"/>
          <p:cNvSpPr>
            <a:spLocks noChangeArrowheads="1"/>
          </p:cNvSpPr>
          <p:nvPr/>
        </p:nvSpPr>
        <p:spPr bwMode="auto">
          <a:xfrm>
            <a:off x="1835150" y="47974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/>
              <a:t>с</a:t>
            </a:r>
          </a:p>
        </p:txBody>
      </p:sp>
      <p:sp>
        <p:nvSpPr>
          <p:cNvPr id="9247" name="Rectangle 31"/>
          <p:cNvSpPr>
            <a:spLocks noChangeArrowheads="1"/>
          </p:cNvSpPr>
          <p:nvPr/>
        </p:nvSpPr>
        <p:spPr bwMode="auto">
          <a:xfrm>
            <a:off x="5076825" y="4581525"/>
            <a:ext cx="328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 dirty="0">
                <a:sym typeface="Symbol" pitchFamily="18" charset="2"/>
              </a:rPr>
              <a:t></a:t>
            </a:r>
          </a:p>
        </p:txBody>
      </p:sp>
      <p:sp>
        <p:nvSpPr>
          <p:cNvPr id="3103" name="AutoShape 32">
            <a:hlinkClick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8382000" y="6324600"/>
            <a:ext cx="228600" cy="304800"/>
          </a:xfrm>
          <a:prstGeom prst="up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Line 5"/>
          <p:cNvSpPr>
            <a:spLocks noChangeShapeType="1"/>
          </p:cNvSpPr>
          <p:nvPr/>
        </p:nvSpPr>
        <p:spPr bwMode="auto">
          <a:xfrm rot="15718575" flipH="1">
            <a:off x="6684008" y="1322472"/>
            <a:ext cx="587375" cy="461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3" name="AutoShape 10"/>
          <p:cNvSpPr>
            <a:spLocks/>
          </p:cNvSpPr>
          <p:nvPr/>
        </p:nvSpPr>
        <p:spPr bwMode="auto">
          <a:xfrm rot="16200000">
            <a:off x="7704137" y="1270000"/>
            <a:ext cx="360363" cy="2519363"/>
          </a:xfrm>
          <a:prstGeom prst="leftBrace">
            <a:avLst>
              <a:gd name="adj1" fmla="val 58260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Rectangle 8"/>
          <p:cNvSpPr>
            <a:spLocks noChangeArrowheads="1"/>
          </p:cNvSpPr>
          <p:nvPr/>
        </p:nvSpPr>
        <p:spPr bwMode="auto">
          <a:xfrm>
            <a:off x="6293644" y="1788302"/>
            <a:ext cx="29337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 dirty="0" smtClean="0"/>
              <a:t>Множество общих</a:t>
            </a:r>
          </a:p>
          <a:p>
            <a:pPr algn="ctr"/>
            <a:r>
              <a:rPr lang="ru-RU" b="1" i="1" dirty="0" smtClean="0"/>
              <a:t>точек</a:t>
            </a:r>
            <a:endParaRPr lang="ru-RU" b="1" i="1" dirty="0"/>
          </a:p>
        </p:txBody>
      </p: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6443662" y="2879644"/>
            <a:ext cx="23764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плоскости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совпадают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7" name="AutoShape 14"/>
          <p:cNvSpPr>
            <a:spLocks noChangeArrowheads="1"/>
          </p:cNvSpPr>
          <p:nvPr/>
        </p:nvSpPr>
        <p:spPr bwMode="auto">
          <a:xfrm>
            <a:off x="6180612" y="3938391"/>
            <a:ext cx="2447925" cy="935038"/>
          </a:xfrm>
          <a:prstGeom prst="parallelogram">
            <a:avLst>
              <a:gd name="adj" fmla="val 65450"/>
            </a:avLst>
          </a:prstGeom>
          <a:solidFill>
            <a:schemeClr val="accent2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ru-RU" b="1" i="1"/>
          </a:p>
          <a:p>
            <a:pPr algn="ctr"/>
            <a:endParaRPr lang="ru-RU"/>
          </a:p>
        </p:txBody>
      </p:sp>
      <p:sp>
        <p:nvSpPr>
          <p:cNvPr id="39" name="Text Box 19"/>
          <p:cNvSpPr txBox="1">
            <a:spLocks noChangeArrowheads="1"/>
          </p:cNvSpPr>
          <p:nvPr/>
        </p:nvSpPr>
        <p:spPr bwMode="auto">
          <a:xfrm>
            <a:off x="7172230" y="4430712"/>
            <a:ext cx="10080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ym typeface="Symbol" pitchFamily="18" charset="2"/>
              </a:rPr>
              <a:t> </a:t>
            </a:r>
            <a:r>
              <a:rPr lang="ru-RU" b="1" i="1" dirty="0">
                <a:cs typeface="Arial" charset="0"/>
                <a:sym typeface="Symbol" pitchFamily="18" charset="2"/>
              </a:rPr>
              <a:t>=</a:t>
            </a:r>
            <a:r>
              <a:rPr lang="ru-RU" b="1" i="1" dirty="0" smtClean="0">
                <a:cs typeface="Arial" charset="0"/>
              </a:rPr>
              <a:t> </a:t>
            </a:r>
            <a:r>
              <a:rPr lang="ru-RU" b="1" i="1" dirty="0">
                <a:cs typeface="Arial" charset="0"/>
                <a:sym typeface="Symbol" pitchFamily="18" charset="2"/>
              </a:rPr>
              <a:t>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9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2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2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2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20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9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2000"/>
                                        <p:tgtEl>
                                          <p:spTgt spid="9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20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9221" grpId="0" animBg="1"/>
      <p:bldP spid="9222" grpId="0" animBg="1"/>
      <p:bldP spid="9223" grpId="0"/>
      <p:bldP spid="9224" grpId="0"/>
      <p:bldP spid="9225" grpId="0" animBg="1"/>
      <p:bldP spid="9226" grpId="0" animBg="1"/>
      <p:bldP spid="9227" grpId="0"/>
      <p:bldP spid="9228" grpId="0" animBg="1"/>
      <p:bldP spid="9229" grpId="0"/>
      <p:bldP spid="9230" grpId="0" animBg="1"/>
      <p:bldP spid="9231" grpId="0" animBg="1"/>
      <p:bldP spid="9236" grpId="0" animBg="1"/>
      <p:bldP spid="9237" grpId="0" animBg="1"/>
      <p:bldP spid="9238" grpId="0" animBg="1"/>
      <p:bldP spid="9239" grpId="0" animBg="1"/>
      <p:bldP spid="9240" grpId="0" animBg="1"/>
      <p:bldP spid="9241" grpId="0" animBg="1"/>
      <p:bldP spid="9242" grpId="0" animBg="1"/>
      <p:bldP spid="9243" grpId="0"/>
      <p:bldP spid="9244" grpId="0"/>
      <p:bldP spid="9245" grpId="0"/>
      <p:bldP spid="9246" grpId="0"/>
      <p:bldP spid="9247" grpId="0"/>
      <p:bldP spid="32" grpId="0" animBg="1"/>
      <p:bldP spid="33" grpId="0" animBg="1"/>
      <p:bldP spid="34" grpId="0"/>
      <p:bldP spid="36" grpId="0"/>
      <p:bldP spid="3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854</TotalTime>
  <Words>142</Words>
  <Application>Microsoft Office PowerPoint</Application>
  <PresentationFormat>Экран (4:3)</PresentationFormat>
  <Paragraphs>63</Paragraphs>
  <Slides>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Справедливость</vt:lpstr>
      <vt:lpstr>Формула</vt:lpstr>
      <vt:lpstr>Взаимное расположение прямых  и плоскостей в пространстве</vt:lpstr>
      <vt:lpstr>Презентация PowerPoint</vt:lpstr>
      <vt:lpstr>Презентация PowerPoint</vt:lpstr>
      <vt:lpstr>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elena</dc:creator>
  <cp:lastModifiedBy>Star</cp:lastModifiedBy>
  <cp:revision>26</cp:revision>
  <cp:lastPrinted>2019-11-16T01:56:59Z</cp:lastPrinted>
  <dcterms:created xsi:type="dcterms:W3CDTF">1601-01-01T00:00:00Z</dcterms:created>
  <dcterms:modified xsi:type="dcterms:W3CDTF">2019-12-05T10:32:50Z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