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6" r:id="rId18"/>
    <p:sldId id="277" r:id="rId19"/>
    <p:sldId id="274" r:id="rId20"/>
    <p:sldId id="273" r:id="rId21"/>
    <p:sldId id="271" r:id="rId22"/>
    <p:sldId id="272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E8E57-D809-41F1-9873-E7CEF7FFFD9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DA17B-6ABE-45D7-81E3-2596BAEA0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8.xml"/><Relationship Id="rId18" Type="http://schemas.openxmlformats.org/officeDocument/2006/relationships/slide" Target="slide14.xml"/><Relationship Id="rId3" Type="http://schemas.openxmlformats.org/officeDocument/2006/relationships/image" Target="../media/image2.png"/><Relationship Id="rId21" Type="http://schemas.openxmlformats.org/officeDocument/2006/relationships/slide" Target="slide24.xml"/><Relationship Id="rId7" Type="http://schemas.openxmlformats.org/officeDocument/2006/relationships/slide" Target="slide4.xml"/><Relationship Id="rId12" Type="http://schemas.openxmlformats.org/officeDocument/2006/relationships/slide" Target="slide23.xml"/><Relationship Id="rId17" Type="http://schemas.openxmlformats.org/officeDocument/2006/relationships/image" Target="../media/image4.png"/><Relationship Id="rId2" Type="http://schemas.openxmlformats.org/officeDocument/2006/relationships/image" Target="../media/image1.jpeg"/><Relationship Id="rId16" Type="http://schemas.openxmlformats.org/officeDocument/2006/relationships/slide" Target="slide16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5" Type="http://schemas.openxmlformats.org/officeDocument/2006/relationships/slide" Target="slide12.xml"/><Relationship Id="rId10" Type="http://schemas.openxmlformats.org/officeDocument/2006/relationships/slide" Target="slide20.xml"/><Relationship Id="rId19" Type="http://schemas.openxmlformats.org/officeDocument/2006/relationships/slide" Target="slide22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hyperlink" Target="&#1056;&#1091;&#1089;&#1089;&#1082;&#1072;&#1103;%20&#1085;&#1072;&#1088;&#1086;&#1076;&#1085;&#1072;&#1103;%20-%20&#1042;&#1086;%20&#1087;&#1086;&#1083;&#1077;%20&#1073;&#1077;&#1088;&#1077;&#1079;&#1072;%20&#1089;&#1090;&#1086;&#1103;&#1083;&#1072;%20(&#1084;&#1080;&#1085;&#1091;&#1089;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BrUNfR6QwdI" TargetMode="External"/><Relationship Id="rId3" Type="http://schemas.openxmlformats.org/officeDocument/2006/relationships/slide" Target="slide2.xml"/><Relationship Id="rId7" Type="http://schemas.openxmlformats.org/officeDocument/2006/relationships/hyperlink" Target="https://www.google.ru/search?q=&#1073;&#1077;&#1088;&#1077;&#1079;&#1072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" TargetMode="External"/><Relationship Id="rId5" Type="http://schemas.openxmlformats.org/officeDocument/2006/relationships/hyperlink" Target="http://dcbs-nvkz.narod.ru/produkt/skazki/skazki/ber.htm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571876"/>
            <a:ext cx="5357850" cy="197169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Аделина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«Г» класс МБОУ «СОШ № 4»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Ильина Т.А.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428604"/>
            <a:ext cx="663354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28575">
                  <a:solidFill>
                    <a:srgbClr val="006600"/>
                  </a:solidFill>
                </a:ln>
                <a:solidFill>
                  <a:srgbClr val="009900"/>
                </a:solidFill>
                <a:latin typeface="Monotype Corsiva" pitchFamily="66" charset="0"/>
              </a:rPr>
              <a:t>«</a:t>
            </a:r>
            <a:r>
              <a:rPr lang="ru-RU" sz="8800" b="1" dirty="0" err="1" smtClean="0">
                <a:ln w="28575">
                  <a:solidFill>
                    <a:srgbClr val="006600"/>
                  </a:solidFill>
                </a:ln>
                <a:solidFill>
                  <a:srgbClr val="009900"/>
                </a:solidFill>
                <a:latin typeface="Monotype Corsiva" pitchFamily="66" charset="0"/>
              </a:rPr>
              <a:t>Заморочки</a:t>
            </a:r>
            <a:r>
              <a:rPr lang="ru-RU" sz="8800" b="1" dirty="0" smtClean="0">
                <a:ln w="28575">
                  <a:solidFill>
                    <a:srgbClr val="006600"/>
                  </a:solidFill>
                </a:ln>
                <a:solidFill>
                  <a:srgbClr val="009900"/>
                </a:solidFill>
                <a:latin typeface="Monotype Corsiva" pitchFamily="66" charset="0"/>
              </a:rPr>
              <a:t>» из берёзки»</a:t>
            </a:r>
            <a:endParaRPr lang="ru-RU" sz="8800" b="1" cap="none" spc="0" dirty="0">
              <a:ln w="28575">
                <a:solidFill>
                  <a:srgbClr val="006600"/>
                </a:solidFill>
              </a:ln>
              <a:solidFill>
                <a:srgbClr val="0099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20717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Чем является берёза в друидической традиции?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35475">
            <a:off x="3026491" y="3039784"/>
            <a:ext cx="3392520" cy="341529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643174" y="4000504"/>
            <a:ext cx="3714776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Дерево начала, символ первого месяца года.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20717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время чего использовали атрибуты из берёзы в Риме?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35475">
            <a:off x="3026491" y="3039784"/>
            <a:ext cx="3392520" cy="341529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643174" y="4000504"/>
            <a:ext cx="3714776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При вступлении консула в правление.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 автора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314327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dirty="0" smtClean="0"/>
              <a:t>Белая берёза </a:t>
            </a:r>
            <a:br>
              <a:rPr lang="ru-RU" sz="4000" dirty="0" smtClean="0"/>
            </a:br>
            <a:r>
              <a:rPr lang="ru-RU" sz="4000" dirty="0" smtClean="0"/>
              <a:t>Под моим окном </a:t>
            </a:r>
            <a:br>
              <a:rPr lang="ru-RU" sz="4000" dirty="0" smtClean="0"/>
            </a:br>
            <a:r>
              <a:rPr lang="ru-RU" sz="4000" dirty="0" smtClean="0"/>
              <a:t>Принакрылась снегом, </a:t>
            </a:r>
            <a:br>
              <a:rPr lang="ru-RU" sz="4000" dirty="0" smtClean="0"/>
            </a:br>
            <a:r>
              <a:rPr lang="ru-RU" sz="4000" dirty="0" smtClean="0"/>
              <a:t>Точно серебром </a:t>
            </a:r>
            <a:br>
              <a:rPr lang="ru-RU" sz="4000" dirty="0" smtClean="0"/>
            </a:br>
            <a:r>
              <a:rPr lang="ru-RU" sz="4000" dirty="0" smtClean="0"/>
              <a:t>На пушистых ветках </a:t>
            </a:r>
            <a:br>
              <a:rPr lang="ru-RU" sz="4000" dirty="0" smtClean="0"/>
            </a:br>
            <a:r>
              <a:rPr lang="ru-RU" sz="4000" dirty="0" smtClean="0"/>
              <a:t>Снежною каймой </a:t>
            </a:r>
            <a:br>
              <a:rPr lang="ru-RU" sz="4000" dirty="0" smtClean="0"/>
            </a:br>
            <a:r>
              <a:rPr lang="ru-RU" sz="4000" dirty="0" smtClean="0"/>
              <a:t>Распустились кисти </a:t>
            </a:r>
            <a:br>
              <a:rPr lang="ru-RU" sz="4000" dirty="0" smtClean="0"/>
            </a:br>
            <a:r>
              <a:rPr lang="ru-RU" sz="4000" dirty="0" smtClean="0"/>
              <a:t>Белой бахромой.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861566">
            <a:off x="2861199" y="3786708"/>
            <a:ext cx="3011789" cy="303200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357422" y="4714884"/>
            <a:ext cx="3643338" cy="7858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С. Есенин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 автора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314327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 smtClean="0"/>
              <a:t>Люблю берёзку русскую,</a:t>
            </a:r>
            <a:br>
              <a:rPr lang="ru-RU" sz="3600" dirty="0" smtClean="0"/>
            </a:br>
            <a:r>
              <a:rPr lang="ru-RU" sz="3600" dirty="0" smtClean="0"/>
              <a:t>То светлую, то грустную,</a:t>
            </a:r>
            <a:br>
              <a:rPr lang="ru-RU" sz="3600" dirty="0" smtClean="0"/>
            </a:br>
            <a:r>
              <a:rPr lang="ru-RU" sz="3600" dirty="0" smtClean="0"/>
              <a:t>В белом сарафанчике,</a:t>
            </a:r>
            <a:br>
              <a:rPr lang="ru-RU" sz="3600" dirty="0" smtClean="0"/>
            </a:br>
            <a:r>
              <a:rPr lang="ru-RU" sz="3600" dirty="0" smtClean="0"/>
              <a:t>С платочками в карманчиках,</a:t>
            </a:r>
            <a:br>
              <a:rPr lang="ru-RU" sz="3600" dirty="0" smtClean="0"/>
            </a:br>
            <a:r>
              <a:rPr lang="ru-RU" sz="3600" dirty="0" smtClean="0"/>
              <a:t>С красивыми застёжками,</a:t>
            </a:r>
            <a:br>
              <a:rPr lang="ru-RU" sz="3600" dirty="0" smtClean="0"/>
            </a:br>
            <a:r>
              <a:rPr lang="ru-RU" sz="3600" dirty="0" smtClean="0"/>
              <a:t>С зелёными серёжками!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694293" y="3494190"/>
            <a:ext cx="360414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357422" y="4714884"/>
            <a:ext cx="3643338" cy="78581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А.Прокофьев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 автора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3143271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dirty="0" smtClean="0"/>
              <a:t>Чуть солнце пригрело откосы</a:t>
            </a:r>
            <a:br>
              <a:rPr lang="ru-RU" sz="3600" dirty="0" smtClean="0"/>
            </a:br>
            <a:r>
              <a:rPr lang="ru-RU" sz="3600" dirty="0" smtClean="0"/>
              <a:t>И стало в лесу потеплей,</a:t>
            </a:r>
            <a:br>
              <a:rPr lang="ru-RU" sz="3600" dirty="0" smtClean="0"/>
            </a:br>
            <a:r>
              <a:rPr lang="ru-RU" sz="3600" dirty="0" smtClean="0"/>
              <a:t>Берёза зелёные косы</a:t>
            </a:r>
            <a:br>
              <a:rPr lang="ru-RU" sz="3600" dirty="0" smtClean="0"/>
            </a:br>
            <a:r>
              <a:rPr lang="ru-RU" sz="3600" dirty="0" smtClean="0"/>
              <a:t>Развесила с тонких ветвей.</a:t>
            </a:r>
            <a:br>
              <a:rPr lang="ru-RU" sz="3600" dirty="0" smtClean="0"/>
            </a:br>
            <a:r>
              <a:rPr lang="ru-RU" sz="3600" dirty="0" smtClean="0"/>
              <a:t>Вся в белое платье одета,</a:t>
            </a:r>
            <a:br>
              <a:rPr lang="ru-RU" sz="3600" dirty="0" smtClean="0"/>
            </a:br>
            <a:r>
              <a:rPr lang="ru-RU" sz="3600" dirty="0" smtClean="0"/>
              <a:t>В серёжках, в листве кружевной,</a:t>
            </a:r>
            <a:br>
              <a:rPr lang="ru-RU" sz="3600" dirty="0" smtClean="0"/>
            </a:br>
            <a:r>
              <a:rPr lang="ru-RU" sz="3600" dirty="0" smtClean="0"/>
              <a:t>Встречает горячее лето</a:t>
            </a:r>
            <a:br>
              <a:rPr lang="ru-RU" sz="3600" dirty="0" smtClean="0"/>
            </a:br>
            <a:r>
              <a:rPr lang="ru-RU" sz="3600" dirty="0" smtClean="0"/>
              <a:t>Она на опушке лесной.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694293" y="3494190"/>
            <a:ext cx="360414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428860" y="4429132"/>
            <a:ext cx="3643338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err="1" smtClean="0"/>
              <a:t>Рождест-венский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Собери пословицу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14480" y="1142985"/>
            <a:ext cx="6572296" cy="31432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чёрен берёста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– да Бела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дёготь</a:t>
            </a:r>
          </a:p>
          <a:p>
            <a:pPr algn="ctr">
              <a:buNone/>
            </a:pP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616762" y="3175015"/>
            <a:ext cx="3966401" cy="399302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571736" y="4286256"/>
            <a:ext cx="3643338" cy="22860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Бела берёста – да дёготь чёрен.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Собери пословицу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31432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угроза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и берёза –врага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376076" y="3291941"/>
            <a:ext cx="3840506" cy="386628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428860" y="4286256"/>
            <a:ext cx="3643338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Для врага и берёза – угроза.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19288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Из берёзы течёт много сока –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778047" y="3014678"/>
            <a:ext cx="4054288" cy="40814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571736" y="4143380"/>
            <a:ext cx="3929090" cy="22145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 дождливому лету.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17859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Лопаются серёжки у берёзки –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2711526" y="2771788"/>
            <a:ext cx="3884959" cy="435784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643174" y="4000504"/>
            <a:ext cx="3643338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время сеять хлеб.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картину и художника</a:t>
            </a:r>
            <a:endParaRPr lang="ru-RU" sz="4000" dirty="0"/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31267">
            <a:off x="5087621" y="2085477"/>
            <a:ext cx="360414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3143248"/>
            <a:ext cx="3643338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«Берёзы» </a:t>
            </a:r>
            <a:r>
              <a:rPr lang="ru-RU" sz="4800" dirty="0" err="1" smtClean="0"/>
              <a:t>Шехердин</a:t>
            </a:r>
            <a:endParaRPr lang="ru-RU" sz="4800" dirty="0"/>
          </a:p>
        </p:txBody>
      </p:sp>
      <p:pic>
        <p:nvPicPr>
          <p:cNvPr id="7170" name="Picture 2" descr="C:\Users\Администратор\Desktop\kartin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571604" y="1000108"/>
            <a:ext cx="3365169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Новая папка\1415952778листья берез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-1"/>
            <a:ext cx="7072331" cy="5279840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Новая папка\List_berezy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3688506">
            <a:off x="3153743" y="-13044"/>
            <a:ext cx="1119248" cy="1295508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406662">
            <a:off x="2508130" y="853068"/>
            <a:ext cx="1262176" cy="1460944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Новая папка\List_berezy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69215">
            <a:off x="5414611" y="3734568"/>
            <a:ext cx="1246787" cy="1443131"/>
          </a:xfrm>
          <a:prstGeom prst="rect">
            <a:avLst/>
          </a:prstGeom>
          <a:noFill/>
        </p:spPr>
      </p:pic>
      <p:pic>
        <p:nvPicPr>
          <p:cNvPr id="2056" name="Picture 8" descr="C:\Users\Администратор\Desktop\Новая папка\List_berezy1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588308">
            <a:off x="1686149" y="18588"/>
            <a:ext cx="1176352" cy="1361604"/>
          </a:xfrm>
          <a:prstGeom prst="rect">
            <a:avLst/>
          </a:prstGeom>
          <a:noFill/>
        </p:spPr>
      </p:pic>
      <p:pic>
        <p:nvPicPr>
          <p:cNvPr id="2057" name="Picture 9" descr="C:\Users\Администратор\Desktop\Новая папка\List_berezy1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078675">
            <a:off x="253200" y="97594"/>
            <a:ext cx="1214744" cy="1406043"/>
          </a:xfrm>
          <a:prstGeom prst="rect">
            <a:avLst/>
          </a:prstGeom>
          <a:noFill/>
        </p:spPr>
      </p:pic>
      <p:pic>
        <p:nvPicPr>
          <p:cNvPr id="2058" name="Picture 10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742123">
            <a:off x="1107104" y="932873"/>
            <a:ext cx="1293346" cy="1497022"/>
          </a:xfrm>
          <a:prstGeom prst="rect">
            <a:avLst/>
          </a:prstGeom>
          <a:noFill/>
        </p:spPr>
      </p:pic>
      <p:pic>
        <p:nvPicPr>
          <p:cNvPr id="2059" name="Picture 11" descr="C:\Users\Администратор\Desktop\Новая папка\List_berezy1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413073">
            <a:off x="7715729" y="2831842"/>
            <a:ext cx="1259175" cy="1457470"/>
          </a:xfrm>
          <a:prstGeom prst="rect">
            <a:avLst/>
          </a:prstGeom>
          <a:noFill/>
        </p:spPr>
      </p:pic>
      <p:pic>
        <p:nvPicPr>
          <p:cNvPr id="2060" name="Picture 12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522790">
            <a:off x="5779477" y="1810387"/>
            <a:ext cx="1178148" cy="1363684"/>
          </a:xfrm>
          <a:prstGeom prst="rect">
            <a:avLst/>
          </a:prstGeom>
          <a:noFill/>
        </p:spPr>
      </p:pic>
      <p:pic>
        <p:nvPicPr>
          <p:cNvPr id="2061" name="Picture 13" descr="C:\Users\Администратор\Desktop\Новая папка\List_berezy1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507736">
            <a:off x="6806270" y="3831976"/>
            <a:ext cx="1317957" cy="1525510"/>
          </a:xfrm>
          <a:prstGeom prst="rect">
            <a:avLst/>
          </a:prstGeom>
          <a:noFill/>
        </p:spPr>
      </p:pic>
      <p:pic>
        <p:nvPicPr>
          <p:cNvPr id="2062" name="Picture 14" descr="C:\Users\Администратор\Desktop\Новая папка\List_berezy1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93716">
            <a:off x="1560586" y="2094706"/>
            <a:ext cx="1291784" cy="1495215"/>
          </a:xfrm>
          <a:prstGeom prst="rect">
            <a:avLst/>
          </a:prstGeom>
          <a:noFill/>
        </p:spPr>
      </p:pic>
      <p:pic>
        <p:nvPicPr>
          <p:cNvPr id="2063" name="Picture 15" descr="C:\Users\Администратор\Desktop\Новая папка\List_berezy1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143751">
            <a:off x="4171225" y="2983642"/>
            <a:ext cx="1506050" cy="1743223"/>
          </a:xfrm>
          <a:prstGeom prst="rect">
            <a:avLst/>
          </a:prstGeom>
          <a:noFill/>
        </p:spPr>
      </p:pic>
      <p:pic>
        <p:nvPicPr>
          <p:cNvPr id="18" name="Picture 15" descr="C:\Users\Администратор\Desktop\Новая папка\List_berezy1.pn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143751">
            <a:off x="1617375" y="3847446"/>
            <a:ext cx="1231175" cy="1425061"/>
          </a:xfrm>
          <a:prstGeom prst="rect">
            <a:avLst/>
          </a:prstGeom>
          <a:noFill/>
        </p:spPr>
      </p:pic>
      <p:pic>
        <p:nvPicPr>
          <p:cNvPr id="19" name="Picture 15" descr="C:\Users\Администратор\Desktop\Новая папка\List_berezy1.pn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771865">
            <a:off x="460046" y="2929494"/>
            <a:ext cx="1231175" cy="1425061"/>
          </a:xfrm>
          <a:prstGeom prst="rect">
            <a:avLst/>
          </a:prstGeom>
          <a:noFill/>
        </p:spPr>
      </p:pic>
      <p:pic>
        <p:nvPicPr>
          <p:cNvPr id="20" name="Picture 15" descr="C:\Users\Администратор\Desktop\Новая папка\List_berezy1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143751">
            <a:off x="45740" y="1775744"/>
            <a:ext cx="1231175" cy="1425061"/>
          </a:xfrm>
          <a:prstGeom prst="rect">
            <a:avLst/>
          </a:prstGeom>
          <a:noFill/>
        </p:spPr>
      </p:pic>
      <p:pic>
        <p:nvPicPr>
          <p:cNvPr id="21" name="Picture 15" descr="C:\Users\Администратор\Desktop\Новая папка\List_berezy1.pn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143751">
            <a:off x="260087" y="4276073"/>
            <a:ext cx="1231175" cy="1425061"/>
          </a:xfrm>
          <a:prstGeom prst="rect">
            <a:avLst/>
          </a:prstGeom>
          <a:noFill/>
        </p:spPr>
      </p:pic>
      <p:pic>
        <p:nvPicPr>
          <p:cNvPr id="22" name="Picture 15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143751">
            <a:off x="6618036" y="847049"/>
            <a:ext cx="1231175" cy="1425061"/>
          </a:xfrm>
          <a:prstGeom prst="rect">
            <a:avLst/>
          </a:prstGeom>
          <a:noFill/>
        </p:spPr>
      </p:pic>
      <p:sp>
        <p:nvSpPr>
          <p:cNvPr id="23" name="Прямоугольник 22">
            <a:hlinkClick r:id="rId8" action="ppaction://hlinksldjump"/>
          </p:cNvPr>
          <p:cNvSpPr/>
          <p:nvPr/>
        </p:nvSpPr>
        <p:spPr>
          <a:xfrm>
            <a:off x="642910" y="214290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8" action="ppaction://hlinksldjump"/>
              </a:rPr>
              <a:t>1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Прямоугольник 23">
            <a:hlinkClick r:id="rId7" action="ppaction://hlinksldjump"/>
          </p:cNvPr>
          <p:cNvSpPr/>
          <p:nvPr/>
        </p:nvSpPr>
        <p:spPr>
          <a:xfrm>
            <a:off x="2071670" y="214290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Прямоугольник 24">
            <a:hlinkClick r:id="rId4" action="ppaction://hlinksldjump"/>
          </p:cNvPr>
          <p:cNvSpPr/>
          <p:nvPr/>
        </p:nvSpPr>
        <p:spPr>
          <a:xfrm>
            <a:off x="3428992" y="0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3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Прямоугольник 27">
            <a:hlinkClick r:id="" action="ppaction://noaction"/>
          </p:cNvPr>
          <p:cNvSpPr/>
          <p:nvPr/>
        </p:nvSpPr>
        <p:spPr>
          <a:xfrm>
            <a:off x="6858016" y="1142984"/>
            <a:ext cx="490542" cy="9191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6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Прямоугольник 28">
            <a:hlinkClick r:id="" action="ppaction://noaction"/>
          </p:cNvPr>
          <p:cNvSpPr/>
          <p:nvPr/>
        </p:nvSpPr>
        <p:spPr>
          <a:xfrm>
            <a:off x="1357290" y="1142984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7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Прямоугольник 29">
            <a:hlinkClick r:id="" action="ppaction://noaction"/>
          </p:cNvPr>
          <p:cNvSpPr/>
          <p:nvPr/>
        </p:nvSpPr>
        <p:spPr>
          <a:xfrm>
            <a:off x="2714612" y="1142984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8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Прямоугольник 30">
            <a:hlinkClick r:id="" action="ppaction://noaction"/>
          </p:cNvPr>
          <p:cNvSpPr/>
          <p:nvPr/>
        </p:nvSpPr>
        <p:spPr>
          <a:xfrm>
            <a:off x="6072198" y="2071678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9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2" name="Прямоугольник 31">
            <a:hlinkClick r:id="rId15" action="ppaction://hlinksldjump"/>
          </p:cNvPr>
          <p:cNvSpPr/>
          <p:nvPr/>
        </p:nvSpPr>
        <p:spPr>
          <a:xfrm>
            <a:off x="142844" y="2071678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5" action="ppaction://hlinksldjump"/>
              </a:rPr>
              <a:t>10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3" name="Прямоугольник 32">
            <a:hlinkClick r:id="rId11" action="ppaction://hlinksldjump"/>
          </p:cNvPr>
          <p:cNvSpPr/>
          <p:nvPr/>
        </p:nvSpPr>
        <p:spPr>
          <a:xfrm>
            <a:off x="1643042" y="2428868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1" action="ppaction://hlinksldjump"/>
              </a:rPr>
              <a:t>11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Прямоугольник 34">
            <a:hlinkClick r:id="rId9" action="ppaction://hlinksldjump"/>
          </p:cNvPr>
          <p:cNvSpPr/>
          <p:nvPr/>
        </p:nvSpPr>
        <p:spPr>
          <a:xfrm>
            <a:off x="7858148" y="3143248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9" action="ppaction://hlinksldjump"/>
              </a:rPr>
              <a:t>13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Прямоугольник 35">
            <a:hlinkClick r:id="rId16" action="ppaction://hlinksldjump"/>
          </p:cNvPr>
          <p:cNvSpPr/>
          <p:nvPr/>
        </p:nvSpPr>
        <p:spPr>
          <a:xfrm>
            <a:off x="357158" y="4572008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6" action="ppaction://hlinksldjump"/>
              </a:rPr>
              <a:t>14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7" name="Прямоугольник 36">
            <a:hlinkClick r:id="rId14" action="ppaction://hlinksldjump"/>
          </p:cNvPr>
          <p:cNvSpPr/>
          <p:nvPr/>
        </p:nvSpPr>
        <p:spPr>
          <a:xfrm>
            <a:off x="571472" y="3214686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4" action="ppaction://hlinksldjump"/>
              </a:rPr>
              <a:t>15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Администратор\Desktop\skripichnyiy klyuch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00562" y="3500438"/>
            <a:ext cx="661092" cy="1071570"/>
          </a:xfrm>
          <a:prstGeom prst="rect">
            <a:avLst/>
          </a:prstGeom>
          <a:noFill/>
        </p:spPr>
      </p:pic>
      <p:pic>
        <p:nvPicPr>
          <p:cNvPr id="39" name="Picture 10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742123">
            <a:off x="4464688" y="-67258"/>
            <a:ext cx="1293346" cy="1497022"/>
          </a:xfrm>
          <a:prstGeom prst="rect">
            <a:avLst/>
          </a:prstGeom>
          <a:noFill/>
        </p:spPr>
      </p:pic>
      <p:sp>
        <p:nvSpPr>
          <p:cNvPr id="26" name="Прямоугольник 25">
            <a:hlinkClick r:id="" action="ppaction://noaction"/>
          </p:cNvPr>
          <p:cNvSpPr/>
          <p:nvPr/>
        </p:nvSpPr>
        <p:spPr>
          <a:xfrm>
            <a:off x="4714876" y="214290"/>
            <a:ext cx="500066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4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" name="Picture 10" descr="C:\Users\Администратор\Desktop\Новая папка\List_berezy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269897">
            <a:off x="5679423" y="376169"/>
            <a:ext cx="1293346" cy="1497022"/>
          </a:xfrm>
          <a:prstGeom prst="rect">
            <a:avLst/>
          </a:prstGeom>
          <a:noFill/>
        </p:spPr>
      </p:pic>
      <p:sp>
        <p:nvSpPr>
          <p:cNvPr id="27" name="Прямоугольник 26">
            <a:hlinkClick r:id="" action="ppaction://noaction"/>
          </p:cNvPr>
          <p:cNvSpPr/>
          <p:nvPr/>
        </p:nvSpPr>
        <p:spPr>
          <a:xfrm>
            <a:off x="5929322" y="714356"/>
            <a:ext cx="5215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noaction"/>
              </a:rPr>
              <a:t>5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1" name="Picture 10" descr="C:\Users\Администратор\Desktop\Новая папка\List_berezy1.pn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742123">
            <a:off x="6536391" y="2647385"/>
            <a:ext cx="1293346" cy="1497022"/>
          </a:xfrm>
          <a:prstGeom prst="rect">
            <a:avLst/>
          </a:prstGeom>
          <a:noFill/>
        </p:spPr>
      </p:pic>
      <p:sp>
        <p:nvSpPr>
          <p:cNvPr id="34" name="Прямоугольник 33">
            <a:hlinkClick r:id="rId18" action="ppaction://hlinksldjump"/>
          </p:cNvPr>
          <p:cNvSpPr/>
          <p:nvPr/>
        </p:nvSpPr>
        <p:spPr>
          <a:xfrm>
            <a:off x="6643702" y="2928934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8" action="ppaction://hlinksldjump"/>
              </a:rPr>
              <a:t>12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Прямоугольник 41">
            <a:hlinkClick r:id="rId13" action="ppaction://hlinksldjump"/>
          </p:cNvPr>
          <p:cNvSpPr/>
          <p:nvPr/>
        </p:nvSpPr>
        <p:spPr>
          <a:xfrm>
            <a:off x="1714480" y="4143380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3" action="ppaction://hlinksldjump"/>
              </a:rPr>
              <a:t>16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>
            <a:hlinkClick r:id="rId6" action="ppaction://hlinksldjump"/>
          </p:cNvPr>
          <p:cNvSpPr/>
          <p:nvPr/>
        </p:nvSpPr>
        <p:spPr>
          <a:xfrm>
            <a:off x="5500694" y="4000504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 action="ppaction://hlinksldjump"/>
              </a:rPr>
              <a:t>17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" name="Прямоугольник 43">
            <a:hlinkClick r:id="rId10" action="ppaction://hlinksldjump"/>
          </p:cNvPr>
          <p:cNvSpPr/>
          <p:nvPr/>
        </p:nvSpPr>
        <p:spPr>
          <a:xfrm>
            <a:off x="6929454" y="4143380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0" action="ppaction://hlinksldjump"/>
              </a:rPr>
              <a:t>18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5" name="Picture 7" descr="C:\Users\Администратор\Desktop\Новая папка\List_berezy1.pn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69215">
            <a:off x="3271470" y="4020321"/>
            <a:ext cx="1246787" cy="1443131"/>
          </a:xfrm>
          <a:prstGeom prst="rect">
            <a:avLst/>
          </a:prstGeom>
          <a:noFill/>
        </p:spPr>
      </p:pic>
      <p:pic>
        <p:nvPicPr>
          <p:cNvPr id="46" name="Picture 7" descr="C:\Users\Администратор\Desktop\Новая папка\List_berezy1.pn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69215">
            <a:off x="2128462" y="4949015"/>
            <a:ext cx="1246787" cy="1443131"/>
          </a:xfrm>
          <a:prstGeom prst="rect">
            <a:avLst/>
          </a:prstGeom>
          <a:noFill/>
        </p:spPr>
      </p:pic>
      <p:pic>
        <p:nvPicPr>
          <p:cNvPr id="47" name="Picture 7" descr="C:\Users\Администратор\Desktop\Новая папка\List_berezy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69215">
            <a:off x="4128725" y="4949014"/>
            <a:ext cx="1246787" cy="1443131"/>
          </a:xfrm>
          <a:prstGeom prst="rect">
            <a:avLst/>
          </a:prstGeom>
          <a:noFill/>
        </p:spPr>
      </p:pic>
      <p:pic>
        <p:nvPicPr>
          <p:cNvPr id="48" name="Picture 7" descr="C:\Users\Администратор\Desktop\Новая папка\List_berezy1.pn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669215">
            <a:off x="7697544" y="4663261"/>
            <a:ext cx="1246787" cy="1443131"/>
          </a:xfrm>
          <a:prstGeom prst="rect">
            <a:avLst/>
          </a:prstGeom>
          <a:noFill/>
        </p:spPr>
      </p:pic>
      <p:sp>
        <p:nvSpPr>
          <p:cNvPr id="50" name="Прямоугольник 49">
            <a:hlinkClick r:id="rId20" action="ppaction://hlinksldjump"/>
          </p:cNvPr>
          <p:cNvSpPr/>
          <p:nvPr/>
        </p:nvSpPr>
        <p:spPr>
          <a:xfrm>
            <a:off x="2214546" y="5214950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0" action="ppaction://hlinksldjump"/>
              </a:rPr>
              <a:t>19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57554" y="4357694"/>
            <a:ext cx="8572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19" action="ppaction://hlinksldjump"/>
              </a:rPr>
              <a:t>20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картину и художника</a:t>
            </a:r>
            <a:endParaRPr lang="ru-RU" sz="4000" dirty="0"/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58139">
            <a:off x="4816127" y="2167799"/>
            <a:ext cx="360414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3000372"/>
            <a:ext cx="3643338" cy="19288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«Берёзовая роща» Шишкин</a:t>
            </a:r>
            <a:endParaRPr lang="ru-RU" sz="4000" dirty="0"/>
          </a:p>
        </p:txBody>
      </p:sp>
      <p:pic>
        <p:nvPicPr>
          <p:cNvPr id="6146" name="Picture 2" descr="C:\Users\Администратор\Desktop\kartin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285852" y="1071546"/>
            <a:ext cx="321471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картину и художника</a:t>
            </a:r>
            <a:endParaRPr lang="ru-RU" sz="4000" dirty="0"/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20664">
            <a:off x="5051798" y="2417948"/>
            <a:ext cx="370960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3429000"/>
            <a:ext cx="3643338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«Берёзовая роща» Левитан</a:t>
            </a:r>
            <a:endParaRPr lang="ru-RU" sz="3600" dirty="0"/>
          </a:p>
        </p:txBody>
      </p:sp>
      <p:pic>
        <p:nvPicPr>
          <p:cNvPr id="4098" name="Picture 2" descr="C:\Users\Администратор\Desktop\kartin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928794" y="1071546"/>
            <a:ext cx="3396199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картину и художника</a:t>
            </a:r>
            <a:endParaRPr lang="ru-RU" sz="4000" dirty="0"/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5041209" y="1671585"/>
            <a:ext cx="3604144" cy="362833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2643182"/>
            <a:ext cx="3643338" cy="192882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«Февральская лазурь» Грабарь</a:t>
            </a:r>
            <a:endParaRPr lang="ru-RU" sz="4000" dirty="0"/>
          </a:p>
        </p:txBody>
      </p:sp>
      <p:pic>
        <p:nvPicPr>
          <p:cNvPr id="5122" name="Picture 2" descr="C:\Users\Администратор\Desktop\kartin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357290" y="1071546"/>
            <a:ext cx="3286148" cy="5611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Музыкальная пауза</a:t>
            </a:r>
            <a:endParaRPr lang="ru-RU" sz="4000" dirty="0"/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690409">
            <a:off x="3590092" y="1294680"/>
            <a:ext cx="4252367" cy="413623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643306" y="2071678"/>
            <a:ext cx="3643338" cy="24288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/>
              <a:t>«Во поле берёза стояла…»</a:t>
            </a:r>
            <a:endParaRPr lang="ru-RU" sz="4800" dirty="0"/>
          </a:p>
        </p:txBody>
      </p:sp>
      <p:pic>
        <p:nvPicPr>
          <p:cNvPr id="8194" name="Picture 2" descr="C:\Users\Администратор\Desktop\skripichnyiy klyuch.png">
            <a:hlinkClick r:id="rId6" action="ppaction://hlinkfil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357298"/>
            <a:ext cx="295287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4572031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dcbs-nvkz.narod.ru/produkt/skazki/skazki/ber.htm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ru.wikipedia.org/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https://www.google.ru/search?q=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береза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https://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8"/>
              </a:rPr>
              <a:t>www.youtube.com/watch?v=BrUNfR6QwdI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и отгадай загадку</a:t>
            </a:r>
            <a:endParaRPr lang="ru-RU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857356" y="1285860"/>
            <a:ext cx="3429024" cy="22574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В зелёной кофточке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/>
              <a:t>Русская </a:t>
            </a:r>
            <a:r>
              <a:rPr lang="ru-RU" dirty="0" smtClean="0"/>
              <a:t>красавица</a:t>
            </a:r>
          </a:p>
          <a:p>
            <a:pPr>
              <a:buNone/>
            </a:pPr>
            <a:r>
              <a:rPr lang="ru-RU" dirty="0"/>
              <a:t>Стоит на </a:t>
            </a:r>
            <a:r>
              <a:rPr lang="ru-RU" dirty="0" smtClean="0"/>
              <a:t>поляне</a:t>
            </a:r>
          </a:p>
          <a:p>
            <a:pPr>
              <a:buNone/>
            </a:pPr>
            <a:r>
              <a:rPr lang="ru-RU" dirty="0"/>
              <a:t>В белом сарафане.</a:t>
            </a:r>
          </a:p>
        </p:txBody>
      </p:sp>
      <p:pic>
        <p:nvPicPr>
          <p:cNvPr id="3076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639693">
            <a:off x="3345264" y="2323853"/>
            <a:ext cx="3645089" cy="366955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643306" y="3214686"/>
            <a:ext cx="3214710" cy="18399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Русская </a:t>
            </a:r>
            <a:r>
              <a:rPr lang="ru-RU" dirty="0" smtClean="0"/>
              <a:t>красавица</a:t>
            </a:r>
          </a:p>
          <a:p>
            <a:pPr>
              <a:buNone/>
            </a:pPr>
            <a:r>
              <a:rPr lang="ru-RU" dirty="0" smtClean="0"/>
              <a:t>Стоит </a:t>
            </a:r>
            <a:r>
              <a:rPr lang="ru-RU" dirty="0"/>
              <a:t>на </a:t>
            </a:r>
            <a:r>
              <a:rPr lang="ru-RU" dirty="0" smtClean="0"/>
              <a:t>поляне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зелёной </a:t>
            </a:r>
            <a:r>
              <a:rPr lang="ru-RU" dirty="0" smtClean="0"/>
              <a:t>кофточке,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белом сарафане.</a:t>
            </a:r>
            <a:br>
              <a:rPr lang="ru-RU" dirty="0"/>
            </a:br>
            <a:r>
              <a:rPr lang="ru-RU" dirty="0"/>
              <a:t>(Берёзка)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и отгадай загадку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928794" y="1214422"/>
            <a:ext cx="3257544" cy="2185990"/>
          </a:xfrm>
        </p:spPr>
        <p:txBody>
          <a:bodyPr/>
          <a:lstStyle/>
          <a:p>
            <a:pPr>
              <a:buNone/>
            </a:pPr>
            <a:r>
              <a:rPr lang="ru-RU" dirty="0"/>
              <a:t>С болей </a:t>
            </a:r>
            <a:r>
              <a:rPr lang="ru-RU" dirty="0" smtClean="0"/>
              <a:t>корой</a:t>
            </a:r>
          </a:p>
          <a:p>
            <a:pPr>
              <a:buNone/>
            </a:pPr>
            <a:r>
              <a:rPr lang="ru-RU" dirty="0"/>
              <a:t>Клейкие почки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/>
              <a:t>Стоит под горой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Зелёные листочки.</a:t>
            </a: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35475">
            <a:off x="4752850" y="1646342"/>
            <a:ext cx="3887727" cy="391382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43504" y="2500306"/>
            <a:ext cx="3214710" cy="2482849"/>
          </a:xfrm>
        </p:spPr>
        <p:txBody>
          <a:bodyPr/>
          <a:lstStyle/>
          <a:p>
            <a:pPr>
              <a:buNone/>
            </a:pPr>
            <a:r>
              <a:rPr lang="ru-RU" dirty="0"/>
              <a:t>Клейкие </a:t>
            </a:r>
            <a:r>
              <a:rPr lang="ru-RU" dirty="0" smtClean="0"/>
              <a:t>почки,</a:t>
            </a:r>
          </a:p>
          <a:p>
            <a:pPr>
              <a:buNone/>
            </a:pPr>
            <a:r>
              <a:rPr lang="ru-RU" dirty="0" smtClean="0"/>
              <a:t>Зелёные листочки.</a:t>
            </a:r>
          </a:p>
          <a:p>
            <a:pPr>
              <a:buNone/>
            </a:pPr>
            <a:r>
              <a:rPr lang="ru-RU" dirty="0" smtClean="0"/>
              <a:t>С </a:t>
            </a:r>
            <a:r>
              <a:rPr lang="ru-RU" dirty="0"/>
              <a:t>болей </a:t>
            </a:r>
            <a:r>
              <a:rPr lang="ru-RU" dirty="0" smtClean="0"/>
              <a:t>корой</a:t>
            </a:r>
          </a:p>
          <a:p>
            <a:pPr>
              <a:buNone/>
            </a:pPr>
            <a:r>
              <a:rPr lang="ru-RU" dirty="0" smtClean="0"/>
              <a:t>Стоит </a:t>
            </a:r>
            <a:r>
              <a:rPr lang="ru-RU" dirty="0"/>
              <a:t>под горой.</a:t>
            </a:r>
            <a:br>
              <a:rPr lang="ru-RU" dirty="0"/>
            </a:br>
            <a:r>
              <a:rPr lang="ru-RU" dirty="0"/>
              <a:t>(Берёза)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/>
          <a:lstStyle/>
          <a:p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Собери и отгадай загадку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85918" y="1357298"/>
            <a:ext cx="3614734" cy="23574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Шапочка </a:t>
            </a:r>
            <a:r>
              <a:rPr lang="ru-RU" dirty="0"/>
              <a:t>зеленеет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Свесив </a:t>
            </a:r>
            <a:r>
              <a:rPr lang="ru-RU" dirty="0"/>
              <a:t>серёжки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Ствол белеет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Стоит </a:t>
            </a:r>
            <a:r>
              <a:rPr lang="ru-RU" dirty="0"/>
              <a:t>в белой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одёжке</a:t>
            </a:r>
            <a:r>
              <a:rPr lang="ru-RU" dirty="0"/>
              <a:t>,</a:t>
            </a: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35475">
            <a:off x="4659832" y="1511997"/>
            <a:ext cx="4309962" cy="433888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72066" y="2571744"/>
            <a:ext cx="3643338" cy="24114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Ствол </a:t>
            </a:r>
            <a:r>
              <a:rPr lang="ru-RU" dirty="0" smtClean="0"/>
              <a:t>белеет,</a:t>
            </a:r>
          </a:p>
          <a:p>
            <a:pPr>
              <a:buNone/>
            </a:pPr>
            <a:r>
              <a:rPr lang="ru-RU" dirty="0"/>
              <a:t>Ш</a:t>
            </a:r>
            <a:r>
              <a:rPr lang="ru-RU" dirty="0" smtClean="0"/>
              <a:t>апочка </a:t>
            </a:r>
            <a:r>
              <a:rPr lang="ru-RU" dirty="0"/>
              <a:t>зеленеет, </a:t>
            </a:r>
            <a:endParaRPr lang="ru-RU" dirty="0" smtClean="0"/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тоит </a:t>
            </a:r>
            <a:r>
              <a:rPr lang="ru-RU" dirty="0"/>
              <a:t>в белой </a:t>
            </a:r>
            <a:r>
              <a:rPr lang="ru-RU" dirty="0" smtClean="0"/>
              <a:t>одёжке,</a:t>
            </a:r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весив </a:t>
            </a:r>
            <a:r>
              <a:rPr lang="ru-RU" dirty="0"/>
              <a:t>серёжки. </a:t>
            </a:r>
            <a:br>
              <a:rPr lang="ru-RU" dirty="0"/>
            </a:br>
            <a:r>
              <a:rPr lang="ru-RU" dirty="0"/>
              <a:t>(Берёза)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43716" cy="92869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928794" y="1071546"/>
            <a:ext cx="5929354" cy="29289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поверьях восточного Полесья рассказывается о том, что берёзы - это дочери Адама – первого человека на земле, - которые вросли в землю своими длинными косами.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говорится в поверьях о соке берёз?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35475">
            <a:off x="2838699" y="3625460"/>
            <a:ext cx="2938429" cy="288205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928926" y="4357694"/>
            <a:ext cx="2571768" cy="12144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 берёз –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их слёзы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4"/>
            <a:ext cx="5929354" cy="257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Древней Руси существовало большое количество обрядов. Если в доме рождался ребёнок, то около входа во двор непременно сажали берёзу.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чего сажали берёзу?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08129">
            <a:off x="2435503" y="3423699"/>
            <a:ext cx="4060540" cy="3603631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428860" y="4357694"/>
            <a:ext cx="3714776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Считалось, что этот обряд сделает новорожденного счастливым.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5"/>
            <a:ext cx="5929354" cy="21431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чем связывают происхождение берёзы в былинах, сказках, балладах?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740758">
            <a:off x="2353696" y="3230943"/>
            <a:ext cx="4228374" cy="376750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428860" y="4000504"/>
            <a:ext cx="3714776" cy="192882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 превращением в неё девушки, обиженной близкими людьми.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post-23060-121069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Новая папка\List_berezy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818391">
            <a:off x="7455838" y="5049130"/>
            <a:ext cx="1295847" cy="149991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969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Народные приметы, поверья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857356" y="1142984"/>
            <a:ext cx="5929354" cy="25717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Русское название берёзы лингвисты связывают с глаголом беречь. Чем это обусловлено?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Администратор\Desktop\0_986cd_5a1ba360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77386">
            <a:off x="2486667" y="3553575"/>
            <a:ext cx="4060540" cy="352568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357422" y="4357694"/>
            <a:ext cx="3714776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Славяне считали берёзу даром богов, оберегающим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445</Words>
  <Application>Microsoft Office PowerPoint</Application>
  <PresentationFormat>Экран (4:3)</PresentationFormat>
  <Paragraphs>107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Собери и отгадай загадку</vt:lpstr>
      <vt:lpstr>Собери и отгадай загадку</vt:lpstr>
      <vt:lpstr>Собери и отгадай загадку</vt:lpstr>
      <vt:lpstr>Народные приметы, поверья</vt:lpstr>
      <vt:lpstr>Народные приметы, поверья</vt:lpstr>
      <vt:lpstr>Народные приметы, поверья</vt:lpstr>
      <vt:lpstr>Народные приметы, поверья</vt:lpstr>
      <vt:lpstr>Народные приметы, поверья</vt:lpstr>
      <vt:lpstr>Народные приметы, поверья</vt:lpstr>
      <vt:lpstr>Отгадай автора</vt:lpstr>
      <vt:lpstr>Отгадай автора</vt:lpstr>
      <vt:lpstr>Отгадай автора</vt:lpstr>
      <vt:lpstr>Собери пословицу</vt:lpstr>
      <vt:lpstr>Собери пословицу</vt:lpstr>
      <vt:lpstr>Народные приметы</vt:lpstr>
      <vt:lpstr>Народные приметы</vt:lpstr>
      <vt:lpstr>Назови картину и художника</vt:lpstr>
      <vt:lpstr>Назови картину и художника</vt:lpstr>
      <vt:lpstr>Назови картину и художника</vt:lpstr>
      <vt:lpstr>Назови картину и художника</vt:lpstr>
      <vt:lpstr>Музыкальная пауза</vt:lpstr>
      <vt:lpstr>Источники: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2015-11-15T16:27:25Z</dcterms:created>
  <dcterms:modified xsi:type="dcterms:W3CDTF">2015-11-18T03:55:27Z</dcterms:modified>
</cp:coreProperties>
</file>