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90" r:id="rId2"/>
    <p:sldId id="309" r:id="rId3"/>
    <p:sldId id="310" r:id="rId4"/>
    <p:sldId id="280" r:id="rId5"/>
    <p:sldId id="312" r:id="rId6"/>
    <p:sldId id="313" r:id="rId7"/>
    <p:sldId id="262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2048E"/>
    <a:srgbClr val="BBF2FD"/>
    <a:srgbClr val="79EDFD"/>
    <a:srgbClr val="008000"/>
    <a:srgbClr val="333300"/>
    <a:srgbClr val="DBD600"/>
    <a:srgbClr val="666633"/>
    <a:srgbClr val="009900"/>
    <a:srgbClr val="0033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3167" autoAdjust="0"/>
  </p:normalViewPr>
  <p:slideViewPr>
    <p:cSldViewPr>
      <p:cViewPr>
        <p:scale>
          <a:sx n="75" d="100"/>
          <a:sy n="75" d="100"/>
        </p:scale>
        <p:origin x="-1224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48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31A22A3E-0D6E-4071-B52C-A458DC727A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679461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32AF6A-8656-4BD4-BC03-2958B5D5E616}" type="slidenum">
              <a:rPr lang="ru-RU"/>
              <a:pPr/>
              <a:t>7</a:t>
            </a:fld>
            <a:endParaRPr lang="ru-RU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smtClean="0"/>
              <a:t>Декларативные положения: провозглашение России демократическим и правовым государством; независимость судов; гарантия права всем народам Федерации на сохранение и развитие родного языка и др.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39CCEE-B64E-400E-8F82-8EE9519B8C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123862-B9F3-41AF-B4D8-6826A9BC3E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023CC0-7E29-4D23-A6EB-F70AC5DB0F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3E29FA-0568-415A-9744-DCE2D3E722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1BD8FF-7C88-48D4-88C1-9DF3FEBF48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540771-2C21-41D0-A0E5-B9A3377290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E7C19C-AE64-487D-B39E-FE74756917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F11239-1A03-4DC1-86CC-C5BAFEF283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ACD603-9F27-403F-8923-32C8FEC55F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849907-B928-48AC-ABD4-A91A991605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8B947A-0053-42A5-99DF-403DB5CBC4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BF2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17C0719C-E92F-46AE-814D-A1C53C5FC7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0825" y="4529138"/>
            <a:ext cx="8642350" cy="1976437"/>
          </a:xfrm>
          <a:noFill/>
        </p:spPr>
        <p:txBody>
          <a:bodyPr>
            <a:spAutoFit/>
          </a:bodyPr>
          <a:lstStyle/>
          <a:p>
            <a:pPr eaLnBrk="1" hangingPunct="1">
              <a:lnSpc>
                <a:spcPct val="85000"/>
              </a:lnSpc>
            </a:pPr>
            <a:r>
              <a:rPr lang="ru-RU" sz="4800" b="1" dirty="0" smtClean="0">
                <a:solidFill>
                  <a:srgbClr val="003300"/>
                </a:solidFill>
                <a:latin typeface="Monotype Corsiva" pitchFamily="66" charset="0"/>
              </a:rPr>
              <a:t>Конституция</a:t>
            </a:r>
            <a:br>
              <a:rPr lang="ru-RU" sz="4800" b="1" dirty="0" smtClean="0">
                <a:solidFill>
                  <a:srgbClr val="003300"/>
                </a:solidFill>
                <a:latin typeface="Monotype Corsiva" pitchFamily="66" charset="0"/>
              </a:rPr>
            </a:br>
            <a:r>
              <a:rPr lang="ru-RU" sz="4800" b="1" dirty="0" smtClean="0">
                <a:solidFill>
                  <a:srgbClr val="003300"/>
                </a:solidFill>
                <a:latin typeface="Monotype Corsiva" pitchFamily="66" charset="0"/>
              </a:rPr>
              <a:t> Российской Федерации.</a:t>
            </a:r>
            <a:r>
              <a:rPr lang="ru-RU" sz="4800" b="1" dirty="0" smtClean="0">
                <a:solidFill>
                  <a:srgbClr val="003300"/>
                </a:solidFill>
              </a:rPr>
              <a:t/>
            </a:r>
            <a:br>
              <a:rPr lang="ru-RU" sz="4800" b="1" dirty="0" smtClean="0">
                <a:solidFill>
                  <a:srgbClr val="003300"/>
                </a:solidFill>
              </a:rPr>
            </a:br>
            <a:endParaRPr lang="ru-RU" sz="4800" dirty="0" smtClean="0">
              <a:solidFill>
                <a:srgbClr val="003300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14480" y="6072206"/>
            <a:ext cx="6224736" cy="585787"/>
          </a:xfrm>
          <a:noFill/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ru-RU" sz="1800" i="1" dirty="0" smtClean="0">
              <a:solidFill>
                <a:srgbClr val="003300"/>
              </a:solidFill>
            </a:endParaRPr>
          </a:p>
        </p:txBody>
      </p:sp>
      <p:pic>
        <p:nvPicPr>
          <p:cNvPr id="2053" name="Picture 13" descr="Прав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80" y="214290"/>
            <a:ext cx="3641727" cy="4513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17" descr="http://t1.gstatic.com/images?q=tbn:ANd9GcQ9sDoACh0tDCZbD4MLqSuvmgDKDbVeyrLDeEvbxQgBgyndYYX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42852"/>
            <a:ext cx="3429024" cy="4519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404664"/>
            <a:ext cx="3150096" cy="23625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914400"/>
            <a:ext cx="8686800" cy="5792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20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228600"/>
            <a:ext cx="8534400" cy="4800600"/>
          </a:xfrm>
        </p:spPr>
        <p:txBody>
          <a:bodyPr/>
          <a:lstStyle/>
          <a:p>
            <a:r>
              <a:rPr lang="ru-RU" b="1" i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В декабре 2000 года Государственная Дума РФ приняла законы о государственной символике Российской Федерации – гербе, флаге и гимне. </a:t>
            </a:r>
          </a:p>
          <a:p>
            <a:r>
              <a:rPr lang="ru-RU" b="1" i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В третье тысячелетие Россия вошла с новыми государственными        символами.</a:t>
            </a:r>
          </a:p>
        </p:txBody>
      </p:sp>
      <p:pic>
        <p:nvPicPr>
          <p:cNvPr id="51204" name="Picture 4" descr="2"/>
          <p:cNvPicPr>
            <a:picLocks noChangeAspect="1" noChangeArrowheads="1"/>
          </p:cNvPicPr>
          <p:nvPr/>
        </p:nvPicPr>
        <p:blipFill>
          <a:blip r:embed="rId3">
            <a:lum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1438" y="3756025"/>
            <a:ext cx="2284412" cy="2797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87400"/>
            <a:ext cx="8839200" cy="589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28600"/>
            <a:ext cx="8610600" cy="6400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b="1" i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Современный государственный герб свидетельствует о том, что наша страна – независимое государство, а мы все – граждане новой, демократической России.</a:t>
            </a:r>
          </a:p>
          <a:p>
            <a:pPr>
              <a:lnSpc>
                <a:spcPct val="90000"/>
              </a:lnSpc>
            </a:pPr>
            <a:endParaRPr lang="ru-RU" b="1" i="1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ru-RU" b="1" i="1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ru-RU" b="1" i="1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ru-RU" b="1" i="1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  <a:p>
            <a:pPr>
              <a:lnSpc>
                <a:spcPct val="90000"/>
              </a:lnSpc>
            </a:pPr>
            <a:endParaRPr lang="ru-RU" b="1" i="1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  <a:p>
            <a:pPr>
              <a:lnSpc>
                <a:spcPct val="90000"/>
              </a:lnSpc>
            </a:pPr>
            <a:r>
              <a:rPr lang="ru-RU" b="1" i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Флаг – наша святыня, и мы должны относиться к нему с уважением и почитанием.</a:t>
            </a:r>
          </a:p>
        </p:txBody>
      </p:sp>
      <p:pic>
        <p:nvPicPr>
          <p:cNvPr id="52228" name="Picture 4" descr="510a56611d694e5e4671e75d2d25ed6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2514600"/>
            <a:ext cx="36576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3"/>
          <p:cNvSpPr txBox="1">
            <a:spLocks noChangeArrowheads="1"/>
          </p:cNvSpPr>
          <p:nvPr/>
        </p:nvSpPr>
        <p:spPr bwMode="auto">
          <a:xfrm>
            <a:off x="250825" y="3573463"/>
            <a:ext cx="431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31750" name="Text Box 6"/>
          <p:cNvSpPr txBox="1">
            <a:spLocks noChangeArrowheads="1"/>
          </p:cNvSpPr>
          <p:nvPr/>
        </p:nvSpPr>
        <p:spPr bwMode="auto">
          <a:xfrm>
            <a:off x="268288" y="1017588"/>
            <a:ext cx="4303712" cy="517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55600">
              <a:spcBef>
                <a:spcPct val="50000"/>
              </a:spcBef>
              <a:buClr>
                <a:srgbClr val="DE0000"/>
              </a:buClr>
              <a:buFont typeface="Wingdings" pitchFamily="2" charset="2"/>
              <a:buNone/>
            </a:pPr>
            <a:r>
              <a:rPr lang="ru-RU" b="1" i="1" u="sng">
                <a:solidFill>
                  <a:srgbClr val="D60000"/>
                </a:solidFill>
                <a:sym typeface="Wingdings" pitchFamily="2" charset="2"/>
              </a:rPr>
              <a:t>Конституция</a:t>
            </a:r>
            <a:r>
              <a:rPr lang="ru-RU" b="1" i="1">
                <a:solidFill>
                  <a:srgbClr val="D60000"/>
                </a:solidFill>
                <a:sym typeface="Wingdings" pitchFamily="2" charset="2"/>
              </a:rPr>
              <a:t> – основной закон государства, определяющий, как устроено государство, как образуются органы власти, каковы права и свободы граждан.</a:t>
            </a:r>
          </a:p>
          <a:p>
            <a:pPr indent="355600">
              <a:spcBef>
                <a:spcPct val="50000"/>
              </a:spcBef>
              <a:buClr>
                <a:srgbClr val="DE0000"/>
              </a:buClr>
              <a:buFont typeface="Wingdings" pitchFamily="2" charset="2"/>
              <a:buNone/>
            </a:pPr>
            <a:r>
              <a:rPr lang="ru-RU" b="1">
                <a:solidFill>
                  <a:srgbClr val="003300"/>
                </a:solidFill>
                <a:sym typeface="Wingdings" pitchFamily="2" charset="2"/>
              </a:rPr>
              <a:t>Конституция может принимать-ся: конституционным собранием, парламентом, указом президента, всенародным голосованием.</a:t>
            </a:r>
            <a:endParaRPr lang="ru-RU" b="1" i="1">
              <a:solidFill>
                <a:srgbClr val="003300"/>
              </a:solidFill>
              <a:sym typeface="Wingdings" pitchFamily="2" charset="2"/>
            </a:endParaRPr>
          </a:p>
          <a:p>
            <a:pPr indent="355600">
              <a:spcBef>
                <a:spcPct val="50000"/>
              </a:spcBef>
              <a:buClr>
                <a:srgbClr val="DE0000"/>
              </a:buClr>
              <a:buFont typeface="Wingdings" pitchFamily="2" charset="2"/>
              <a:buNone/>
            </a:pPr>
            <a:r>
              <a:rPr lang="ru-RU" b="1">
                <a:solidFill>
                  <a:srgbClr val="003300"/>
                </a:solidFill>
                <a:sym typeface="Wingdings" pitchFamily="2" charset="2"/>
              </a:rPr>
              <a:t>Основным законом конституция называется потому, что все остальные законы должны вытекать из нее, соответствовать ее положениям.</a:t>
            </a:r>
          </a:p>
          <a:p>
            <a:pPr indent="355600">
              <a:spcBef>
                <a:spcPct val="50000"/>
              </a:spcBef>
              <a:buClr>
                <a:srgbClr val="DE0000"/>
              </a:buClr>
              <a:buFont typeface="Wingdings" pitchFamily="2" charset="2"/>
              <a:buNone/>
            </a:pPr>
            <a:r>
              <a:rPr lang="ru-RU" b="1">
                <a:solidFill>
                  <a:srgbClr val="003300"/>
                </a:solidFill>
                <a:sym typeface="Wingdings" pitchFamily="2" charset="2"/>
              </a:rPr>
              <a:t>Конституцией занимается от-дельная отрасль права – </a:t>
            </a:r>
            <a:r>
              <a:rPr lang="ru-RU" b="1" i="1">
                <a:solidFill>
                  <a:srgbClr val="009900"/>
                </a:solidFill>
                <a:sym typeface="Wingdings" pitchFamily="2" charset="2"/>
              </a:rPr>
              <a:t>Консти-туционное</a:t>
            </a:r>
            <a:r>
              <a:rPr lang="ru-RU" sz="1500" b="1" i="1">
                <a:solidFill>
                  <a:srgbClr val="003300"/>
                </a:solidFill>
                <a:sym typeface="Wingdings" pitchFamily="2" charset="2"/>
              </a:rPr>
              <a:t> (государственное) </a:t>
            </a:r>
            <a:r>
              <a:rPr lang="ru-RU" b="1">
                <a:solidFill>
                  <a:srgbClr val="003300"/>
                </a:solidFill>
                <a:sym typeface="Wingdings" pitchFamily="2" charset="2"/>
              </a:rPr>
              <a:t>право.</a:t>
            </a:r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293688"/>
            <a:ext cx="8353425" cy="576262"/>
          </a:xfrm>
          <a:noFill/>
        </p:spPr>
        <p:txBody>
          <a:bodyPr/>
          <a:lstStyle/>
          <a:p>
            <a:pPr algn="l" eaLnBrk="1" hangingPunct="1"/>
            <a:r>
              <a:rPr lang="ru-RU" sz="2800" b="1" dirty="0" smtClean="0">
                <a:solidFill>
                  <a:srgbClr val="003300"/>
                </a:solidFill>
              </a:rPr>
              <a:t>1. Понятие конституции.</a:t>
            </a:r>
          </a:p>
        </p:txBody>
      </p:sp>
      <p:pic>
        <p:nvPicPr>
          <p:cNvPr id="31759" name="Picture 15" descr="Конституция 7"/>
          <p:cNvPicPr>
            <a:picLocks noChangeAspect="1" noChangeArrowheads="1"/>
          </p:cNvPicPr>
          <p:nvPr/>
        </p:nvPicPr>
        <p:blipFill>
          <a:blip r:embed="rId2" cstate="print"/>
          <a:srcRect l="784"/>
          <a:stretch>
            <a:fillRect/>
          </a:stretch>
        </p:blipFill>
        <p:spPr bwMode="auto">
          <a:xfrm>
            <a:off x="5738813" y="185738"/>
            <a:ext cx="2024062" cy="31686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1760" name="Picture 16" descr="Гражданский кодекс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276475"/>
            <a:ext cx="1414463" cy="19446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1761" name="Picture 17" descr="Трудовой кодекс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02525" y="2276475"/>
            <a:ext cx="1393825" cy="19446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1762" name="Picture 18" descr="Уголовный кодекс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32363" y="4076700"/>
            <a:ext cx="1296987" cy="19446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1763" name="Picture 19" descr="Административный кодекс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35825" y="4149725"/>
            <a:ext cx="1385888" cy="1946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1764" name="Picture 20" descr="Семейный кодекс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11863" y="4724400"/>
            <a:ext cx="1400175" cy="19446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1765" name="Oval 21"/>
          <p:cNvSpPr>
            <a:spLocks noChangeArrowheads="1"/>
          </p:cNvSpPr>
          <p:nvPr/>
        </p:nvSpPr>
        <p:spPr bwMode="auto">
          <a:xfrm>
            <a:off x="6588125" y="2852738"/>
            <a:ext cx="360363" cy="360362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1766" name="Line 22"/>
          <p:cNvSpPr>
            <a:spLocks noChangeShapeType="1"/>
          </p:cNvSpPr>
          <p:nvPr/>
        </p:nvSpPr>
        <p:spPr bwMode="auto">
          <a:xfrm>
            <a:off x="6769100" y="3141663"/>
            <a:ext cx="0" cy="1547812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1767" name="Line 23"/>
          <p:cNvSpPr>
            <a:spLocks noChangeShapeType="1"/>
          </p:cNvSpPr>
          <p:nvPr/>
        </p:nvSpPr>
        <p:spPr bwMode="auto">
          <a:xfrm flipH="1">
            <a:off x="6011863" y="3068638"/>
            <a:ext cx="720725" cy="576262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1768" name="Line 24"/>
          <p:cNvSpPr>
            <a:spLocks noChangeShapeType="1"/>
          </p:cNvSpPr>
          <p:nvPr/>
        </p:nvSpPr>
        <p:spPr bwMode="auto">
          <a:xfrm flipH="1">
            <a:off x="6300788" y="3141663"/>
            <a:ext cx="431800" cy="935037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1769" name="Line 25"/>
          <p:cNvSpPr>
            <a:spLocks noChangeShapeType="1"/>
          </p:cNvSpPr>
          <p:nvPr/>
        </p:nvSpPr>
        <p:spPr bwMode="auto">
          <a:xfrm>
            <a:off x="6732588" y="3068638"/>
            <a:ext cx="503237" cy="936625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1770" name="Line 26"/>
          <p:cNvSpPr>
            <a:spLocks noChangeShapeType="1"/>
          </p:cNvSpPr>
          <p:nvPr/>
        </p:nvSpPr>
        <p:spPr bwMode="auto">
          <a:xfrm>
            <a:off x="6804025" y="3068638"/>
            <a:ext cx="647700" cy="576262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17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17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17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17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17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2000"/>
                                        <p:tgtEl>
                                          <p:spTgt spid="317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2000"/>
                                        <p:tgtEl>
                                          <p:spTgt spid="317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2000"/>
                                        <p:tgtEl>
                                          <p:spTgt spid="317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2000"/>
                                        <p:tgtEl>
                                          <p:spTgt spid="317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2000"/>
                                        <p:tgtEl>
                                          <p:spTgt spid="31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317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317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317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317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317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17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0" grpId="0" build="p"/>
      <p:bldP spid="31746" grpId="0"/>
      <p:bldP spid="31765" grpId="0" animBg="1"/>
      <p:bldP spid="31766" grpId="0" animBg="1"/>
      <p:bldP spid="31767" grpId="0" animBg="1"/>
      <p:bldP spid="31768" grpId="0" animBg="1"/>
      <p:bldP spid="31769" grpId="0" animBg="1"/>
      <p:bldP spid="3177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"/>
            <a:ext cx="8229600" cy="914400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Права и свободы граждан: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762000"/>
            <a:ext cx="8229600" cy="4530725"/>
          </a:xfrm>
        </p:spPr>
        <p:txBody>
          <a:bodyPr/>
          <a:lstStyle/>
          <a:p>
            <a:pPr eaLnBrk="1" hangingPunct="1">
              <a:defRPr/>
            </a:pPr>
            <a:r>
              <a:rPr lang="ru-RU" sz="2000" dirty="0" smtClean="0"/>
              <a:t>Право на жизнь</a:t>
            </a:r>
          </a:p>
          <a:p>
            <a:pPr eaLnBrk="1" hangingPunct="1">
              <a:defRPr/>
            </a:pPr>
            <a:r>
              <a:rPr lang="ru-RU" sz="2000" dirty="0" smtClean="0"/>
              <a:t>Право на личную неприкосновенность</a:t>
            </a:r>
          </a:p>
          <a:p>
            <a:pPr eaLnBrk="1" hangingPunct="1">
              <a:defRPr/>
            </a:pPr>
            <a:r>
              <a:rPr lang="ru-RU" sz="2000" dirty="0" smtClean="0"/>
              <a:t>Право на свободное передвижение</a:t>
            </a:r>
          </a:p>
          <a:p>
            <a:pPr eaLnBrk="1" hangingPunct="1">
              <a:defRPr/>
            </a:pPr>
            <a:r>
              <a:rPr lang="ru-RU" sz="2000" dirty="0" smtClean="0"/>
              <a:t>Право на жилище и его неприкосновенность</a:t>
            </a:r>
          </a:p>
          <a:p>
            <a:pPr eaLnBrk="1" hangingPunct="1">
              <a:defRPr/>
            </a:pPr>
            <a:r>
              <a:rPr lang="ru-RU" sz="2000" dirty="0" smtClean="0"/>
              <a:t>Право на труд и на отдых</a:t>
            </a:r>
          </a:p>
          <a:p>
            <a:pPr eaLnBrk="1" hangingPunct="1">
              <a:defRPr/>
            </a:pPr>
            <a:r>
              <a:rPr lang="ru-RU" sz="2000" dirty="0" smtClean="0"/>
              <a:t>Право на отдых</a:t>
            </a:r>
          </a:p>
          <a:p>
            <a:pPr eaLnBrk="1" hangingPunct="1">
              <a:defRPr/>
            </a:pPr>
            <a:r>
              <a:rPr lang="ru-RU" sz="2000" dirty="0" smtClean="0"/>
              <a:t>Право на образование</a:t>
            </a:r>
          </a:p>
          <a:p>
            <a:pPr eaLnBrk="1" hangingPunct="1">
              <a:defRPr/>
            </a:pPr>
            <a:r>
              <a:rPr lang="ru-RU" sz="2000" dirty="0" smtClean="0"/>
              <a:t>Право на охрану здоровья и медицинскую помощь</a:t>
            </a:r>
          </a:p>
          <a:p>
            <a:pPr eaLnBrk="1" hangingPunct="1">
              <a:defRPr/>
            </a:pPr>
            <a:r>
              <a:rPr lang="ru-RU" sz="2000" dirty="0" smtClean="0"/>
              <a:t>Свобода мысли и слова</a:t>
            </a:r>
          </a:p>
          <a:p>
            <a:pPr eaLnBrk="1" hangingPunct="1">
              <a:defRPr/>
            </a:pPr>
            <a:r>
              <a:rPr lang="ru-RU" sz="2000" dirty="0" smtClean="0"/>
              <a:t>Свобода творчества</a:t>
            </a:r>
          </a:p>
          <a:p>
            <a:pPr eaLnBrk="1" hangingPunct="1">
              <a:defRPr/>
            </a:pPr>
            <a:r>
              <a:rPr lang="ru-RU" sz="2000" dirty="0" smtClean="0"/>
              <a:t>Свобода информации</a:t>
            </a:r>
          </a:p>
          <a:p>
            <a:pPr eaLnBrk="1" hangingPunct="1">
              <a:defRPr/>
            </a:pPr>
            <a:r>
              <a:rPr lang="ru-RU" sz="2000" dirty="0" smtClean="0"/>
              <a:t>Свобода совести, свобода вероисповеданий</a:t>
            </a:r>
          </a:p>
          <a:p>
            <a:pPr eaLnBrk="1" hangingPunct="1">
              <a:defRPr/>
            </a:pPr>
            <a:r>
              <a:rPr lang="ru-RU" sz="2000" dirty="0" smtClean="0"/>
              <a:t>Право на получение юридической помощи</a:t>
            </a:r>
          </a:p>
          <a:p>
            <a:pPr eaLnBrk="1" hangingPunct="1">
              <a:defRPr/>
            </a:pPr>
            <a:r>
              <a:rPr lang="ru-RU" sz="2000" dirty="0" smtClean="0"/>
              <a:t>Право на получение социальной помощи</a:t>
            </a:r>
          </a:p>
          <a:p>
            <a:pPr eaLnBrk="1" hangingPunct="1">
              <a:defRPr/>
            </a:pPr>
            <a:r>
              <a:rPr lang="ru-RU" sz="2000" dirty="0" smtClean="0"/>
              <a:t>Право избирать и быть избранным</a:t>
            </a:r>
            <a:endParaRPr lang="ru-RU" sz="20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8382000" y="0"/>
            <a:ext cx="609600" cy="609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>
                <a:solidFill>
                  <a:schemeClr val="tx1"/>
                </a:solidFill>
              </a:rPr>
              <a:t>3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81143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228600" y="194846"/>
            <a:ext cx="8534400" cy="3600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444500" algn="ctr">
              <a:defRPr/>
            </a:pPr>
            <a:r>
              <a:rPr lang="ru-RU" sz="4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Обязанности граждан:</a:t>
            </a:r>
          </a:p>
          <a:p>
            <a:pPr indent="444500" algn="ctr">
              <a:defRPr/>
            </a:pPr>
            <a:endParaRPr lang="ru-RU" sz="4400" b="1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  <a:ea typeface="+mj-ea"/>
              <a:cs typeface="+mj-cs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/>
            </a:pPr>
            <a:r>
              <a:rPr lang="ru-RU" sz="20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Защищать Родину</a:t>
            </a:r>
          </a:p>
          <a:p>
            <a:pPr marL="342900" indent="-342900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/>
            </a:pPr>
            <a:r>
              <a:rPr lang="ru-RU" sz="20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Соблюдать законы</a:t>
            </a:r>
          </a:p>
          <a:p>
            <a:pPr marL="342900" indent="-342900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/>
            </a:pPr>
            <a:r>
              <a:rPr lang="ru-RU" sz="20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Сохранять природу и окружающую среду</a:t>
            </a:r>
          </a:p>
          <a:p>
            <a:pPr marL="342900" indent="-342900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/>
            </a:pPr>
            <a:r>
              <a:rPr lang="ru-RU" sz="20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Платить налоги</a:t>
            </a:r>
          </a:p>
          <a:p>
            <a:pPr marL="342900" indent="-342900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/>
            </a:pPr>
            <a:r>
              <a:rPr lang="ru-RU" sz="20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Забота о детях,  их воспитание – равное право и обязанность родителей</a:t>
            </a:r>
            <a:r>
              <a:rPr lang="ru-RU" sz="1400" dirty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Arial" pitchFamily="34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8305800" y="228600"/>
            <a:ext cx="609600" cy="609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>
                <a:solidFill>
                  <a:schemeClr val="tx1"/>
                </a:solidFill>
              </a:rPr>
              <a:t>4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35510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3"/>
          <p:cNvSpPr txBox="1">
            <a:spLocks noChangeArrowheads="1"/>
          </p:cNvSpPr>
          <p:nvPr/>
        </p:nvSpPr>
        <p:spPr bwMode="auto">
          <a:xfrm>
            <a:off x="250825" y="3573463"/>
            <a:ext cx="431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1286" name="Text Box 22"/>
          <p:cNvSpPr txBox="1">
            <a:spLocks noChangeArrowheads="1"/>
          </p:cNvSpPr>
          <p:nvPr/>
        </p:nvSpPr>
        <p:spPr bwMode="auto">
          <a:xfrm>
            <a:off x="250825" y="1082675"/>
            <a:ext cx="4321175" cy="549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57188">
              <a:spcBef>
                <a:spcPct val="50000"/>
              </a:spcBef>
              <a:buClr>
                <a:srgbClr val="D60000"/>
              </a:buClr>
              <a:buFont typeface="Wingdings" pitchFamily="2" charset="2"/>
              <a:buNone/>
            </a:pPr>
            <a:r>
              <a:rPr lang="ru-RU" b="1">
                <a:solidFill>
                  <a:srgbClr val="003300"/>
                </a:solidFill>
                <a:sym typeface="Wingdings" pitchFamily="2" charset="2"/>
              </a:rPr>
              <a:t>Конституция Российской Федерации была принята всенародным голосованием  (референдумом)</a:t>
            </a:r>
          </a:p>
          <a:p>
            <a:pPr indent="357188">
              <a:spcBef>
                <a:spcPct val="50000"/>
              </a:spcBef>
              <a:buClr>
                <a:srgbClr val="D60000"/>
              </a:buClr>
              <a:buFont typeface="Wingdings" pitchFamily="2" charset="2"/>
              <a:buNone/>
            </a:pPr>
            <a:r>
              <a:rPr lang="ru-RU" b="1">
                <a:solidFill>
                  <a:srgbClr val="003300"/>
                </a:solidFill>
                <a:sym typeface="Wingdings" pitchFamily="2" charset="2"/>
              </a:rPr>
              <a:t>         </a:t>
            </a:r>
            <a:r>
              <a:rPr lang="ru-RU" b="1" i="1">
                <a:solidFill>
                  <a:srgbClr val="D60000"/>
                </a:solidFill>
                <a:sym typeface="Wingdings" pitchFamily="2" charset="2"/>
              </a:rPr>
              <a:t>12 декабря 1993 года.</a:t>
            </a:r>
          </a:p>
          <a:p>
            <a:pPr indent="357188">
              <a:spcBef>
                <a:spcPct val="50000"/>
              </a:spcBef>
              <a:buClr>
                <a:srgbClr val="D60000"/>
              </a:buClr>
              <a:buFont typeface="Wingdings" pitchFamily="2" charset="2"/>
              <a:buNone/>
            </a:pPr>
            <a:r>
              <a:rPr lang="ru-RU" b="1" u="sng">
                <a:solidFill>
                  <a:srgbClr val="003300"/>
                </a:solidFill>
                <a:sym typeface="Wingdings" pitchFamily="2" charset="2"/>
              </a:rPr>
              <a:t>Значение</a:t>
            </a:r>
            <a:r>
              <a:rPr lang="ru-RU" sz="1000" b="1">
                <a:solidFill>
                  <a:srgbClr val="003300"/>
                </a:solidFill>
                <a:sym typeface="Wingdings" pitchFamily="2" charset="2"/>
              </a:rPr>
              <a:t> </a:t>
            </a:r>
            <a:r>
              <a:rPr lang="ru-RU" b="1">
                <a:solidFill>
                  <a:srgbClr val="003300"/>
                </a:solidFill>
                <a:sym typeface="Wingdings" pitchFamily="2" charset="2"/>
              </a:rPr>
              <a:t>Конституции</a:t>
            </a:r>
            <a:r>
              <a:rPr lang="ru-RU" sz="1000" b="1">
                <a:solidFill>
                  <a:srgbClr val="003300"/>
                </a:solidFill>
                <a:sym typeface="Wingdings" pitchFamily="2" charset="2"/>
              </a:rPr>
              <a:t> </a:t>
            </a:r>
            <a:r>
              <a:rPr lang="ru-RU" b="1">
                <a:solidFill>
                  <a:srgbClr val="003300"/>
                </a:solidFill>
                <a:sym typeface="Wingdings" pitchFamily="2" charset="2"/>
              </a:rPr>
              <a:t>РФ</a:t>
            </a:r>
            <a:r>
              <a:rPr lang="ru-RU" sz="1200" b="1">
                <a:solidFill>
                  <a:srgbClr val="003300"/>
                </a:solidFill>
                <a:sym typeface="Wingdings" pitchFamily="2" charset="2"/>
              </a:rPr>
              <a:t> </a:t>
            </a:r>
            <a:r>
              <a:rPr lang="ru-RU" b="1">
                <a:solidFill>
                  <a:srgbClr val="003300"/>
                </a:solidFill>
                <a:sym typeface="Wingdings" pitchFamily="2" charset="2"/>
              </a:rPr>
              <a:t>1993</a:t>
            </a:r>
            <a:r>
              <a:rPr lang="ru-RU" sz="1000" b="1">
                <a:solidFill>
                  <a:srgbClr val="003300"/>
                </a:solidFill>
                <a:sym typeface="Wingdings" pitchFamily="2" charset="2"/>
              </a:rPr>
              <a:t> </a:t>
            </a:r>
            <a:r>
              <a:rPr lang="ru-RU" b="1">
                <a:solidFill>
                  <a:srgbClr val="003300"/>
                </a:solidFill>
                <a:sym typeface="Wingdings" pitchFamily="2" charset="2"/>
              </a:rPr>
              <a:t>г.: она заложила фундамент новой общественно-экономической системы, основанной на частной собственности, рыночных отношениях, демократических принципах, уважении прав человека.</a:t>
            </a:r>
          </a:p>
          <a:p>
            <a:pPr indent="357188">
              <a:spcBef>
                <a:spcPct val="50000"/>
              </a:spcBef>
              <a:buClr>
                <a:srgbClr val="D60000"/>
              </a:buClr>
              <a:buFont typeface="Wingdings" pitchFamily="2" charset="2"/>
              <a:buNone/>
            </a:pPr>
            <a:r>
              <a:rPr lang="ru-RU" b="1">
                <a:solidFill>
                  <a:srgbClr val="003300"/>
                </a:solidFill>
                <a:sym typeface="Wingdings" pitchFamily="2" charset="2"/>
              </a:rPr>
              <a:t>В Конституцию РФ могут вноситься изменения и дополнения, но они не должны затрагивать </a:t>
            </a:r>
            <a:r>
              <a:rPr lang="ru-RU" b="1" i="1">
                <a:solidFill>
                  <a:srgbClr val="009900"/>
                </a:solidFill>
                <a:sym typeface="Wingdings" pitchFamily="2" charset="2"/>
              </a:rPr>
              <a:t>основы конституционного строя</a:t>
            </a:r>
            <a:r>
              <a:rPr lang="ru-RU" b="1">
                <a:solidFill>
                  <a:srgbClr val="003300"/>
                </a:solidFill>
                <a:sym typeface="Wingdings" pitchFamily="2" charset="2"/>
              </a:rPr>
              <a:t> России.</a:t>
            </a:r>
          </a:p>
        </p:txBody>
      </p:sp>
      <p:sp>
        <p:nvSpPr>
          <p:cNvPr id="11277" name="Rectangle 13"/>
          <p:cNvSpPr>
            <a:spLocks noChangeArrowheads="1"/>
          </p:cNvSpPr>
          <p:nvPr/>
        </p:nvSpPr>
        <p:spPr bwMode="auto">
          <a:xfrm>
            <a:off x="250825" y="260350"/>
            <a:ext cx="835342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85000"/>
              </a:lnSpc>
            </a:pPr>
            <a:r>
              <a:rPr lang="ru-RU" sz="2800" b="1">
                <a:solidFill>
                  <a:srgbClr val="003300"/>
                </a:solidFill>
              </a:rPr>
              <a:t>2. Конституция РФ.</a:t>
            </a:r>
          </a:p>
        </p:txBody>
      </p:sp>
      <p:grpSp>
        <p:nvGrpSpPr>
          <p:cNvPr id="2" name="Group 40"/>
          <p:cNvGrpSpPr>
            <a:grpSpLocks/>
          </p:cNvGrpSpPr>
          <p:nvPr/>
        </p:nvGrpSpPr>
        <p:grpSpPr bwMode="auto">
          <a:xfrm>
            <a:off x="4572000" y="333375"/>
            <a:ext cx="4321175" cy="2765425"/>
            <a:chOff x="2880" y="210"/>
            <a:chExt cx="2722" cy="1742"/>
          </a:xfrm>
        </p:grpSpPr>
        <p:pic>
          <p:nvPicPr>
            <p:cNvPr id="6154" name="Picture 38" descr="С днем конституции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880" y="210"/>
              <a:ext cx="2722" cy="17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155" name="Text Box 39"/>
            <p:cNvSpPr txBox="1">
              <a:spLocks noChangeArrowheads="1"/>
            </p:cNvSpPr>
            <p:nvPr/>
          </p:nvSpPr>
          <p:spPr bwMode="auto">
            <a:xfrm>
              <a:off x="4241" y="618"/>
              <a:ext cx="1134" cy="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2400" b="1">
                  <a:solidFill>
                    <a:srgbClr val="D60000"/>
                  </a:solidFill>
                </a:rPr>
                <a:t>12</a:t>
              </a:r>
            </a:p>
            <a:p>
              <a:pPr algn="ctr"/>
              <a:r>
                <a:rPr lang="ru-RU" sz="2400" b="1">
                  <a:solidFill>
                    <a:srgbClr val="D60000"/>
                  </a:solidFill>
                </a:rPr>
                <a:t>декабря</a:t>
              </a:r>
            </a:p>
            <a:p>
              <a:pPr algn="ctr"/>
              <a:r>
                <a:rPr lang="ru-RU" sz="2400" b="1">
                  <a:solidFill>
                    <a:srgbClr val="D60000"/>
                  </a:solidFill>
                </a:rPr>
                <a:t>1993 г.</a:t>
              </a:r>
            </a:p>
          </p:txBody>
        </p:sp>
      </p:grpSp>
      <p:pic>
        <p:nvPicPr>
          <p:cNvPr id="11305" name="Picture 41" descr="Конституция 15"/>
          <p:cNvPicPr>
            <a:picLocks noChangeAspect="1" noChangeArrowheads="1"/>
          </p:cNvPicPr>
          <p:nvPr/>
        </p:nvPicPr>
        <p:blipFill>
          <a:blip r:embed="rId4" cstate="print">
            <a:lum contrast="12000"/>
          </a:blip>
          <a:srcRect/>
          <a:stretch>
            <a:fillRect/>
          </a:stretch>
        </p:blipFill>
        <p:spPr bwMode="auto">
          <a:xfrm>
            <a:off x="4572000" y="3284538"/>
            <a:ext cx="4321175" cy="324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2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2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1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12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12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86" grpId="0" build="p"/>
      <p:bldP spid="11277" grpId="0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003300"/>
      </a:accent2>
      <a:accent3>
        <a:srgbClr val="FFFFFF"/>
      </a:accent3>
      <a:accent4>
        <a:srgbClr val="000000"/>
      </a:accent4>
      <a:accent5>
        <a:srgbClr val="DAEDEF"/>
      </a:accent5>
      <a:accent6>
        <a:srgbClr val="002D00"/>
      </a:accent6>
      <a:hlink>
        <a:srgbClr val="003300"/>
      </a:hlink>
      <a:folHlink>
        <a:srgbClr val="0033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003300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002D00"/>
        </a:accent6>
        <a:hlink>
          <a:srgbClr val="003300"/>
        </a:hlink>
        <a:folHlink>
          <a:srgbClr val="00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9757</TotalTime>
  <Words>336</Words>
  <Application>Microsoft Office PowerPoint</Application>
  <PresentationFormat>Экран (4:3)</PresentationFormat>
  <Paragraphs>50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Оформление по умолчанию</vt:lpstr>
      <vt:lpstr>Конституция  Российской Федерации. </vt:lpstr>
      <vt:lpstr>Презентация PowerPoint</vt:lpstr>
      <vt:lpstr>Презентация PowerPoint</vt:lpstr>
      <vt:lpstr>1. Понятие конституции.</vt:lpstr>
      <vt:lpstr>Права и свободы граждан: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Социальная структура общества</dc:title>
  <dc:creator>КАДАЦКАЯ</dc:creator>
  <cp:keywords>КОНСТИТУЦИЯ</cp:keywords>
  <cp:lastModifiedBy>Windows User</cp:lastModifiedBy>
  <cp:revision>117</cp:revision>
  <dcterms:created xsi:type="dcterms:W3CDTF">2007-09-04T12:00:29Z</dcterms:created>
  <dcterms:modified xsi:type="dcterms:W3CDTF">2018-11-21T14:23:26Z</dcterms:modified>
</cp:coreProperties>
</file>