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  <p:sldId id="265" r:id="rId5"/>
    <p:sldId id="271" r:id="rId6"/>
    <p:sldId id="270" r:id="rId7"/>
    <p:sldId id="272" r:id="rId8"/>
    <p:sldId id="261" r:id="rId9"/>
    <p:sldId id="273" r:id="rId10"/>
    <p:sldId id="267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627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37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0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04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493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399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75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79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115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325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478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D75E7-C03F-421B-B547-9A962FA53BC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149C4-B299-448C-AE91-609021D5E9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11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9/05/14/270412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5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6098" y="3429000"/>
            <a:ext cx="7772400" cy="1470025"/>
          </a:xfrm>
        </p:spPr>
        <p:txBody>
          <a:bodyPr/>
          <a:lstStyle/>
          <a:p>
            <a:r>
              <a:rPr lang="ru-RU" dirty="0" smtClean="0"/>
              <a:t>Пальчиковые игры</a:t>
            </a:r>
            <a:br>
              <a:rPr lang="ru-RU" dirty="0" smtClean="0"/>
            </a:br>
            <a:r>
              <a:rPr lang="ru-RU" dirty="0" smtClean="0"/>
              <a:t>«Моя семья»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108012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/>
              <a:t>Подготовила:</a:t>
            </a:r>
          </a:p>
          <a:p>
            <a:pPr algn="r"/>
            <a:r>
              <a:rPr lang="ru-RU" b="1" dirty="0" smtClean="0"/>
              <a:t>в</a:t>
            </a:r>
            <a:r>
              <a:rPr lang="ru-RU" b="1" dirty="0" smtClean="0"/>
              <a:t>оспитатель </a:t>
            </a:r>
            <a:r>
              <a:rPr lang="en-US" b="1" dirty="0" smtClean="0"/>
              <a:t>I </a:t>
            </a:r>
            <a:r>
              <a:rPr lang="ru-RU" b="1" dirty="0" smtClean="0"/>
              <a:t>категории</a:t>
            </a:r>
          </a:p>
          <a:p>
            <a:pPr algn="r"/>
            <a:r>
              <a:rPr lang="ru-RU" b="1" dirty="0" smtClean="0"/>
              <a:t>Михайлова Мария Николаевна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35960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«Мамочка любимая»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354570"/>
              </p:ext>
            </p:extLst>
          </p:nvPr>
        </p:nvGraphicFramePr>
        <p:xfrm>
          <a:off x="251520" y="1556792"/>
          <a:ext cx="8640960" cy="24265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2368"/>
                <a:gridCol w="5328592"/>
              </a:tblGrid>
              <a:tr h="2426568">
                <a:tc>
                  <a:txBody>
                    <a:bodyPr/>
                    <a:lstStyle/>
                    <a:p>
                      <a:r>
                        <a:rPr lang="ru-RU" sz="2700" dirty="0" smtClean="0"/>
                        <a:t>Мамочка хорошая,</a:t>
                      </a:r>
                    </a:p>
                    <a:p>
                      <a:r>
                        <a:rPr lang="ru-RU" sz="2700" dirty="0" smtClean="0"/>
                        <a:t>Мамочка любимая!</a:t>
                      </a:r>
                    </a:p>
                    <a:p>
                      <a:r>
                        <a:rPr lang="ru-RU" sz="2700" dirty="0" smtClean="0"/>
                        <a:t>Очень я её люблю,</a:t>
                      </a:r>
                    </a:p>
                    <a:p>
                      <a:r>
                        <a:rPr lang="ru-RU" sz="2700" dirty="0" smtClean="0"/>
                        <a:t>Поцелуй ей</a:t>
                      </a:r>
                      <a:r>
                        <a:rPr lang="ru-RU" sz="2700" baseline="0" dirty="0" smtClean="0"/>
                        <a:t> дарю!</a:t>
                      </a:r>
                      <a:endParaRPr lang="ru-RU" sz="2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700" i="1" dirty="0" smtClean="0"/>
                        <a:t>Воздушный поцелуй над ладонью</a:t>
                      </a:r>
                    </a:p>
                    <a:p>
                      <a:r>
                        <a:rPr lang="ru-RU" sz="2700" i="1" dirty="0" smtClean="0"/>
                        <a:t>Поцелуй над другой ладонью</a:t>
                      </a:r>
                    </a:p>
                    <a:p>
                      <a:r>
                        <a:rPr lang="ru-RU" sz="2700" i="1" dirty="0" smtClean="0"/>
                        <a:t>Сдуваем с ладони поцелуй</a:t>
                      </a:r>
                    </a:p>
                    <a:p>
                      <a:r>
                        <a:rPr lang="ru-RU" sz="2700" i="1" dirty="0" smtClean="0"/>
                        <a:t>Сдуваем поцелуй с</a:t>
                      </a:r>
                      <a:r>
                        <a:rPr lang="ru-RU" sz="2700" i="1" baseline="0" dirty="0" smtClean="0"/>
                        <a:t> другой ладони</a:t>
                      </a:r>
                      <a:endParaRPr lang="ru-RU" sz="27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359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«Кто живёт у нас в квартире?»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080063"/>
              </p:ext>
            </p:extLst>
          </p:nvPr>
        </p:nvGraphicFramePr>
        <p:xfrm>
          <a:off x="251520" y="1556792"/>
          <a:ext cx="8640960" cy="3733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68552"/>
                <a:gridCol w="3672408"/>
              </a:tblGrid>
              <a:tr h="242656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Раз, два, три, четыре,</a:t>
                      </a:r>
                    </a:p>
                    <a:p>
                      <a:endParaRPr lang="ru-RU" sz="500" dirty="0" smtClean="0"/>
                    </a:p>
                    <a:p>
                      <a:endParaRPr lang="ru-RU" sz="500" dirty="0" smtClean="0"/>
                    </a:p>
                    <a:p>
                      <a:endParaRPr lang="ru-RU" sz="500" dirty="0" smtClean="0"/>
                    </a:p>
                    <a:p>
                      <a:r>
                        <a:rPr lang="ru-RU" sz="2800" dirty="0" smtClean="0"/>
                        <a:t>Кто живёт у нас в квартире?</a:t>
                      </a:r>
                    </a:p>
                    <a:p>
                      <a:r>
                        <a:rPr lang="ru-RU" sz="2800" dirty="0" smtClean="0"/>
                        <a:t>Раз, два, три, четыре, пять</a:t>
                      </a:r>
                    </a:p>
                    <a:p>
                      <a:r>
                        <a:rPr lang="ru-RU" sz="2800" dirty="0" smtClean="0"/>
                        <a:t>Всех могу пересчитать</a:t>
                      </a:r>
                    </a:p>
                    <a:p>
                      <a:r>
                        <a:rPr lang="ru-RU" sz="2800" dirty="0" smtClean="0"/>
                        <a:t>Папа,</a:t>
                      </a:r>
                      <a:r>
                        <a:rPr lang="ru-RU" sz="2800" baseline="0" dirty="0" smtClean="0"/>
                        <a:t> мама, брат, сестра,</a:t>
                      </a:r>
                    </a:p>
                    <a:p>
                      <a:r>
                        <a:rPr lang="ru-RU" sz="2800" baseline="0" dirty="0" smtClean="0"/>
                        <a:t>Кошка Мурка, два котёнка</a:t>
                      </a:r>
                    </a:p>
                    <a:p>
                      <a:r>
                        <a:rPr lang="ru-RU" sz="2800" baseline="0" dirty="0" smtClean="0"/>
                        <a:t>Мой сверчок, щегол и я –</a:t>
                      </a:r>
                    </a:p>
                    <a:p>
                      <a:r>
                        <a:rPr lang="ru-RU" sz="2800" baseline="0" dirty="0" smtClean="0"/>
                        <a:t>Вот и вся моя семья.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Хлопаем в</a:t>
                      </a:r>
                      <a:r>
                        <a:rPr lang="ru-RU" i="1" baseline="0" dirty="0" smtClean="0"/>
                        <a:t> ладоши</a:t>
                      </a:r>
                    </a:p>
                    <a:p>
                      <a:endParaRPr lang="ru-RU" i="1" baseline="0" dirty="0" smtClean="0"/>
                    </a:p>
                    <a:p>
                      <a:endParaRPr lang="ru-RU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r>
                        <a:rPr lang="ru-RU" i="1" baseline="0" dirty="0" smtClean="0"/>
                        <a:t>Хлопаем в ладоши</a:t>
                      </a:r>
                    </a:p>
                    <a:p>
                      <a:endParaRPr lang="ru-RU" i="1" dirty="0" smtClean="0"/>
                    </a:p>
                    <a:p>
                      <a:endParaRPr lang="ru-RU" i="1" dirty="0" smtClean="0"/>
                    </a:p>
                    <a:p>
                      <a:r>
                        <a:rPr lang="ru-RU" i="1" dirty="0" smtClean="0"/>
                        <a:t>Поочередное поглаживание – массаж всех десяти пальцев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991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1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788" y="260648"/>
            <a:ext cx="8229600" cy="5976664"/>
          </a:xfrm>
        </p:spPr>
        <p:txBody>
          <a:bodyPr>
            <a:normAutofit/>
          </a:bodyPr>
          <a:lstStyle/>
          <a:p>
            <a:r>
              <a:rPr lang="ru-RU" sz="2800" dirty="0"/>
              <a:t>Одним из первых этапов освоения предметного мира является развитие руки и мелкой мускулатуры кисти,  и  самый  простой и доступный метод — </a:t>
            </a:r>
            <a:r>
              <a:rPr lang="ru-RU" sz="2800" b="1" i="1" dirty="0">
                <a:solidFill>
                  <a:srgbClr val="FF0000"/>
                </a:solidFill>
              </a:rPr>
              <a:t>пальчиковые игры</a:t>
            </a:r>
            <a:r>
              <a:rPr lang="ru-RU" sz="2800" dirty="0"/>
              <a:t>. Для детей  — это игра, сопровождаемая весёлыми, </a:t>
            </a:r>
            <a:r>
              <a:rPr lang="ru-RU" sz="2800" dirty="0" smtClean="0"/>
              <a:t>легко запоминающимися </a:t>
            </a:r>
            <a:r>
              <a:rPr lang="ru-RU" sz="2800" dirty="0"/>
              <a:t>стихами. Пальчиковые игры могут использоваться и как физкультминутка, и как способ переключения на другой вид </a:t>
            </a:r>
            <a:r>
              <a:rPr lang="ru-RU" sz="2800" dirty="0" smtClean="0"/>
              <a:t>деятельности. </a:t>
            </a:r>
            <a:br>
              <a:rPr lang="ru-RU" sz="2800" dirty="0" smtClean="0"/>
            </a:br>
            <a:r>
              <a:rPr lang="ru-RU" sz="2800" b="1" u="sng" dirty="0" smtClean="0">
                <a:solidFill>
                  <a:srgbClr val="FF0000"/>
                </a:solidFill>
              </a:rPr>
              <a:t>Цель: </a:t>
            </a:r>
            <a:r>
              <a:rPr lang="ru-RU" sz="2800" dirty="0" smtClean="0"/>
              <a:t>развитие мелкой моторики рук, речи, интереса к фольклорным произведениям о семье, внимательности, способности сосредотачиваться; воспитание добрых взаимоотношений между детьми, взрослым и ребёнком.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8556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1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«Семья»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9810263"/>
              </p:ext>
            </p:extLst>
          </p:nvPr>
        </p:nvGraphicFramePr>
        <p:xfrm>
          <a:off x="251520" y="1556792"/>
          <a:ext cx="8640960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74124"/>
                <a:gridCol w="3866836"/>
              </a:tblGrid>
              <a:tr h="242656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Этот пальчик – дедушка,</a:t>
                      </a:r>
                    </a:p>
                    <a:p>
                      <a:r>
                        <a:rPr lang="ru-RU" sz="2800" dirty="0" smtClean="0"/>
                        <a:t>Этот пальчик –</a:t>
                      </a:r>
                      <a:r>
                        <a:rPr lang="ru-RU" sz="2800" baseline="0" dirty="0" smtClean="0"/>
                        <a:t> бабушка,</a:t>
                      </a:r>
                    </a:p>
                    <a:p>
                      <a:r>
                        <a:rPr lang="ru-RU" sz="2800" baseline="0" dirty="0" smtClean="0"/>
                        <a:t>Этот пальчик – папочка,</a:t>
                      </a:r>
                    </a:p>
                    <a:p>
                      <a:r>
                        <a:rPr lang="ru-RU" sz="2800" baseline="0" dirty="0" smtClean="0"/>
                        <a:t>Этот пальчик – мамочка, </a:t>
                      </a:r>
                    </a:p>
                    <a:p>
                      <a:r>
                        <a:rPr lang="ru-RU" sz="2800" baseline="0" dirty="0" smtClean="0"/>
                        <a:t>Этот пальчик – я.</a:t>
                      </a:r>
                    </a:p>
                    <a:p>
                      <a:r>
                        <a:rPr lang="ru-RU" sz="2800" baseline="0" dirty="0" smtClean="0"/>
                        <a:t>Вот и вся моя семья.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baseline="0" dirty="0" smtClean="0"/>
                        <a:t>Руку сжать в кулак, поочередно разжимать пальцы, начиная с большого.</a:t>
                      </a:r>
                      <a:endParaRPr lang="ru-RU" sz="10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baseline="0" dirty="0" smtClean="0"/>
                    </a:p>
                    <a:p>
                      <a:endParaRPr lang="ru-RU" sz="500" baseline="0" dirty="0" smtClean="0"/>
                    </a:p>
                    <a:p>
                      <a:endParaRPr lang="ru-RU" sz="500" baseline="0" dirty="0" smtClean="0"/>
                    </a:p>
                    <a:p>
                      <a:endParaRPr lang="ru-RU" sz="500" baseline="0" dirty="0" smtClean="0"/>
                    </a:p>
                    <a:p>
                      <a:r>
                        <a:rPr lang="ru-RU" i="1" baseline="0" dirty="0" smtClean="0"/>
                        <a:t>Энергично сжать руку в кулак несколько раз.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7712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1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«Семья»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172032"/>
              </p:ext>
            </p:extLst>
          </p:nvPr>
        </p:nvGraphicFramePr>
        <p:xfrm>
          <a:off x="251520" y="1556792"/>
          <a:ext cx="8640960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74124"/>
                <a:gridCol w="3866836"/>
              </a:tblGrid>
              <a:tr h="242656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Папа, мама, брат и я –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Вместе дружная семья.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Раз, два, три, четыре,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Все живём в одной квартире.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Правой рукой загибают</a:t>
                      </a:r>
                      <a:r>
                        <a:rPr lang="ru-RU" i="1" baseline="0" dirty="0" smtClean="0"/>
                        <a:t> по одному пальчику на левой руке.</a:t>
                      </a:r>
                      <a:endParaRPr lang="ru-RU" sz="10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r>
                        <a:rPr lang="ru-RU" i="1" baseline="0" dirty="0" smtClean="0"/>
                        <a:t>Показывают крепко сжатый кулачок левой руки.</a:t>
                      </a:r>
                      <a:endParaRPr lang="ru-RU" sz="1000" i="1" baseline="0" dirty="0" smtClean="0"/>
                    </a:p>
                    <a:p>
                      <a:endParaRPr lang="ru-RU" sz="500" baseline="0" dirty="0" smtClean="0"/>
                    </a:p>
                    <a:p>
                      <a:endParaRPr lang="ru-RU" sz="500" baseline="0" dirty="0" smtClean="0"/>
                    </a:p>
                    <a:p>
                      <a:endParaRPr lang="ru-RU" sz="500" baseline="0" dirty="0" smtClean="0"/>
                    </a:p>
                    <a:p>
                      <a:endParaRPr lang="ru-RU" sz="500" baseline="0" dirty="0" smtClean="0"/>
                    </a:p>
                    <a:p>
                      <a:r>
                        <a:rPr lang="ru-RU" i="1" baseline="0" dirty="0" smtClean="0"/>
                        <a:t>Левой рукой загибают по одному пальчику на правой руке.</a:t>
                      </a:r>
                    </a:p>
                    <a:p>
                      <a:endParaRPr lang="ru-RU" sz="500" i="1" baseline="0" dirty="0" smtClean="0"/>
                    </a:p>
                    <a:p>
                      <a:endParaRPr lang="ru-RU" sz="500" baseline="0" dirty="0" smtClean="0"/>
                    </a:p>
                    <a:p>
                      <a:endParaRPr lang="ru-RU" sz="500" baseline="0" dirty="0" smtClean="0"/>
                    </a:p>
                    <a:p>
                      <a:endParaRPr lang="ru-RU" sz="500" baseline="0" dirty="0" smtClean="0"/>
                    </a:p>
                    <a:p>
                      <a:endParaRPr lang="ru-RU" sz="500" baseline="0" dirty="0" smtClean="0"/>
                    </a:p>
                    <a:p>
                      <a:r>
                        <a:rPr lang="ru-RU" i="1" baseline="0" dirty="0" smtClean="0"/>
                        <a:t>Показывают крепко сжатый кулачок правой руки.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0998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«Этот пальчик большой»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0944668"/>
              </p:ext>
            </p:extLst>
          </p:nvPr>
        </p:nvGraphicFramePr>
        <p:xfrm>
          <a:off x="251520" y="1556792"/>
          <a:ext cx="8640960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68552"/>
                <a:gridCol w="3672408"/>
              </a:tblGrid>
              <a:tr h="242656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Этот</a:t>
                      </a:r>
                      <a:r>
                        <a:rPr lang="ru-RU" sz="2800" baseline="0" dirty="0" smtClean="0"/>
                        <a:t> пальчик большой –</a:t>
                      </a:r>
                    </a:p>
                    <a:p>
                      <a:r>
                        <a:rPr lang="ru-RU" sz="2800" baseline="0" dirty="0" smtClean="0"/>
                        <a:t>Это папа дорогой.</a:t>
                      </a:r>
                    </a:p>
                    <a:p>
                      <a:r>
                        <a:rPr lang="ru-RU" sz="2800" baseline="0" dirty="0" smtClean="0"/>
                        <a:t>Рядом с папой – наша мама.</a:t>
                      </a:r>
                    </a:p>
                    <a:p>
                      <a:r>
                        <a:rPr lang="ru-RU" sz="2800" baseline="0" dirty="0" smtClean="0"/>
                        <a:t>Рядом с мамой – старший брат.</a:t>
                      </a:r>
                    </a:p>
                    <a:p>
                      <a:r>
                        <a:rPr lang="ru-RU" sz="2800" baseline="0" dirty="0" smtClean="0"/>
                        <a:t>Вслед за ним сестрёнка –</a:t>
                      </a:r>
                    </a:p>
                    <a:p>
                      <a:r>
                        <a:rPr lang="ru-RU" sz="2800" baseline="0" dirty="0" smtClean="0"/>
                        <a:t>Милая девчонка.</a:t>
                      </a:r>
                    </a:p>
                    <a:p>
                      <a:r>
                        <a:rPr lang="ru-RU" sz="2800" dirty="0" smtClean="0"/>
                        <a:t>И самый маленький крепыш –</a:t>
                      </a:r>
                    </a:p>
                    <a:p>
                      <a:r>
                        <a:rPr lang="ru-RU" sz="2800" dirty="0" smtClean="0"/>
                        <a:t>Это славный наш малыш.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По очереди разгибать пальчики,</a:t>
                      </a:r>
                      <a:r>
                        <a:rPr lang="ru-RU" sz="2800" i="1" baseline="0" dirty="0" smtClean="0"/>
                        <a:t> начиная с большого</a:t>
                      </a:r>
                      <a:endParaRPr lang="ru-RU" sz="28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804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«Дружная семейка»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7130100"/>
              </p:ext>
            </p:extLst>
          </p:nvPr>
        </p:nvGraphicFramePr>
        <p:xfrm>
          <a:off x="251520" y="1556792"/>
          <a:ext cx="8640960" cy="3520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496"/>
                <a:gridCol w="4176464"/>
              </a:tblGrid>
              <a:tr h="2426568"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 уселась на скамейке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Наша дружная семейка: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Самой первой села мама,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Рядом — строгий наш отец.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Следом братец и сестрица.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Ну а мне где поместиться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Пальцы сжаты в кулак</a:t>
                      </a:r>
                    </a:p>
                    <a:p>
                      <a:endParaRPr lang="ru-RU" sz="24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5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5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Разогнуть большой палец</a:t>
                      </a:r>
                    </a:p>
                    <a:p>
                      <a:endParaRPr lang="ru-RU" sz="5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Разогнуть указательный</a:t>
                      </a:r>
                    </a:p>
                    <a:p>
                      <a:endParaRPr lang="ru-RU" sz="5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Разогнуть средний и безымянный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Разогнуть мизинец</a:t>
                      </a:r>
                      <a:endParaRPr lang="ru-RU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7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359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«Как у нас семья»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8783516"/>
              </p:ext>
            </p:extLst>
          </p:nvPr>
        </p:nvGraphicFramePr>
        <p:xfrm>
          <a:off x="251520" y="1556792"/>
          <a:ext cx="864096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0"/>
                <a:gridCol w="4320480"/>
              </a:tblGrid>
              <a:tr h="2426568">
                <a:tc>
                  <a:txBody>
                    <a:bodyPr/>
                    <a:lstStyle/>
                    <a:p>
                      <a:r>
                        <a:rPr lang="ru-RU" sz="2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у нас семья</a:t>
                      </a:r>
                    </a:p>
                    <a:p>
                      <a:r>
                        <a:rPr lang="ru-RU" sz="2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Большая и весёлая</a:t>
                      </a:r>
                    </a:p>
                    <a:p>
                      <a:r>
                        <a:rPr lang="ru-RU" sz="2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Два у лавки стоят,</a:t>
                      </a:r>
                    </a:p>
                    <a:p>
                      <a:r>
                        <a:rPr lang="ru-RU" sz="2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Два учиться хотят.</a:t>
                      </a:r>
                    </a:p>
                    <a:p>
                      <a:r>
                        <a:rPr lang="ru-RU" sz="25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Два Степана</a:t>
                      </a:r>
                      <a:r>
                        <a:rPr lang="ru-RU" sz="25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сметаны объедаются</a:t>
                      </a:r>
                    </a:p>
                    <a:p>
                      <a:r>
                        <a:rPr lang="ru-RU" sz="25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Две Дашки у кашки питаются.</a:t>
                      </a:r>
                    </a:p>
                    <a:p>
                      <a:r>
                        <a:rPr lang="ru-RU" sz="25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Две </a:t>
                      </a:r>
                      <a:r>
                        <a:rPr lang="ru-RU" sz="25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Ульки</a:t>
                      </a:r>
                      <a:r>
                        <a:rPr lang="ru-RU" sz="25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люльке качаются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Хлопают в</a:t>
                      </a:r>
                      <a:r>
                        <a:rPr lang="ru-RU" sz="1800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ладоши и ударяют кулачок об кулачок попеременно</a:t>
                      </a:r>
                    </a:p>
                    <a:p>
                      <a:endParaRPr lang="ru-RU" sz="1800" i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Загибают большие пальцы </a:t>
                      </a:r>
                      <a:endParaRPr lang="ru-RU" sz="18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i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Загибают указательные пальцы </a:t>
                      </a:r>
                      <a:endParaRPr lang="ru-RU" sz="18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i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i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Загибают средние пальцы </a:t>
                      </a:r>
                      <a:endParaRPr lang="ru-RU" sz="18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i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i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Загибают безымянные пальцы </a:t>
                      </a:r>
                      <a:endParaRPr lang="ru-RU" sz="180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i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00" i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Загибают  </a:t>
                      </a:r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мизинцы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7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75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895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«Помощники»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363035"/>
              </p:ext>
            </p:extLst>
          </p:nvPr>
        </p:nvGraphicFramePr>
        <p:xfrm>
          <a:off x="251520" y="1251168"/>
          <a:ext cx="8640960" cy="52021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68552"/>
                <a:gridCol w="3672408"/>
              </a:tblGrid>
              <a:tr h="520216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Раз, два, три, четыре,</a:t>
                      </a:r>
                    </a:p>
                    <a:p>
                      <a:endParaRPr lang="ru-RU" sz="500" dirty="0" smtClean="0"/>
                    </a:p>
                    <a:p>
                      <a:endParaRPr lang="ru-RU" sz="500" dirty="0" smtClean="0"/>
                    </a:p>
                    <a:p>
                      <a:endParaRPr lang="ru-RU" sz="500" dirty="0" smtClean="0"/>
                    </a:p>
                    <a:p>
                      <a:r>
                        <a:rPr lang="ru-RU" sz="2800" dirty="0" smtClean="0"/>
                        <a:t>Мы</a:t>
                      </a:r>
                      <a:r>
                        <a:rPr lang="ru-RU" sz="2800" baseline="0" dirty="0" smtClean="0"/>
                        <a:t>  посуду перемыли:</a:t>
                      </a:r>
                      <a:endParaRPr lang="ru-RU" sz="2800" dirty="0" smtClean="0"/>
                    </a:p>
                    <a:p>
                      <a:r>
                        <a:rPr lang="ru-RU" sz="2800" dirty="0" smtClean="0"/>
                        <a:t>Чайник,</a:t>
                      </a:r>
                      <a:r>
                        <a:rPr lang="ru-RU" sz="2800" baseline="0" dirty="0" smtClean="0"/>
                        <a:t> чашку, ковшик, ложку</a:t>
                      </a:r>
                      <a:endParaRPr lang="ru-RU" sz="2800" dirty="0" smtClean="0"/>
                    </a:p>
                    <a:p>
                      <a:r>
                        <a:rPr lang="ru-RU" sz="2800" dirty="0" smtClean="0"/>
                        <a:t>И</a:t>
                      </a:r>
                      <a:r>
                        <a:rPr lang="ru-RU" sz="2800" baseline="0" dirty="0" smtClean="0"/>
                        <a:t> большую поварешку.</a:t>
                      </a:r>
                    </a:p>
                    <a:p>
                      <a:r>
                        <a:rPr lang="ru-RU" sz="2800" baseline="0" dirty="0" smtClean="0"/>
                        <a:t>Мы посуду перемыли,</a:t>
                      </a:r>
                    </a:p>
                    <a:p>
                      <a:r>
                        <a:rPr lang="ru-RU" sz="2800" baseline="0" dirty="0" smtClean="0"/>
                        <a:t>Только чашку мы разбили,</a:t>
                      </a:r>
                    </a:p>
                    <a:p>
                      <a:r>
                        <a:rPr lang="ru-RU" sz="2800" baseline="0" dirty="0" smtClean="0"/>
                        <a:t>Ковшик тоже развалился,</a:t>
                      </a:r>
                    </a:p>
                    <a:p>
                      <a:r>
                        <a:rPr lang="ru-RU" sz="2800" baseline="0" dirty="0" smtClean="0"/>
                        <a:t>Нос у чайника отбился,</a:t>
                      </a:r>
                    </a:p>
                    <a:p>
                      <a:r>
                        <a:rPr lang="ru-RU" sz="2800" dirty="0" smtClean="0"/>
                        <a:t>Ложку мы чуть-чуть</a:t>
                      </a:r>
                      <a:r>
                        <a:rPr lang="ru-RU" sz="2800" baseline="0" dirty="0" smtClean="0"/>
                        <a:t> сломали.</a:t>
                      </a:r>
                    </a:p>
                    <a:p>
                      <a:r>
                        <a:rPr lang="ru-RU" sz="2800" dirty="0" smtClean="0"/>
                        <a:t>Так мы маме помогали.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Ритмичные удары кулачками и в ладоши попеременно.</a:t>
                      </a:r>
                      <a:endParaRPr lang="ru-RU" sz="10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r>
                        <a:rPr lang="ru-RU" i="1" baseline="0" dirty="0" smtClean="0"/>
                        <a:t>Одна ладонь скользит по другой.</a:t>
                      </a:r>
                    </a:p>
                    <a:p>
                      <a:endParaRPr lang="ru-RU" sz="500" baseline="0" dirty="0" smtClean="0"/>
                    </a:p>
                    <a:p>
                      <a:r>
                        <a:rPr lang="ru-RU" i="1" baseline="0" dirty="0" smtClean="0"/>
                        <a:t>Загибают пальчики по одному на каждое название посуды.</a:t>
                      </a:r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r>
                        <a:rPr lang="ru-RU" i="1" baseline="0" dirty="0" smtClean="0"/>
                        <a:t>Одна ладонь скользит по другой.</a:t>
                      </a:r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endParaRPr lang="ru-RU" sz="500" i="1" baseline="0" dirty="0" smtClean="0"/>
                    </a:p>
                    <a:p>
                      <a:r>
                        <a:rPr lang="ru-RU" i="1" baseline="0" dirty="0" smtClean="0"/>
                        <a:t>Снова загибают пальчики</a:t>
                      </a:r>
                    </a:p>
                    <a:p>
                      <a:endParaRPr lang="ru-RU" i="1" baseline="0" dirty="0" smtClean="0"/>
                    </a:p>
                    <a:p>
                      <a:endParaRPr lang="ru-RU" i="1" baseline="0" dirty="0" smtClean="0"/>
                    </a:p>
                    <a:p>
                      <a:endParaRPr lang="ru-RU" i="1" baseline="0" dirty="0" smtClean="0"/>
                    </a:p>
                    <a:p>
                      <a:endParaRPr lang="ru-RU" i="1" baseline="0" dirty="0" smtClean="0"/>
                    </a:p>
                    <a:p>
                      <a:endParaRPr lang="ru-RU" i="1" baseline="0" dirty="0" smtClean="0"/>
                    </a:p>
                    <a:p>
                      <a:r>
                        <a:rPr lang="ru-RU" i="1" baseline="0" dirty="0" smtClean="0"/>
                        <a:t>Ритмичные удары кулачками и в ладоши попеременно.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156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18a/0001af39-f6a7cc10/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895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«Помощники»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083631"/>
              </p:ext>
            </p:extLst>
          </p:nvPr>
        </p:nvGraphicFramePr>
        <p:xfrm>
          <a:off x="251520" y="1251168"/>
          <a:ext cx="8640960" cy="563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6424"/>
                <a:gridCol w="4824536"/>
              </a:tblGrid>
              <a:tr h="5202168"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 приехал?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Мы, мы, мы!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Мама, мама, это ты?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Да, да, да!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Папа, папа, это ты?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Да, да, да!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Братец, братец, это ты?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Да, да, да!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Ах, сестричка, это ты?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Да, да, да!</a:t>
                      </a:r>
                      <a:b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 мы вместе,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Да, да, да!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Пальцы обеих рук сложены вместе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Быстро хлопают кончики больших пальцев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Хлопают кончики указательных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Хлопают кончики больших пальцев</a:t>
                      </a:r>
                    </a:p>
                    <a:p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Хлопают кончики средних</a:t>
                      </a:r>
                    </a:p>
                    <a:p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Хлопают кончики больших пальцев</a:t>
                      </a:r>
                    </a:p>
                    <a:p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Хлопают кончики безымянных</a:t>
                      </a:r>
                    </a:p>
                    <a:p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Хлопают кончики больших пальцев</a:t>
                      </a:r>
                    </a:p>
                    <a:p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Хлопают кончики мизинцев</a:t>
                      </a:r>
                    </a:p>
                    <a:p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Хлопают кончики больших пальцев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Хлопаем в ладоши</a:t>
                      </a:r>
                      <a:endParaRPr lang="ru-RU" sz="2000" dirty="0" smtClean="0"/>
                    </a:p>
                    <a:p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7653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494</Words>
  <Application>Microsoft Office PowerPoint</Application>
  <PresentationFormat>Экран (4:3)</PresentationFormat>
  <Paragraphs>179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Пальчиковые игры «Моя семья»</vt:lpstr>
      <vt:lpstr>Одним из первых этапов освоения предметного мира является развитие руки и мелкой мускулатуры кисти,  и  самый  простой и доступный метод — пальчиковые игры. Для детей  — это игра, сопровождаемая весёлыми, легко запоминающимися стихами. Пальчиковые игры могут использоваться и как физкультминутка, и как способ переключения на другой вид деятельности.  Цель: развитие мелкой моторики рук, речи, интереса к фольклорным произведениям о семье, внимательности, способности сосредотачиваться; воспитание добрых взаимоотношений между детьми, взрослым и ребёнком.</vt:lpstr>
      <vt:lpstr>«Семья»</vt:lpstr>
      <vt:lpstr>«Семья»</vt:lpstr>
      <vt:lpstr>«Этот пальчик большой»</vt:lpstr>
      <vt:lpstr>«Дружная семейка»</vt:lpstr>
      <vt:lpstr>«Как у нас семья»</vt:lpstr>
      <vt:lpstr>«Помощники»</vt:lpstr>
      <vt:lpstr>«Помощники»</vt:lpstr>
      <vt:lpstr>«Мамочка любимая»</vt:lpstr>
      <vt:lpstr>«Кто живёт у нас в квартире?»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Пальчиковые игры «Моя семья»</dc:title>
  <dc:creator>ADMINISTRATOR</dc:creator>
  <cp:lastModifiedBy>ADMINISTRATOR</cp:lastModifiedBy>
  <cp:revision>19</cp:revision>
  <dcterms:created xsi:type="dcterms:W3CDTF">2019-10-23T13:02:00Z</dcterms:created>
  <dcterms:modified xsi:type="dcterms:W3CDTF">2019-11-10T11:31:26Z</dcterms:modified>
</cp:coreProperties>
</file>