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363" r:id="rId3"/>
    <p:sldId id="313" r:id="rId4"/>
    <p:sldId id="288" r:id="rId5"/>
    <p:sldId id="342" r:id="rId6"/>
    <p:sldId id="344" r:id="rId7"/>
    <p:sldId id="315" r:id="rId8"/>
    <p:sldId id="314" r:id="rId9"/>
    <p:sldId id="265" r:id="rId10"/>
    <p:sldId id="345" r:id="rId11"/>
    <p:sldId id="364" r:id="rId12"/>
    <p:sldId id="268" r:id="rId13"/>
    <p:sldId id="269" r:id="rId14"/>
    <p:sldId id="350" r:id="rId15"/>
    <p:sldId id="351" r:id="rId16"/>
    <p:sldId id="270" r:id="rId17"/>
    <p:sldId id="273" r:id="rId18"/>
    <p:sldId id="352" r:id="rId19"/>
    <p:sldId id="357" r:id="rId20"/>
    <p:sldId id="355" r:id="rId21"/>
    <p:sldId id="356" r:id="rId22"/>
    <p:sldId id="365" r:id="rId23"/>
    <p:sldId id="275" r:id="rId24"/>
    <p:sldId id="277" r:id="rId25"/>
    <p:sldId id="292" r:id="rId26"/>
    <p:sldId id="349" r:id="rId27"/>
    <p:sldId id="306" r:id="rId28"/>
    <p:sldId id="302" r:id="rId29"/>
    <p:sldId id="303" r:id="rId30"/>
    <p:sldId id="340" r:id="rId31"/>
    <p:sldId id="360" r:id="rId32"/>
    <p:sldId id="361" r:id="rId33"/>
    <p:sldId id="341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472" autoAdjust="0"/>
    <p:restoredTop sz="94660"/>
  </p:normalViewPr>
  <p:slideViewPr>
    <p:cSldViewPr>
      <p:cViewPr>
        <p:scale>
          <a:sx n="60" d="100"/>
          <a:sy n="60" d="100"/>
        </p:scale>
        <p:origin x="-2412" y="-9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50"/>
    </p:cViewPr>
  </p:sorterViewPr>
  <p:notesViewPr>
    <p:cSldViewPr>
      <p:cViewPr varScale="1">
        <p:scale>
          <a:sx n="40" d="100"/>
          <a:sy n="40" d="100"/>
        </p:scale>
        <p:origin x="-1956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0BF27-213B-40CC-A7C4-0BE4A9ADB0A2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4BDA9-5213-49DA-9FD3-EC47682B4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5B781-F978-4F6A-952B-3B44547D2CE3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6A8E5-8972-41F9-ABFB-FA5961A7D0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lang="ru-RU" sz="3600" smtClean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ru-RU" sz="1400" b="1" dirty="0" smtClean="0">
                <a:latin typeface="Times New Roman"/>
                <a:ea typeface="Times New Roman"/>
              </a:rPr>
              <a:t>1.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5</a:t>
            </a:r>
            <a:r>
              <a:rPr lang="ru-RU" sz="1400" b="1" dirty="0" smtClean="0">
                <a:latin typeface="Times New Roman"/>
                <a:ea typeface="Times New Roman"/>
              </a:rPr>
              <a:t>∙С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3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2.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8</a:t>
            </a:r>
            <a:r>
              <a:rPr lang="ru-RU" sz="1400" b="1" dirty="0" smtClean="0">
                <a:latin typeface="Times New Roman"/>
                <a:ea typeface="Times New Roman"/>
              </a:rPr>
              <a:t>: 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6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3,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(С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4</a:t>
            </a:r>
            <a:r>
              <a:rPr lang="ru-RU" sz="1400" b="1" dirty="0" smtClean="0">
                <a:latin typeface="Times New Roman"/>
                <a:ea typeface="Times New Roman"/>
              </a:rPr>
              <a:t>)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3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4.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5 </a:t>
            </a:r>
            <a:r>
              <a:rPr lang="ru-RU" sz="1400" b="1" dirty="0" smtClean="0">
                <a:latin typeface="Times New Roman"/>
                <a:ea typeface="Times New Roman"/>
              </a:rPr>
              <a:t>∙С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3</a:t>
            </a:r>
            <a:r>
              <a:rPr lang="ru-RU" sz="1400" b="1" dirty="0" smtClean="0">
                <a:latin typeface="Times New Roman"/>
                <a:ea typeface="Times New Roman"/>
              </a:rPr>
              <a:t> : 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6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5.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14</a:t>
            </a:r>
            <a:r>
              <a:rPr lang="ru-RU" sz="1400" b="1" dirty="0" smtClean="0">
                <a:latin typeface="Times New Roman"/>
                <a:ea typeface="Times New Roman"/>
              </a:rPr>
              <a:t>∙ с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lvl="0"/>
            <a:r>
              <a:rPr lang="ru-RU" dirty="0" smtClean="0"/>
              <a:t>Образец текста</a:t>
            </a:r>
          </a:p>
          <a:p>
            <a:pPr lvl="4"/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lang="ru-RU" sz="1400" smtClean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ru-RU" sz="1400" b="1" dirty="0" smtClean="0">
                <a:latin typeface="Times New Roman"/>
                <a:ea typeface="Times New Roman"/>
              </a:rPr>
              <a:t>6.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7</a:t>
            </a:r>
            <a:r>
              <a:rPr lang="ru-RU" sz="1400" b="1" dirty="0" smtClean="0">
                <a:latin typeface="Times New Roman"/>
                <a:ea typeface="Times New Roman"/>
              </a:rPr>
              <a:t> : 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5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7.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(С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4</a:t>
            </a:r>
            <a:r>
              <a:rPr lang="ru-RU" sz="1400" b="1" dirty="0" smtClean="0">
                <a:latin typeface="Times New Roman"/>
                <a:ea typeface="Times New Roman"/>
              </a:rPr>
              <a:t>)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3</a:t>
            </a:r>
            <a:r>
              <a:rPr lang="ru-RU" sz="1400" b="1" dirty="0" smtClean="0">
                <a:latin typeface="Times New Roman"/>
                <a:ea typeface="Times New Roman"/>
              </a:rPr>
              <a:t> ∙С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8.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350" b="1" i="1" spc="100" dirty="0" smtClean="0">
                <a:latin typeface="Times New Roman"/>
                <a:ea typeface="Times New Roman"/>
                <a:cs typeface="Times New Roman"/>
              </a:rPr>
              <a:t>С</a:t>
            </a:r>
            <a:r>
              <a:rPr lang="ru-RU" sz="1350" b="1" i="1" spc="100" baseline="30000" dirty="0" smtClean="0">
                <a:latin typeface="Times New Roman"/>
                <a:ea typeface="Times New Roman"/>
                <a:cs typeface="Times New Roman"/>
              </a:rPr>
              <a:t>4</a:t>
            </a:r>
            <a:r>
              <a:rPr lang="ru-RU" sz="1350" b="1" i="1" spc="100" dirty="0" smtClean="0">
                <a:latin typeface="Times New Roman"/>
                <a:ea typeface="Times New Roman"/>
                <a:cs typeface="Times New Roman"/>
              </a:rPr>
              <a:t>∙</a:t>
            </a:r>
            <a:r>
              <a:rPr lang="ru-RU" sz="1400" b="1" dirty="0" smtClean="0">
                <a:latin typeface="Times New Roman"/>
                <a:ea typeface="Times New Roman"/>
              </a:rPr>
              <a:t> 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5</a:t>
            </a:r>
            <a:r>
              <a:rPr lang="ru-RU" sz="1400" b="1" dirty="0" smtClean="0">
                <a:latin typeface="Times New Roman"/>
                <a:ea typeface="Times New Roman"/>
              </a:rPr>
              <a:t>∙ 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0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9.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16</a:t>
            </a:r>
            <a:r>
              <a:rPr lang="ru-RU" sz="1400" b="1" dirty="0" smtClean="0">
                <a:latin typeface="Times New Roman"/>
                <a:ea typeface="Times New Roman"/>
              </a:rPr>
              <a:t> : 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8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10.</a:t>
            </a:r>
            <a:endParaRPr lang="ru-RU" sz="1400" dirty="0" smtClean="0">
              <a:latin typeface="Times New Roman"/>
              <a:ea typeface="Times New Roman"/>
            </a:endParaRPr>
          </a:p>
          <a:p>
            <a:r>
              <a:rPr lang="ru-RU" sz="1400" b="1" dirty="0" smtClean="0">
                <a:latin typeface="Times New Roman"/>
                <a:ea typeface="Times New Roman"/>
              </a:rPr>
              <a:t>(С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3</a:t>
            </a:r>
            <a:r>
              <a:rPr lang="ru-RU" sz="1400" b="1" dirty="0" smtClean="0">
                <a:latin typeface="Times New Roman"/>
                <a:ea typeface="Times New Roman"/>
              </a:rPr>
              <a:t>)</a:t>
            </a:r>
            <a:r>
              <a:rPr lang="ru-RU" sz="1400" b="1" baseline="30000" dirty="0" smtClean="0">
                <a:latin typeface="Times New Roman"/>
                <a:ea typeface="Times New Roman"/>
              </a:rPr>
              <a:t>5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 userDrawn="1"/>
        </p:nvGraphicFramePr>
        <p:xfrm>
          <a:off x="928660" y="2071678"/>
          <a:ext cx="7358120" cy="25188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5812"/>
                <a:gridCol w="735812"/>
                <a:gridCol w="735812"/>
                <a:gridCol w="735812"/>
                <a:gridCol w="735812"/>
                <a:gridCol w="735812"/>
                <a:gridCol w="735812"/>
                <a:gridCol w="735812"/>
                <a:gridCol w="735812"/>
                <a:gridCol w="735812"/>
              </a:tblGrid>
              <a:tr h="964413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dirty="0" smtClean="0"/>
                        <a:t>Р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200" dirty="0" smtClean="0"/>
                        <a:t>Ш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dirty="0" smtClean="0"/>
                        <a:t>М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dirty="0" smtClean="0"/>
                        <a:t>Ю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dirty="0" smtClean="0"/>
                        <a:t>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200" dirty="0" smtClean="0"/>
                        <a:t>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200" dirty="0" smtClean="0"/>
                        <a:t>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3200" dirty="0" smtClean="0"/>
                        <a:t>Е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r>
                        <a:rPr lang="ru-RU" sz="3200" dirty="0" smtClean="0"/>
                        <a:t>Д</a:t>
                      </a:r>
                      <a:endParaRPr lang="ru-RU" sz="3200" dirty="0"/>
                    </a:p>
                  </a:txBody>
                  <a:tcPr/>
                </a:tc>
              </a:tr>
              <a:tr h="964413">
                <a:tc>
                  <a:txBody>
                    <a:bodyPr/>
                    <a:lstStyle/>
                    <a:p>
                      <a:endParaRPr lang="ru-RU" sz="3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3200" b="1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3200" b="1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3200" b="1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3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3200" b="1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3200" b="1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3200" b="1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3200" b="1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3200" b="1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3200" b="1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32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3200" b="1" kern="1200" baseline="300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00760" y="3786190"/>
            <a:ext cx="3143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500042"/>
            <a:ext cx="38151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ТЕМА УРОКА: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4143380"/>
            <a:ext cx="48577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Monotype Corsiva" pitchFamily="66" charset="0"/>
              </a:rPr>
              <a:t>Преподаватель математики  ГБПОУ  «</a:t>
            </a:r>
            <a:r>
              <a:rPr lang="ru-RU" sz="3200" dirty="0" err="1" smtClean="0">
                <a:solidFill>
                  <a:srgbClr val="000000"/>
                </a:solidFill>
                <a:latin typeface="Monotype Corsiva" pitchFamily="66" charset="0"/>
              </a:rPr>
              <a:t>Арчединский</a:t>
            </a:r>
            <a:r>
              <a:rPr lang="ru-RU" sz="3200" dirty="0" smtClean="0">
                <a:solidFill>
                  <a:srgbClr val="000000"/>
                </a:solidFill>
                <a:latin typeface="Monotype Corsiva" pitchFamily="66" charset="0"/>
              </a:rPr>
              <a:t> лесной колледж» 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Николаева Н.А.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1428737"/>
            <a:ext cx="5929354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«Преобразование степенных, логарифмических выражений»</a:t>
            </a:r>
          </a:p>
          <a:p>
            <a:pPr algn="ctr"/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57166"/>
            <a:ext cx="34290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ЗАДАНИЕ: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142984"/>
            <a:ext cx="8572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1. Логарифм числа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b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по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</a:rPr>
              <a:t>_____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называется _____ степени, в которую нужно _____ основание </a:t>
            </a:r>
            <a:r>
              <a:rPr lang="ru-RU" sz="2800" b="1" i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, чтобы получить число </a:t>
            </a:r>
            <a:r>
              <a:rPr lang="en-US" sz="2800" b="1" dirty="0" smtClean="0">
                <a:solidFill>
                  <a:srgbClr val="FF0000"/>
                </a:solidFill>
              </a:rPr>
              <a:t>b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2143116"/>
            <a:ext cx="8858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2. Основание и число, стоящее под знаком логарифма, должны быть _____ .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3000372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3. Формулу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                </a:t>
            </a:r>
            <a:r>
              <a:rPr lang="en-US" sz="2400" b="1" dirty="0" smtClean="0">
                <a:solidFill>
                  <a:srgbClr val="FF0000"/>
                </a:solidFill>
              </a:rPr>
              <a:t>        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, где </a:t>
            </a:r>
            <a:r>
              <a:rPr lang="ru-RU" sz="2800" b="1" i="1" dirty="0" smtClean="0">
                <a:solidFill>
                  <a:srgbClr val="FF0000"/>
                </a:solidFill>
              </a:rPr>
              <a:t>а</a:t>
            </a:r>
            <a:r>
              <a:rPr lang="en-US" sz="2800" b="1" dirty="0" smtClean="0">
                <a:solidFill>
                  <a:srgbClr val="FF0000"/>
                </a:solidFill>
              </a:rPr>
              <a:t>≠1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800" b="1" i="1" dirty="0" smtClean="0">
                <a:solidFill>
                  <a:srgbClr val="FF0000"/>
                </a:solidFill>
              </a:rPr>
              <a:t>а</a:t>
            </a:r>
            <a:r>
              <a:rPr lang="en-US" sz="2800" b="1" dirty="0" smtClean="0">
                <a:solidFill>
                  <a:srgbClr val="FF0000"/>
                </a:solidFill>
              </a:rPr>
              <a:t>&gt;0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rgbClr val="FF0000"/>
                </a:solidFill>
              </a:rPr>
              <a:t>b&gt;0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называют ____   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 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5357826"/>
            <a:ext cx="83582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5. Если основание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а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=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___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, то такой логарифм называется десятичным и обозначается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lgb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87" name="Picture 1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928934"/>
            <a:ext cx="1785948" cy="642942"/>
          </a:xfrm>
          <a:prstGeom prst="rect">
            <a:avLst/>
          </a:prstGeom>
          <a:noFill/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57158" y="3357563"/>
            <a:ext cx="8358246" cy="2192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haroni" pitchFamily="2" charset="-79"/>
              </a:rPr>
              <a:t>4. Степенью числа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haroni" pitchFamily="2" charset="-79"/>
              </a:rPr>
              <a:t>a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haroni" pitchFamily="2" charset="-79"/>
              </a:rPr>
              <a:t> с натуральным показателем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haroni" pitchFamily="2" charset="-79"/>
              </a:rPr>
              <a:t>n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haroni" pitchFamily="2" charset="-79"/>
              </a:rPr>
              <a:t>, большим 1, называется выражение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haroni" pitchFamily="2" charset="-79"/>
              </a:rPr>
              <a:t>a</a:t>
            </a:r>
            <a:r>
              <a:rPr kumimoji="0" lang="en-US" sz="2800" b="1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haroni" pitchFamily="2" charset="-79"/>
              </a:rPr>
              <a:t>n</a:t>
            </a:r>
            <a:r>
              <a:rPr kumimoji="0" lang="ru-RU" sz="2800" b="1" u="none" strike="noStrike" cap="none" normalizeH="0" baseline="3000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haroni" pitchFamily="2" charset="-79"/>
              </a:rPr>
              <a:t> 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haroni" pitchFamily="2" charset="-79"/>
              </a:rPr>
              <a:t>, равное произведению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haroni" pitchFamily="2" charset="-79"/>
              </a:rPr>
              <a:t>n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haroni" pitchFamily="2" charset="-79"/>
              </a:rPr>
              <a:t> множителей, каждый из которых равен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haroni" pitchFamily="2" charset="-79"/>
              </a:rPr>
              <a:t>a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haroni" pitchFamily="2" charset="-79"/>
              </a:rPr>
              <a:t>, где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haroni" pitchFamily="2" charset="-79"/>
              </a:rPr>
              <a:t>а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haroni" pitchFamily="2" charset="-79"/>
              </a:rPr>
              <a:t> - ____</a:t>
            </a:r>
            <a:r>
              <a:rPr kumimoji="0" lang="ru-RU" sz="2800" b="1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haroni" pitchFamily="2" charset="-79"/>
              </a:rPr>
              <a:t>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haroni" pitchFamily="2" charset="-79"/>
              </a:rPr>
              <a:t>,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haroni" pitchFamily="2" charset="-79"/>
              </a:rPr>
              <a:t>n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haroni" pitchFamily="2" charset="-79"/>
              </a:rPr>
              <a:t> -  _____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РАБОЧИЕ ПРОГРАММЫ\урок Николаева Н.А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36"/>
            <a:ext cx="9144000" cy="68489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480" y="500042"/>
            <a:ext cx="514353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Прочитайте выражение, назовите основание и показатель степени:</a:t>
            </a:r>
          </a:p>
          <a:p>
            <a:pPr algn="ctr"/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86380" y="1214422"/>
            <a:ext cx="2643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500166" y="2357430"/>
            <a:ext cx="53578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2500306"/>
            <a:ext cx="1071570" cy="57150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500298" y="2500306"/>
            <a:ext cx="23067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2571744"/>
            <a:ext cx="1140150" cy="50006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6286512" y="2500306"/>
            <a:ext cx="30210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3214686"/>
            <a:ext cx="412434" cy="542677"/>
          </a:xfrm>
          <a:prstGeom prst="rect">
            <a:avLst/>
          </a:prstGeom>
          <a:noFill/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3214686"/>
            <a:ext cx="395289" cy="520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714356"/>
            <a:ext cx="85011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1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2000239"/>
          <a:ext cx="9144000" cy="480795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572000"/>
                <a:gridCol w="4572000"/>
              </a:tblGrid>
              <a:tr h="697770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/>
                          </a:solidFill>
                        </a:rPr>
                        <a:t>1) log</a:t>
                      </a:r>
                      <a:r>
                        <a:rPr lang="en-US" sz="3200" b="1" baseline="-25000" dirty="0" smtClean="0">
                          <a:solidFill>
                            <a:schemeClr val="tx2"/>
                          </a:solidFill>
                        </a:rPr>
                        <a:t>a</a:t>
                      </a:r>
                      <a:r>
                        <a:rPr lang="en-US" sz="3200" b="1" baseline="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/>
                          </a:solidFill>
                        </a:rPr>
                        <a:t>1) log</a:t>
                      </a:r>
                      <a:r>
                        <a:rPr lang="ru-RU" sz="3200" b="1" baseline="-25000" dirty="0" smtClean="0">
                          <a:solidFill>
                            <a:schemeClr val="tx2"/>
                          </a:solidFill>
                        </a:rPr>
                        <a:t>с</a:t>
                      </a:r>
                      <a:r>
                        <a:rPr lang="en-US" sz="3200" b="1" baseline="0" dirty="0" smtClean="0">
                          <a:solidFill>
                            <a:schemeClr val="tx2"/>
                          </a:solidFill>
                        </a:rPr>
                        <a:t>(a ∙ b)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97770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/>
                          </a:solidFill>
                        </a:rPr>
                        <a:t>2) </a:t>
                      </a:r>
                      <a:r>
                        <a:rPr lang="en-US" sz="3200" b="1" dirty="0" err="1" smtClean="0">
                          <a:solidFill>
                            <a:schemeClr val="tx2"/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tx2"/>
                          </a:solidFill>
                        </a:rPr>
                        <a:t>a</a:t>
                      </a:r>
                      <a:r>
                        <a:rPr lang="en-US" sz="3200" b="1" baseline="0" dirty="0" err="1" smtClean="0">
                          <a:solidFill>
                            <a:schemeClr val="tx2"/>
                          </a:solidFill>
                        </a:rPr>
                        <a:t>a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/>
                          </a:solidFill>
                        </a:rPr>
                        <a:t>2) b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97770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/>
                          </a:solidFill>
                        </a:rPr>
                        <a:t>3) </a:t>
                      </a:r>
                      <a:r>
                        <a:rPr lang="en-US" sz="3200" b="1" dirty="0" err="1" smtClean="0">
                          <a:solidFill>
                            <a:schemeClr val="tx2"/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tx2"/>
                          </a:solidFill>
                        </a:rPr>
                        <a:t>c</a:t>
                      </a:r>
                      <a:r>
                        <a:rPr lang="en-US" sz="3200" b="1" baseline="0" dirty="0" err="1" smtClean="0">
                          <a:solidFill>
                            <a:schemeClr val="tx2"/>
                          </a:solidFill>
                        </a:rPr>
                        <a:t>a</a:t>
                      </a:r>
                      <a:r>
                        <a:rPr lang="en-US" sz="3200" b="1" baseline="0" dirty="0" smtClean="0">
                          <a:solidFill>
                            <a:schemeClr val="tx2"/>
                          </a:solidFill>
                        </a:rPr>
                        <a:t> + </a:t>
                      </a:r>
                      <a:r>
                        <a:rPr lang="en-US" sz="3200" b="1" baseline="0" dirty="0" err="1" smtClean="0">
                          <a:solidFill>
                            <a:schemeClr val="tx2"/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tx2"/>
                          </a:solidFill>
                        </a:rPr>
                        <a:t>c</a:t>
                      </a:r>
                      <a:r>
                        <a:rPr lang="en-US" sz="3200" b="1" baseline="0" dirty="0" err="1" smtClean="0">
                          <a:solidFill>
                            <a:schemeClr val="tx2"/>
                          </a:solidFill>
                        </a:rPr>
                        <a:t>b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/>
                          </a:solidFill>
                        </a:rPr>
                        <a:t>3) n ∙ </a:t>
                      </a:r>
                      <a:r>
                        <a:rPr lang="en-US" sz="3200" b="1" dirty="0" err="1" smtClean="0">
                          <a:solidFill>
                            <a:schemeClr val="tx2"/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tx2"/>
                          </a:solidFill>
                        </a:rPr>
                        <a:t>a</a:t>
                      </a:r>
                      <a:r>
                        <a:rPr lang="en-US" sz="3200" b="1" baseline="0" dirty="0" err="1" smtClean="0">
                          <a:solidFill>
                            <a:schemeClr val="tx2"/>
                          </a:solidFill>
                        </a:rPr>
                        <a:t>b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213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chemeClr val="tx2"/>
                          </a:solidFill>
                        </a:rPr>
                        <a:t>4) </a:t>
                      </a:r>
                      <a:r>
                        <a:rPr lang="en-US" sz="3200" b="1" dirty="0" err="1" smtClean="0">
                          <a:solidFill>
                            <a:schemeClr val="tx2"/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tx2"/>
                          </a:solidFill>
                        </a:rPr>
                        <a:t>c</a:t>
                      </a:r>
                      <a:r>
                        <a:rPr lang="en-US" sz="3200" b="1" baseline="0" dirty="0" err="1" smtClean="0">
                          <a:solidFill>
                            <a:schemeClr val="tx2"/>
                          </a:solidFill>
                        </a:rPr>
                        <a:t>a</a:t>
                      </a:r>
                      <a:r>
                        <a:rPr lang="en-US" sz="3200" b="1" baseline="0" dirty="0" smtClean="0">
                          <a:solidFill>
                            <a:schemeClr val="tx2"/>
                          </a:solidFill>
                        </a:rPr>
                        <a:t> – </a:t>
                      </a:r>
                      <a:r>
                        <a:rPr lang="en-US" sz="3200" b="1" baseline="0" dirty="0" err="1" smtClean="0">
                          <a:solidFill>
                            <a:schemeClr val="tx2"/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tx2"/>
                          </a:solidFill>
                        </a:rPr>
                        <a:t>c</a:t>
                      </a:r>
                      <a:r>
                        <a:rPr lang="en-US" sz="3200" b="1" baseline="0" dirty="0" err="1" smtClean="0">
                          <a:solidFill>
                            <a:schemeClr val="tx2"/>
                          </a:solidFill>
                        </a:rPr>
                        <a:t>b</a:t>
                      </a:r>
                      <a:endParaRPr lang="ru-RU" sz="3200" b="1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/>
                          </a:solidFill>
                        </a:rPr>
                        <a:t>4) 0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97770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/>
                          </a:solidFill>
                        </a:rPr>
                        <a:t>5) </a:t>
                      </a:r>
                      <a:r>
                        <a:rPr lang="en-US" sz="3200" b="1" dirty="0" err="1" smtClean="0">
                          <a:solidFill>
                            <a:schemeClr val="tx2"/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tx2"/>
                          </a:solidFill>
                        </a:rPr>
                        <a:t>a</a:t>
                      </a:r>
                      <a:r>
                        <a:rPr lang="en-US" sz="3200" b="1" baseline="0" dirty="0" err="1" smtClean="0">
                          <a:solidFill>
                            <a:schemeClr val="tx2"/>
                          </a:solidFill>
                        </a:rPr>
                        <a:t>b</a:t>
                      </a:r>
                      <a:r>
                        <a:rPr lang="en-US" sz="3200" b="1" baseline="30000" dirty="0" err="1" smtClean="0">
                          <a:solidFill>
                            <a:schemeClr val="tx2"/>
                          </a:solidFill>
                        </a:rPr>
                        <a:t>n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/>
                          </a:solidFill>
                        </a:rPr>
                        <a:t>5) 1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97770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/>
                          </a:solidFill>
                        </a:rPr>
                        <a:t>6) </a:t>
                      </a:r>
                      <a:r>
                        <a:rPr lang="en-US" sz="3200" b="1" dirty="0" err="1" smtClean="0">
                          <a:solidFill>
                            <a:schemeClr val="tx2"/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tx2"/>
                          </a:solidFill>
                        </a:rPr>
                        <a:t>a</a:t>
                      </a:r>
                      <a:r>
                        <a:rPr lang="en-US" sz="3200" b="1" baseline="30000" dirty="0" err="1" smtClean="0">
                          <a:solidFill>
                            <a:schemeClr val="tx2"/>
                          </a:solidFill>
                        </a:rPr>
                        <a:t>n</a:t>
                      </a:r>
                      <a:r>
                        <a:rPr lang="en-US" sz="3200" b="1" baseline="0" dirty="0" err="1" smtClean="0">
                          <a:solidFill>
                            <a:schemeClr val="tx2"/>
                          </a:solidFill>
                        </a:rPr>
                        <a:t>b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/>
                          </a:solidFill>
                        </a:rPr>
                        <a:t>6) </a:t>
                      </a:r>
                      <a:r>
                        <a:rPr lang="en-US" sz="3200" b="1" dirty="0" err="1" smtClean="0">
                          <a:solidFill>
                            <a:schemeClr val="tx2"/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tx2"/>
                          </a:solidFill>
                        </a:rPr>
                        <a:t>c</a:t>
                      </a:r>
                      <a:r>
                        <a:rPr lang="en-US" sz="3200" b="1" baseline="0" dirty="0" smtClean="0">
                          <a:solidFill>
                            <a:schemeClr val="tx2"/>
                          </a:solidFill>
                        </a:rPr>
                        <a:t>(a/b)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97770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/>
                          </a:solidFill>
                        </a:rPr>
                        <a:t>7)</a:t>
                      </a:r>
                      <a:r>
                        <a:rPr lang="en-US" sz="3200" b="1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3200" b="1" dirty="0" err="1" smtClean="0">
                          <a:solidFill>
                            <a:schemeClr val="tx2"/>
                          </a:solidFill>
                        </a:rPr>
                        <a:t>a</a:t>
                      </a:r>
                      <a:r>
                        <a:rPr lang="en-US" sz="3200" b="1" baseline="30000" dirty="0" err="1" smtClean="0">
                          <a:solidFill>
                            <a:schemeClr val="tx2"/>
                          </a:solidFill>
                        </a:rPr>
                        <a:t>log</a:t>
                      </a:r>
                      <a:r>
                        <a:rPr lang="en-US" sz="3200" b="1" baseline="2000" dirty="0" err="1" smtClean="0">
                          <a:solidFill>
                            <a:schemeClr val="tx2"/>
                          </a:solidFill>
                        </a:rPr>
                        <a:t>a</a:t>
                      </a:r>
                      <a:r>
                        <a:rPr lang="en-US" sz="3200" b="1" baseline="30000" dirty="0" err="1" smtClean="0">
                          <a:solidFill>
                            <a:schemeClr val="tx2"/>
                          </a:solidFill>
                        </a:rPr>
                        <a:t>b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2"/>
                          </a:solidFill>
                        </a:rPr>
                        <a:t>7) (1/n)</a:t>
                      </a:r>
                      <a:r>
                        <a:rPr lang="en-US" sz="3200" b="1" baseline="0" dirty="0" smtClean="0">
                          <a:solidFill>
                            <a:schemeClr val="tx2"/>
                          </a:solidFill>
                        </a:rPr>
                        <a:t> ∙ </a:t>
                      </a:r>
                      <a:r>
                        <a:rPr lang="en-US" sz="3200" b="1" baseline="0" dirty="0" err="1" smtClean="0">
                          <a:solidFill>
                            <a:schemeClr val="tx2"/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tx2"/>
                          </a:solidFill>
                        </a:rPr>
                        <a:t>a</a:t>
                      </a:r>
                      <a:r>
                        <a:rPr lang="en-US" sz="3200" b="1" baseline="0" dirty="0" err="1" smtClean="0">
                          <a:solidFill>
                            <a:schemeClr val="tx2"/>
                          </a:solidFill>
                        </a:rPr>
                        <a:t>b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2000239"/>
          <a:ext cx="9144000" cy="480795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4572000"/>
                <a:gridCol w="4572000"/>
              </a:tblGrid>
              <a:tr h="69777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1) </a:t>
                      </a:r>
                      <a:r>
                        <a:rPr lang="en-US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log</a:t>
                      </a:r>
                      <a:r>
                        <a:rPr lang="en-US" sz="3200" b="1" baseline="-25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</a:t>
                      </a:r>
                      <a:r>
                        <a:rPr lang="en-US" sz="3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4) 0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777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2)</a:t>
                      </a:r>
                      <a:r>
                        <a:rPr lang="ru-RU" sz="3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32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</a:t>
                      </a:r>
                      <a:r>
                        <a:rPr lang="en-US" sz="32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og</a:t>
                      </a:r>
                      <a:r>
                        <a:rPr lang="en-US" sz="3200" b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</a:t>
                      </a:r>
                      <a:r>
                        <a:rPr lang="en-US" sz="32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5) 1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7770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3) </a:t>
                      </a:r>
                      <a:r>
                        <a:rPr lang="en-US" sz="32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</a:t>
                      </a:r>
                      <a:r>
                        <a:rPr lang="en-US" sz="32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</a:t>
                      </a:r>
                      <a:r>
                        <a:rPr lang="en-US" sz="3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+ </a:t>
                      </a:r>
                      <a:r>
                        <a:rPr lang="en-US" sz="32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</a:t>
                      </a:r>
                      <a:r>
                        <a:rPr lang="en-US" sz="32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1) log</a:t>
                      </a:r>
                      <a:r>
                        <a:rPr lang="ru-RU" sz="3200" b="1" baseline="-25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с</a:t>
                      </a:r>
                      <a:r>
                        <a:rPr lang="en-US" sz="3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(a ∙ b)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213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4) </a:t>
                      </a:r>
                      <a:r>
                        <a:rPr lang="en-US" sz="32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</a:t>
                      </a:r>
                      <a:r>
                        <a:rPr lang="en-US" sz="32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</a:t>
                      </a:r>
                      <a:r>
                        <a:rPr lang="en-US" sz="3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– </a:t>
                      </a:r>
                      <a:r>
                        <a:rPr lang="en-US" sz="32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</a:t>
                      </a:r>
                      <a:r>
                        <a:rPr lang="en-US" sz="32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</a:t>
                      </a:r>
                      <a:endParaRPr lang="ru-RU" sz="32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6) </a:t>
                      </a:r>
                      <a:r>
                        <a:rPr lang="en-US" sz="32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</a:t>
                      </a:r>
                      <a:r>
                        <a:rPr lang="en-US" sz="3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(a/b)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7770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5) </a:t>
                      </a:r>
                      <a:r>
                        <a:rPr lang="en-US" sz="32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</a:t>
                      </a:r>
                      <a:r>
                        <a:rPr lang="en-US" sz="32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</a:t>
                      </a:r>
                      <a:r>
                        <a:rPr lang="en-US" sz="3200" b="1" baseline="30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3) n ∙ </a:t>
                      </a:r>
                      <a:r>
                        <a:rPr lang="en-US" sz="32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</a:t>
                      </a:r>
                      <a:r>
                        <a:rPr lang="en-US" sz="32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7770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6) </a:t>
                      </a:r>
                      <a:r>
                        <a:rPr lang="en-US" sz="32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</a:t>
                      </a:r>
                      <a:r>
                        <a:rPr lang="en-US" sz="3200" b="1" baseline="30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</a:t>
                      </a:r>
                      <a:r>
                        <a:rPr lang="en-US" sz="32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7) (1/n)</a:t>
                      </a:r>
                      <a:r>
                        <a:rPr lang="en-US" sz="32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∙ </a:t>
                      </a:r>
                      <a:r>
                        <a:rPr lang="en-US" sz="32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log</a:t>
                      </a:r>
                      <a:r>
                        <a:rPr lang="en-US" sz="3200" b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</a:t>
                      </a:r>
                      <a:r>
                        <a:rPr lang="en-US" sz="32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7770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7) </a:t>
                      </a:r>
                      <a:r>
                        <a:rPr lang="en-US" sz="32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</a:t>
                      </a:r>
                      <a:r>
                        <a:rPr lang="en-US" sz="3200" b="1" baseline="30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log</a:t>
                      </a:r>
                      <a:r>
                        <a:rPr lang="en-US" sz="3200" b="1" baseline="2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</a:t>
                      </a:r>
                      <a:r>
                        <a:rPr lang="en-US" sz="3200" b="1" baseline="30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2) b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57158" y="714356"/>
            <a:ext cx="32223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1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0"/>
            <a:ext cx="34964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Проверим: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-2"/>
          <a:ext cx="9144000" cy="685800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895273"/>
                <a:gridCol w="4248727"/>
              </a:tblGrid>
              <a:tr h="1317442">
                <a:tc gridSpan="2">
                  <a:txBody>
                    <a:bodyPr/>
                    <a:lstStyle/>
                    <a:p>
                      <a:pPr marL="26543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6543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Игра </a:t>
                      </a:r>
                      <a:r>
                        <a:rPr lang="ru-RU" sz="3600" b="1" dirty="0">
                          <a:latin typeface="Times New Roman" pitchFamily="18" charset="0"/>
                          <a:cs typeface="Times New Roman" pitchFamily="18" charset="0"/>
                        </a:rPr>
                        <a:t>«Пара чисел»</a:t>
                      </a:r>
                      <a:endParaRPr lang="ru-RU" sz="3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0576">
                <a:tc>
                  <a:txBody>
                    <a:bodyPr/>
                    <a:lstStyle/>
                    <a:p>
                      <a:pPr marL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1) </a:t>
                      </a: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2ху ∙ </a:t>
                      </a:r>
                      <a:r>
                        <a:rPr lang="en-US" sz="2800" b="1" dirty="0">
                          <a:latin typeface="Times New Roman" pitchFamily="18" charset="0"/>
                          <a:cs typeface="Times New Roman" pitchFamily="18" charset="0"/>
                        </a:rPr>
                        <a:t>3x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1) </a:t>
                      </a:r>
                      <a:r>
                        <a:rPr lang="ru-RU" sz="2800" b="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 5х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792232">
                <a:tc>
                  <a:txBody>
                    <a:bodyPr/>
                    <a:lstStyle/>
                    <a:p>
                      <a:pPr marL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2) Зху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∙ х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2) </a:t>
                      </a:r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3х 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r>
                        <a:rPr lang="en-US" sz="2800" b="1" dirty="0"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769599">
                <a:tc>
                  <a:txBody>
                    <a:bodyPr/>
                    <a:lstStyle/>
                    <a:p>
                      <a:pPr marL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3) </a:t>
                      </a:r>
                      <a:r>
                        <a:rPr lang="ru-RU" sz="2800" b="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8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ас</a:t>
                      </a:r>
                      <a:r>
                        <a:rPr lang="ru-RU" sz="2800" b="1" i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28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∙ </a:t>
                      </a:r>
                      <a:r>
                        <a:rPr lang="ru-RU" sz="2800" b="1" i="0" dirty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2800" b="0" i="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8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8)</a:t>
                      </a:r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2800" b="1" i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2800" b="1" i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800" b="1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3) </a:t>
                      </a:r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28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858399">
                <a:tc>
                  <a:txBody>
                    <a:bodyPr/>
                    <a:lstStyle/>
                    <a:p>
                      <a:pPr marL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4) </a:t>
                      </a:r>
                      <a:r>
                        <a:rPr lang="ru-RU" sz="2800" b="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8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2800" b="1" i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∙ </a:t>
                      </a:r>
                      <a:r>
                        <a:rPr lang="ru-RU" sz="28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ас</a:t>
                      </a: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  <a:t>∙ </a:t>
                      </a:r>
                      <a:r>
                        <a:rPr lang="ru-RU" sz="2800" b="1" smtClean="0">
                          <a:latin typeface="Times New Roman" pitchFamily="18" charset="0"/>
                          <a:cs typeface="Times New Roman" pitchFamily="18" charset="0"/>
                        </a:rPr>
                        <a:t>(-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0,6с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4) 6х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760576">
                <a:tc>
                  <a:txBody>
                    <a:bodyPr/>
                    <a:lstStyle/>
                    <a:p>
                      <a:pPr marL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5) </a:t>
                      </a: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ху</a:t>
                      </a:r>
                      <a:r>
                        <a:rPr lang="ru-RU" sz="28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2800" b="1" dirty="0"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lang="ru-RU" sz="28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 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∙ (</a:t>
                      </a:r>
                      <a:r>
                        <a:rPr lang="ru-RU" sz="2800" b="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3)х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5) </a:t>
                      </a:r>
                      <a:r>
                        <a:rPr lang="ru-RU" sz="2800" b="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9х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b="1" dirty="0"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lang="en-US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7995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6) </a:t>
                      </a:r>
                      <a:r>
                        <a:rPr lang="ru-RU" sz="28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4,8</a:t>
                      </a:r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2800" b="1" i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2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2800" b="1" i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800" b="1" i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7995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7) </a:t>
                      </a: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3х</a:t>
                      </a:r>
                      <a:r>
                        <a:rPr lang="ru-RU" sz="28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ru-RU" sz="28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ПРОВЕРИМ: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(1,4), (2,7), (3,6), (4,3), (5,2)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0"/>
            <a:ext cx="8286808" cy="32008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Задание 2</a:t>
            </a:r>
          </a:p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Выясните, какое свойство логарифма применяется</a:t>
            </a:r>
          </a:p>
          <a:p>
            <a:pPr algn="ctr"/>
            <a:endParaRPr lang="ru-RU" sz="32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928802"/>
            <a:ext cx="307183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log</a:t>
            </a:r>
            <a:r>
              <a:rPr lang="en-US" sz="3200" b="1" baseline="-25000" dirty="0" smtClean="0">
                <a:solidFill>
                  <a:schemeClr val="tx2">
                    <a:lumMod val="50000"/>
                  </a:schemeClr>
                </a:solidFill>
              </a:rPr>
              <a:t>7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7 =</a:t>
            </a:r>
          </a:p>
          <a:p>
            <a:endParaRPr lang="en-US" sz="3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log</a:t>
            </a:r>
            <a:r>
              <a:rPr lang="en-US" sz="3200" b="1" baseline="-25000" dirty="0" smtClean="0">
                <a:solidFill>
                  <a:schemeClr val="tx2">
                    <a:lumMod val="50000"/>
                  </a:schemeClr>
                </a:solidFill>
              </a:rPr>
              <a:t>(1/2)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1 + 9 =</a:t>
            </a:r>
          </a:p>
          <a:p>
            <a:endParaRPr lang="en-US" sz="3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3</a:t>
            </a:r>
            <a:r>
              <a:rPr lang="en-US" sz="3200" b="1" baseline="30000" dirty="0" smtClean="0">
                <a:solidFill>
                  <a:schemeClr val="tx2">
                    <a:lumMod val="50000"/>
                  </a:schemeClr>
                </a:solidFill>
              </a:rPr>
              <a:t>log</a:t>
            </a:r>
            <a:r>
              <a:rPr lang="ru-RU" sz="3200" b="1" baseline="2000" dirty="0" smtClean="0">
                <a:solidFill>
                  <a:schemeClr val="tx2">
                    <a:lumMod val="50000"/>
                  </a:schemeClr>
                </a:solidFill>
              </a:rPr>
              <a:t>3</a:t>
            </a:r>
            <a:r>
              <a:rPr lang="en-US" sz="3200" b="1" baseline="30000" dirty="0" smtClean="0">
                <a:solidFill>
                  <a:schemeClr val="tx2">
                    <a:lumMod val="50000"/>
                  </a:schemeClr>
                </a:solidFill>
              </a:rPr>
              <a:t>6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=</a:t>
            </a:r>
          </a:p>
          <a:p>
            <a:endParaRPr lang="en-US" sz="3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log</a:t>
            </a:r>
            <a:r>
              <a:rPr lang="en-US" sz="3200" b="1" baseline="-25000" dirty="0" smtClean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16 + log</a:t>
            </a:r>
            <a:r>
              <a:rPr lang="en-US" sz="3200" b="1" baseline="-25000" dirty="0" smtClean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4 =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7686" y="1928802"/>
            <a:ext cx="41434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log</a:t>
            </a:r>
            <a:r>
              <a:rPr lang="en-US" sz="3200" b="1" baseline="-25000" dirty="0" smtClean="0">
                <a:solidFill>
                  <a:schemeClr val="tx2">
                    <a:lumMod val="50000"/>
                  </a:schemeClr>
                </a:solidFill>
              </a:rPr>
              <a:t>6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3 + log</a:t>
            </a:r>
            <a:r>
              <a:rPr lang="en-US" sz="3200" b="1" baseline="-25000" dirty="0" smtClean="0">
                <a:solidFill>
                  <a:schemeClr val="tx2">
                    <a:lumMod val="50000"/>
                  </a:schemeClr>
                </a:solidFill>
              </a:rPr>
              <a:t>6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2 =</a:t>
            </a:r>
          </a:p>
          <a:p>
            <a:endParaRPr lang="en-US" sz="3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log</a:t>
            </a:r>
            <a:r>
              <a:rPr lang="en-US" sz="3200" b="1" baseline="-25000" dirty="0" smtClean="0">
                <a:solidFill>
                  <a:schemeClr val="tx2">
                    <a:lumMod val="50000"/>
                  </a:schemeClr>
                </a:solidFill>
              </a:rPr>
              <a:t>6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6</a:t>
            </a:r>
            <a:r>
              <a:rPr lang="en-US" sz="3200" b="1" baseline="30000" dirty="0" smtClean="0">
                <a:solidFill>
                  <a:schemeClr val="tx2">
                    <a:lumMod val="50000"/>
                  </a:schemeClr>
                </a:solidFill>
              </a:rPr>
              <a:t>9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=</a:t>
            </a:r>
          </a:p>
          <a:p>
            <a:endParaRPr lang="en-US" sz="3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log</a:t>
            </a:r>
            <a:r>
              <a:rPr lang="ru-RU" sz="3200" b="1" baseline="-25000" dirty="0" smtClean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64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log</a:t>
            </a:r>
            <a:r>
              <a:rPr lang="en-US" sz="3200" b="1" baseline="-25000" dirty="0" smtClean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1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=</a:t>
            </a:r>
          </a:p>
          <a:p>
            <a:endParaRPr lang="en-US" sz="3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log</a:t>
            </a:r>
            <a:r>
              <a:rPr lang="en-US" sz="3200" b="1" baseline="-25000" dirty="0" smtClean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2</a:t>
            </a:r>
            <a:r>
              <a:rPr lang="en-US" sz="3200" b="1" baseline="30000" dirty="0" smtClean="0">
                <a:solidFill>
                  <a:schemeClr val="tx2">
                    <a:lumMod val="50000"/>
                  </a:schemeClr>
                </a:solidFill>
              </a:rPr>
              <a:t>6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 =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17859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278605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371475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464344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3768" y="171448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00760" y="271462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72396" y="371475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00760" y="464344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advTm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438400"/>
          <a:ext cx="91440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62"/>
                <a:gridCol w="4643438"/>
              </a:tblGrid>
              <a:tr h="428625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1) </a:t>
                      </a:r>
                      <a:r>
                        <a:rPr lang="en-US" sz="2800" dirty="0" smtClean="0"/>
                        <a:t>log</a:t>
                      </a:r>
                      <a:r>
                        <a:rPr lang="en-US" sz="2800" baseline="-25000" dirty="0" smtClean="0"/>
                        <a:t>2</a:t>
                      </a:r>
                      <a:r>
                        <a:rPr lang="en-US" sz="2800" dirty="0" smtClean="0"/>
                        <a:t>32 + log</a:t>
                      </a:r>
                      <a:r>
                        <a:rPr lang="en-US" sz="2800" baseline="-25000" dirty="0" smtClean="0"/>
                        <a:t>2</a:t>
                      </a:r>
                      <a:r>
                        <a:rPr lang="en-US" sz="2800" dirty="0" smtClean="0"/>
                        <a:t>2 = log</a:t>
                      </a:r>
                      <a:r>
                        <a:rPr lang="en-US" sz="2800" baseline="-25000" dirty="0" smtClean="0"/>
                        <a:t>2</a:t>
                      </a:r>
                      <a:r>
                        <a:rPr lang="en-US" sz="2800" dirty="0" smtClean="0"/>
                        <a:t>64 = 6</a:t>
                      </a:r>
                    </a:p>
                    <a:p>
                      <a:r>
                        <a:rPr lang="ru-RU" sz="2800" dirty="0" smtClean="0"/>
                        <a:t>2) </a:t>
                      </a:r>
                      <a:r>
                        <a:rPr lang="en-US" sz="2800" dirty="0" smtClean="0"/>
                        <a:t>log</a:t>
                      </a:r>
                      <a:r>
                        <a:rPr lang="en-US" sz="2800" baseline="-25000" dirty="0" smtClean="0"/>
                        <a:t>3</a:t>
                      </a:r>
                      <a:r>
                        <a:rPr lang="en-US" sz="2800" dirty="0" smtClean="0"/>
                        <a:t>45 – log</a:t>
                      </a:r>
                      <a:r>
                        <a:rPr lang="en-US" sz="2800" baseline="-25000" dirty="0" smtClean="0"/>
                        <a:t>3</a:t>
                      </a:r>
                      <a:r>
                        <a:rPr lang="en-US" sz="2800" dirty="0" smtClean="0"/>
                        <a:t>15 = log</a:t>
                      </a:r>
                      <a:r>
                        <a:rPr lang="en-US" sz="2800" baseline="-25000" dirty="0" smtClean="0"/>
                        <a:t>3</a:t>
                      </a:r>
                      <a:r>
                        <a:rPr lang="en-US" sz="2800" dirty="0" smtClean="0"/>
                        <a:t>3 = 1</a:t>
                      </a:r>
                    </a:p>
                    <a:p>
                      <a:r>
                        <a:rPr lang="ru-RU" sz="2800" dirty="0" smtClean="0"/>
                        <a:t>3) </a:t>
                      </a:r>
                      <a:r>
                        <a:rPr lang="en-US" sz="2800" dirty="0" smtClean="0"/>
                        <a:t>log</a:t>
                      </a:r>
                      <a:r>
                        <a:rPr lang="en-US" sz="2800" baseline="-25000" dirty="0" smtClean="0"/>
                        <a:t>7</a:t>
                      </a:r>
                      <a:r>
                        <a:rPr lang="en-US" sz="2800" dirty="0" smtClean="0"/>
                        <a:t>28 – log</a:t>
                      </a:r>
                      <a:r>
                        <a:rPr lang="en-US" sz="2800" baseline="-25000" dirty="0" smtClean="0"/>
                        <a:t>7</a:t>
                      </a:r>
                      <a:r>
                        <a:rPr lang="en-US" sz="2800" dirty="0" smtClean="0"/>
                        <a:t>4 = log</a:t>
                      </a:r>
                      <a:r>
                        <a:rPr lang="en-US" sz="2800" baseline="-25000" dirty="0" smtClean="0"/>
                        <a:t>7</a:t>
                      </a:r>
                      <a:r>
                        <a:rPr lang="en-US" sz="2800" dirty="0" smtClean="0"/>
                        <a:t>24</a:t>
                      </a:r>
                    </a:p>
                    <a:p>
                      <a:r>
                        <a:rPr lang="ru-RU" sz="2800" dirty="0" smtClean="0"/>
                        <a:t>4) </a:t>
                      </a:r>
                      <a:r>
                        <a:rPr lang="en-US" sz="2800" dirty="0" smtClean="0"/>
                        <a:t>2log</a:t>
                      </a:r>
                      <a:r>
                        <a:rPr lang="en-US" sz="2800" baseline="-25000" dirty="0" smtClean="0"/>
                        <a:t>5</a:t>
                      </a:r>
                      <a:r>
                        <a:rPr lang="en-US" sz="2800" dirty="0" smtClean="0"/>
                        <a:t>6 = log</a:t>
                      </a:r>
                      <a:r>
                        <a:rPr lang="en-US" sz="2800" baseline="-25000" dirty="0" smtClean="0"/>
                        <a:t>5</a:t>
                      </a:r>
                      <a:r>
                        <a:rPr lang="en-US" sz="2800" dirty="0" smtClean="0"/>
                        <a:t>12</a:t>
                      </a:r>
                    </a:p>
                    <a:p>
                      <a:r>
                        <a:rPr lang="ru-RU" sz="2800" dirty="0" smtClean="0"/>
                        <a:t>5) </a:t>
                      </a:r>
                      <a:r>
                        <a:rPr lang="en-US" sz="2800" dirty="0" smtClean="0"/>
                        <a:t>log</a:t>
                      </a:r>
                      <a:r>
                        <a:rPr lang="en-US" sz="2800" baseline="-25000" dirty="0" smtClean="0"/>
                        <a:t>7</a:t>
                      </a:r>
                      <a:r>
                        <a:rPr lang="en-US" sz="2800" dirty="0" smtClean="0"/>
                        <a:t>28 – log</a:t>
                      </a:r>
                      <a:r>
                        <a:rPr lang="en-US" sz="2800" baseline="-25000" dirty="0" smtClean="0"/>
                        <a:t>7</a:t>
                      </a:r>
                      <a:r>
                        <a:rPr lang="ru-RU" sz="2800" dirty="0" smtClean="0"/>
                        <a:t>7</a:t>
                      </a:r>
                      <a:r>
                        <a:rPr lang="en-US" sz="2800" dirty="0" smtClean="0"/>
                        <a:t> = log</a:t>
                      </a:r>
                      <a:r>
                        <a:rPr lang="en-US" sz="2800" baseline="-25000" dirty="0" smtClean="0"/>
                        <a:t>7</a:t>
                      </a:r>
                      <a:r>
                        <a:rPr lang="en-US" sz="2800" dirty="0" smtClean="0"/>
                        <a:t>2</a:t>
                      </a:r>
                      <a:r>
                        <a:rPr lang="ru-RU" sz="2800" dirty="0" smtClean="0"/>
                        <a:t>1</a:t>
                      </a:r>
                      <a:endParaRPr lang="en-US" sz="2800" dirty="0" smtClean="0"/>
                    </a:p>
                    <a:p>
                      <a:r>
                        <a:rPr lang="ru-RU" sz="2800" dirty="0" smtClean="0"/>
                        <a:t>6) </a:t>
                      </a:r>
                      <a:r>
                        <a:rPr lang="en-US" sz="2800" dirty="0" smtClean="0"/>
                        <a:t>log</a:t>
                      </a:r>
                      <a:r>
                        <a:rPr lang="en-US" sz="2800" baseline="-25000" dirty="0" smtClean="0"/>
                        <a:t>5</a:t>
                      </a:r>
                      <a:r>
                        <a:rPr lang="en-US" sz="2800" dirty="0" smtClean="0"/>
                        <a:t>5</a:t>
                      </a:r>
                      <a:r>
                        <a:rPr lang="en-US" sz="2800" baseline="30000" dirty="0" smtClean="0"/>
                        <a:t>3</a:t>
                      </a:r>
                      <a:r>
                        <a:rPr lang="en-US" sz="2800" dirty="0" smtClean="0"/>
                        <a:t> = 2</a:t>
                      </a:r>
                    </a:p>
                    <a:p>
                      <a:r>
                        <a:rPr lang="ru-RU" sz="2800" dirty="0" smtClean="0"/>
                        <a:t>7) </a:t>
                      </a:r>
                      <a:r>
                        <a:rPr lang="en-US" sz="2800" dirty="0" smtClean="0"/>
                        <a:t>3log</a:t>
                      </a:r>
                      <a:r>
                        <a:rPr lang="en-US" sz="2800" baseline="-25000" dirty="0" smtClean="0"/>
                        <a:t>2</a:t>
                      </a:r>
                      <a:r>
                        <a:rPr lang="en-US" sz="2800" dirty="0" smtClean="0"/>
                        <a:t>4 = log</a:t>
                      </a:r>
                      <a:r>
                        <a:rPr lang="en-US" sz="2800" baseline="-25000" dirty="0" smtClean="0"/>
                        <a:t>2</a:t>
                      </a:r>
                      <a:r>
                        <a:rPr lang="en-US" sz="2800" dirty="0" smtClean="0"/>
                        <a:t>64 = 6</a:t>
                      </a:r>
                    </a:p>
                    <a:p>
                      <a:r>
                        <a:rPr lang="ru-RU" sz="2800" dirty="0" smtClean="0"/>
                        <a:t>8) </a:t>
                      </a:r>
                      <a:r>
                        <a:rPr lang="en-US" sz="2800" dirty="0" smtClean="0"/>
                        <a:t>log</a:t>
                      </a:r>
                      <a:r>
                        <a:rPr lang="en-US" sz="2800" baseline="-25000" dirty="0" smtClean="0"/>
                        <a:t>3</a:t>
                      </a:r>
                      <a:r>
                        <a:rPr lang="en-US" sz="2800" dirty="0" smtClean="0"/>
                        <a:t>15 + log</a:t>
                      </a:r>
                      <a:r>
                        <a:rPr lang="en-US" sz="2800" baseline="-25000" dirty="0" smtClean="0"/>
                        <a:t>3</a:t>
                      </a:r>
                      <a:r>
                        <a:rPr lang="en-US" sz="2800" dirty="0" smtClean="0"/>
                        <a:t>3 = log</a:t>
                      </a:r>
                      <a:r>
                        <a:rPr lang="en-US" sz="2800" baseline="-25000" dirty="0" smtClean="0"/>
                        <a:t>3</a:t>
                      </a:r>
                      <a:r>
                        <a:rPr lang="en-US" sz="2800" dirty="0" smtClean="0"/>
                        <a:t>18</a:t>
                      </a:r>
                    </a:p>
                    <a:p>
                      <a:r>
                        <a:rPr lang="ru-RU" sz="2800" dirty="0" smtClean="0"/>
                        <a:t>9) </a:t>
                      </a:r>
                      <a:r>
                        <a:rPr lang="en-US" sz="2800" dirty="0" smtClean="0"/>
                        <a:t>3log</a:t>
                      </a:r>
                      <a:r>
                        <a:rPr lang="en-US" sz="2800" baseline="-25000" dirty="0" smtClean="0"/>
                        <a:t>2</a:t>
                      </a:r>
                      <a:r>
                        <a:rPr lang="en-US" sz="2800" dirty="0" smtClean="0"/>
                        <a:t>3 = log</a:t>
                      </a:r>
                      <a:r>
                        <a:rPr lang="en-US" sz="2800" baseline="-25000" dirty="0" smtClean="0"/>
                        <a:t>2</a:t>
                      </a:r>
                      <a:r>
                        <a:rPr lang="en-US" sz="2800" dirty="0" smtClean="0"/>
                        <a:t>27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357166"/>
            <a:ext cx="885828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Задание 3  ( работа в парах)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«Лови ошибку»</a:t>
            </a: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0694" y="3714752"/>
            <a:ext cx="275588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9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1279</a:t>
            </a:r>
            <a:endParaRPr lang="ru-RU" sz="9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 4</a:t>
            </a:r>
            <a:r>
              <a:rPr lang="en-US" sz="4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(</a:t>
            </a:r>
            <a:r>
              <a:rPr lang="ru-RU" sz="4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устно)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Упростите выражение: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2922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b="1" i="1" baseline="300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∙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b="1" i="1" baseline="30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2)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i="1" baseline="30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∙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000" b="1" i="1" baseline="30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: к</a:t>
            </a:r>
            <a:r>
              <a:rPr lang="ru-RU" sz="4000" b="1" i="1" baseline="30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4) 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4000" b="1" i="1" baseline="30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r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000" b="1" i="1" baseline="30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000" b="1" i="1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6)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(-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)(-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000" b="1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(-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b="1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: с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8)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i="1" baseline="30000" dirty="0" smtClean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∙ 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000" b="1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000" b="1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b="1" i="1" baseline="30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: х</a:t>
            </a:r>
            <a:r>
              <a:rPr lang="ru-RU" sz="4000" b="1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10)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11) ссс</a:t>
            </a:r>
            <a:r>
              <a:rPr lang="ru-RU" sz="4000" b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1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b="1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∙ 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b="1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4357694"/>
            <a:ext cx="214314" cy="400050"/>
          </a:xfrm>
          <a:prstGeom prst="rect">
            <a:avLst/>
          </a:prstGeom>
          <a:noFill/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4357694"/>
            <a:ext cx="214314" cy="400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РАБОЧИЕ ПРОГРАММЫ\урок Николаева Н.А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18"/>
            <a:ext cx="9144000" cy="68489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480" y="500042"/>
            <a:ext cx="51435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 5   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Найдите значение выражения:</a:t>
            </a:r>
          </a:p>
          <a:p>
            <a:pPr algn="ctr"/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86380" y="1214422"/>
            <a:ext cx="2643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500166" y="2357430"/>
            <a:ext cx="53578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1) 5 ∙ 5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2) 7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∙ 49 ∙7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3) 16 : 4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4) </a:t>
            </a:r>
            <a:r>
              <a:rPr lang="ru-RU" sz="2800" b="1" dirty="0" smtClean="0"/>
              <a:t>(10</a:t>
            </a:r>
            <a:r>
              <a:rPr lang="ru-RU" sz="2800" b="1" baseline="38000" dirty="0" smtClean="0"/>
              <a:t>-3</a:t>
            </a:r>
            <a:r>
              <a:rPr lang="ru-RU" sz="2800" b="1" dirty="0" smtClean="0"/>
              <a:t>)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sz="2800" b="1" i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: 49                       6)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3071810"/>
            <a:ext cx="214314" cy="400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Три пути ведут к знанию: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путь размышления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– это путь самый благородный, 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путь подражания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это путь самый легкий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и 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путь опыта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это путь самый горький</a:t>
            </a:r>
          </a:p>
          <a:p>
            <a:pPr algn="r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Конфуций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 6 (работа в парах)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/>
              <a:t>Запишите ответы в виде степени с основанием</a:t>
            </a:r>
            <a:r>
              <a:rPr lang="ru-RU" b="1" i="1" dirty="0" smtClean="0"/>
              <a:t>  С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6147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b="1" smtClean="0">
                <a:latin typeface="Times New Roman" pitchFamily="18" charset="0"/>
                <a:cs typeface="Times New Roman" pitchFamily="18" charset="0"/>
              </a:rPr>
              <a:t>1.  С</a:t>
            </a:r>
            <a:r>
              <a:rPr b="1" baseline="3000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b="1" smtClean="0">
                <a:latin typeface="Times New Roman" pitchFamily="18" charset="0"/>
                <a:cs typeface="Times New Roman" pitchFamily="18" charset="0"/>
              </a:rPr>
              <a:t>∙ С</a:t>
            </a:r>
            <a:r>
              <a:rPr b="1" baseline="30000" smtClean="0">
                <a:latin typeface="Times New Roman" pitchFamily="18" charset="0"/>
                <a:cs typeface="Times New Roman" pitchFamily="18" charset="0"/>
              </a:rPr>
              <a:t>3</a:t>
            </a:r>
            <a:endParaRPr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b="1" smtClean="0">
                <a:latin typeface="Times New Roman" pitchFamily="18" charset="0"/>
                <a:cs typeface="Times New Roman" pitchFamily="18" charset="0"/>
              </a:rPr>
              <a:t>2.  С</a:t>
            </a:r>
            <a:r>
              <a:rPr b="1" baseline="3000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b="1">
                <a:latin typeface="Times New Roman" pitchFamily="18" charset="0"/>
                <a:cs typeface="Times New Roman" pitchFamily="18" charset="0"/>
              </a:rPr>
              <a:t>: С</a:t>
            </a:r>
            <a:r>
              <a:rPr b="1" baseline="30000">
                <a:latin typeface="Times New Roman" pitchFamily="18" charset="0"/>
                <a:cs typeface="Times New Roman" pitchFamily="18" charset="0"/>
              </a:rPr>
              <a:t>6</a:t>
            </a:r>
            <a:endParaRPr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b="1" smtClean="0">
                <a:latin typeface="Times New Roman" pitchFamily="18" charset="0"/>
                <a:cs typeface="Times New Roman" pitchFamily="18" charset="0"/>
              </a:rPr>
              <a:t>3.  (С</a:t>
            </a:r>
            <a:r>
              <a:rPr b="1" baseline="3000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b="1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b="1" baseline="30000" smtClean="0">
                <a:latin typeface="Times New Roman" pitchFamily="18" charset="0"/>
                <a:cs typeface="Times New Roman" pitchFamily="18" charset="0"/>
              </a:rPr>
              <a:t>3</a:t>
            </a:r>
            <a:endParaRPr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b="1" smtClean="0">
                <a:latin typeface="Times New Roman" pitchFamily="18" charset="0"/>
                <a:cs typeface="Times New Roman" pitchFamily="18" charset="0"/>
              </a:rPr>
              <a:t>4.  С</a:t>
            </a:r>
            <a:r>
              <a:rPr b="1" baseline="3000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b="1" smtClean="0">
                <a:latin typeface="Times New Roman" pitchFamily="18" charset="0"/>
                <a:cs typeface="Times New Roman" pitchFamily="18" charset="0"/>
              </a:rPr>
              <a:t>∙ С</a:t>
            </a:r>
            <a:r>
              <a:rPr b="1" baseline="30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1">
                <a:latin typeface="Times New Roman" pitchFamily="18" charset="0"/>
                <a:cs typeface="Times New Roman" pitchFamily="18" charset="0"/>
              </a:rPr>
              <a:t>: С</a:t>
            </a:r>
            <a:r>
              <a:rPr b="1" baseline="30000">
                <a:latin typeface="Times New Roman" pitchFamily="18" charset="0"/>
                <a:cs typeface="Times New Roman" pitchFamily="18" charset="0"/>
              </a:rPr>
              <a:t>6</a:t>
            </a:r>
            <a:endParaRPr>
              <a:latin typeface="Times New Roman" pitchFamily="18" charset="0"/>
              <a:cs typeface="Times New Roman" pitchFamily="18" charset="0"/>
            </a:endParaRPr>
          </a:p>
          <a:p>
            <a:r>
              <a:rPr b="1" smtClean="0">
                <a:latin typeface="Times New Roman" pitchFamily="18" charset="0"/>
                <a:cs typeface="Times New Roman" pitchFamily="18" charset="0"/>
              </a:rPr>
              <a:t>5.  С</a:t>
            </a:r>
            <a:r>
              <a:rPr b="1" baseline="30000" smtClean="0">
                <a:latin typeface="Times New Roman" pitchFamily="18" charset="0"/>
                <a:cs typeface="Times New Roman" pitchFamily="18" charset="0"/>
              </a:rPr>
              <a:t>14 </a:t>
            </a:r>
            <a:r>
              <a:rPr b="1" smtClean="0">
                <a:latin typeface="Times New Roman" pitchFamily="18" charset="0"/>
                <a:cs typeface="Times New Roman" pitchFamily="18" charset="0"/>
              </a:rPr>
              <a:t>∙ С</a:t>
            </a:r>
            <a:r>
              <a:rPr b="1" baseline="30000">
                <a:latin typeface="Times New Roman" pitchFamily="18" charset="0"/>
                <a:cs typeface="Times New Roman" pitchFamily="18" charset="0"/>
              </a:rPr>
              <a:t>8</a:t>
            </a:r>
            <a:endParaRPr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sz="36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sz="36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sz="3600" b="1" smtClean="0">
                <a:latin typeface="Times New Roman" pitchFamily="18" charset="0"/>
                <a:cs typeface="Times New Roman" pitchFamily="18" charset="0"/>
              </a:rPr>
              <a:t>6.    С</a:t>
            </a:r>
            <a:r>
              <a:rPr sz="3600" b="1" baseline="3000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sz="3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600" b="1">
                <a:latin typeface="Times New Roman" pitchFamily="18" charset="0"/>
                <a:cs typeface="Times New Roman" pitchFamily="18" charset="0"/>
              </a:rPr>
              <a:t>: С</a:t>
            </a:r>
            <a:r>
              <a:rPr sz="3600" b="1" baseline="30000">
                <a:latin typeface="Times New Roman" pitchFamily="18" charset="0"/>
                <a:cs typeface="Times New Roman" pitchFamily="18" charset="0"/>
              </a:rPr>
              <a:t>5</a:t>
            </a:r>
            <a:endParaRPr sz="360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sz="3600" b="1">
                <a:latin typeface="Times New Roman" pitchFamily="18" charset="0"/>
                <a:cs typeface="Times New Roman" pitchFamily="18" charset="0"/>
              </a:rPr>
              <a:t>7</a:t>
            </a:r>
            <a:r>
              <a:rPr sz="3600" b="1" smtClean="0">
                <a:latin typeface="Times New Roman" pitchFamily="18" charset="0"/>
                <a:cs typeface="Times New Roman" pitchFamily="18" charset="0"/>
              </a:rPr>
              <a:t>.    (</a:t>
            </a:r>
            <a:r>
              <a:rPr sz="3600" b="1">
                <a:latin typeface="Times New Roman" pitchFamily="18" charset="0"/>
                <a:cs typeface="Times New Roman" pitchFamily="18" charset="0"/>
              </a:rPr>
              <a:t>С</a:t>
            </a:r>
            <a:r>
              <a:rPr sz="3600" b="1" baseline="30000">
                <a:latin typeface="Times New Roman" pitchFamily="18" charset="0"/>
                <a:cs typeface="Times New Roman" pitchFamily="18" charset="0"/>
              </a:rPr>
              <a:t>4</a:t>
            </a:r>
            <a:r>
              <a:rPr sz="36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sz="3600" b="1" baseline="30000">
                <a:latin typeface="Times New Roman" pitchFamily="18" charset="0"/>
                <a:cs typeface="Times New Roman" pitchFamily="18" charset="0"/>
              </a:rPr>
              <a:t>3</a:t>
            </a:r>
            <a:r>
              <a:rPr sz="36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sz="3600" b="1" smtClean="0">
                <a:latin typeface="Times New Roman" pitchFamily="18" charset="0"/>
                <a:cs typeface="Times New Roman" pitchFamily="18" charset="0"/>
              </a:rPr>
              <a:t>∙ С</a:t>
            </a:r>
            <a:endParaRPr sz="360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sz="3600" b="1" smtClean="0">
                <a:latin typeface="Times New Roman" pitchFamily="18" charset="0"/>
                <a:cs typeface="Times New Roman" pitchFamily="18" charset="0"/>
              </a:rPr>
              <a:t>8.    С</a:t>
            </a:r>
            <a:r>
              <a:rPr sz="3600" b="1" baseline="3000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sz="3600" b="1" i="1">
                <a:latin typeface="Times New Roman" pitchFamily="18" charset="0"/>
                <a:cs typeface="Times New Roman" pitchFamily="18" charset="0"/>
              </a:rPr>
              <a:t>∙</a:t>
            </a:r>
            <a:r>
              <a:rPr sz="36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sz="3600" b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3600" b="1" baseline="3000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sz="3600" b="1" smtClean="0">
                <a:latin typeface="Times New Roman" pitchFamily="18" charset="0"/>
                <a:cs typeface="Times New Roman" pitchFamily="18" charset="0"/>
              </a:rPr>
              <a:t>∙ </a:t>
            </a:r>
            <a:r>
              <a:rPr sz="3600" b="1">
                <a:latin typeface="Times New Roman" pitchFamily="18" charset="0"/>
                <a:cs typeface="Times New Roman" pitchFamily="18" charset="0"/>
              </a:rPr>
              <a:t>С</a:t>
            </a:r>
            <a:r>
              <a:rPr sz="3600" b="1" baseline="30000">
                <a:latin typeface="Times New Roman" pitchFamily="18" charset="0"/>
                <a:cs typeface="Times New Roman" pitchFamily="18" charset="0"/>
              </a:rPr>
              <a:t>0</a:t>
            </a:r>
            <a:endParaRPr sz="360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sz="3600" b="1" smtClean="0">
                <a:latin typeface="Times New Roman" pitchFamily="18" charset="0"/>
                <a:cs typeface="Times New Roman" pitchFamily="18" charset="0"/>
              </a:rPr>
              <a:t>9.    С</a:t>
            </a:r>
            <a:r>
              <a:rPr sz="3600" b="1" baseline="30000" smtClean="0">
                <a:latin typeface="Times New Roman" pitchFamily="18" charset="0"/>
                <a:cs typeface="Times New Roman" pitchFamily="18" charset="0"/>
              </a:rPr>
              <a:t>16</a:t>
            </a:r>
            <a:r>
              <a:rPr sz="3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600" b="1">
                <a:latin typeface="Times New Roman" pitchFamily="18" charset="0"/>
                <a:cs typeface="Times New Roman" pitchFamily="18" charset="0"/>
              </a:rPr>
              <a:t>: С</a:t>
            </a:r>
            <a:r>
              <a:rPr sz="3600" b="1" baseline="30000">
                <a:latin typeface="Times New Roman" pitchFamily="18" charset="0"/>
                <a:cs typeface="Times New Roman" pitchFamily="18" charset="0"/>
              </a:rPr>
              <a:t>8</a:t>
            </a:r>
            <a:endParaRPr sz="3600">
              <a:latin typeface="Times New Roman" pitchFamily="18" charset="0"/>
              <a:cs typeface="Times New Roman" pitchFamily="18" charset="0"/>
            </a:endParaRPr>
          </a:p>
          <a:p>
            <a:r>
              <a:rPr sz="3600" b="1">
                <a:latin typeface="Times New Roman" pitchFamily="18" charset="0"/>
                <a:cs typeface="Times New Roman" pitchFamily="18" charset="0"/>
              </a:rPr>
              <a:t>10</a:t>
            </a:r>
            <a:r>
              <a:rPr sz="3600" b="1" smtClean="0">
                <a:latin typeface="Times New Roman" pitchFamily="18" charset="0"/>
                <a:cs typeface="Times New Roman" pitchFamily="18" charset="0"/>
              </a:rPr>
              <a:t>.  (С</a:t>
            </a:r>
            <a:r>
              <a:rPr sz="3600" b="1" baseline="3000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sz="3600" b="1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sz="3600" b="1" baseline="3000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sz="3600" b="1">
                <a:latin typeface="Times New Roman" pitchFamily="18" charset="0"/>
                <a:cs typeface="Times New Roman" pitchFamily="18" charset="0"/>
              </a:rPr>
              <a:t>∙ </a:t>
            </a:r>
            <a:r>
              <a:rPr sz="3600" b="1" smtClean="0"/>
              <a:t>С</a:t>
            </a:r>
            <a:r>
              <a:rPr sz="3600" b="1" baseline="30000" smtClean="0"/>
              <a:t>7</a:t>
            </a:r>
            <a:endParaRPr sz="3600" b="1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Задание 6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Сопоставьте полученные ответы буквам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4700" b="1" dirty="0" smtClean="0">
                <a:solidFill>
                  <a:srgbClr val="FF0000"/>
                </a:solidFill>
              </a:rPr>
              <a:t>РЕНЕ ДЕКАРД</a:t>
            </a:r>
            <a:endParaRPr lang="ru-RU" sz="47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0178" name="Picture 2" descr="https://pbs.twimg.com/media/D2-z7qAXgAAFd7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РАБОЧИЕ ПРОГРАММЫ\урок Николаева Н.А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18"/>
            <a:ext cx="9144000" cy="68489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480" y="500042"/>
            <a:ext cx="51435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    (работа в парах)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285860"/>
            <a:ext cx="19288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1) 5</a:t>
            </a:r>
            <a:r>
              <a:rPr lang="en-US" sz="2800" b="1" baseline="30000" dirty="0" smtClean="0"/>
              <a:t>log</a:t>
            </a:r>
            <a:r>
              <a:rPr lang="en-US" sz="2800" b="1" baseline="2000" dirty="0" smtClean="0"/>
              <a:t>5</a:t>
            </a:r>
            <a:r>
              <a:rPr lang="en-US" sz="2800" b="1" baseline="30000" dirty="0" smtClean="0"/>
              <a:t>7</a:t>
            </a:r>
            <a:r>
              <a:rPr lang="en-US" sz="2800" b="1" dirty="0" smtClean="0"/>
              <a:t> =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785926"/>
            <a:ext cx="23574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2) 6*11</a:t>
            </a:r>
            <a:r>
              <a:rPr lang="en-US" sz="2800" b="1" baseline="30000" dirty="0" smtClean="0"/>
              <a:t>log</a:t>
            </a:r>
            <a:r>
              <a:rPr lang="en-US" sz="2800" b="1" baseline="10000" dirty="0" smtClean="0"/>
              <a:t>11</a:t>
            </a:r>
            <a:r>
              <a:rPr lang="en-US" sz="2800" b="1" baseline="30000" dirty="0" smtClean="0"/>
              <a:t>5 </a:t>
            </a:r>
            <a:r>
              <a:rPr lang="en-US" sz="2800" b="1" dirty="0" smtClean="0"/>
              <a:t> =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2357430"/>
            <a:ext cx="45271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3</a:t>
            </a:r>
            <a:r>
              <a:rPr lang="en-US" sz="2800" b="1" dirty="0" smtClean="0"/>
              <a:t>) log</a:t>
            </a:r>
            <a:r>
              <a:rPr lang="ru-RU" sz="2800" b="1" baseline="-25000" dirty="0" smtClean="0"/>
              <a:t>6</a:t>
            </a:r>
            <a:r>
              <a:rPr lang="en-US" sz="2800" b="1" dirty="0" smtClean="0"/>
              <a:t>6 =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2928934"/>
            <a:ext cx="24288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4) </a:t>
            </a:r>
            <a:r>
              <a:rPr lang="en-US" sz="2800" b="1" dirty="0" smtClean="0"/>
              <a:t>log</a:t>
            </a:r>
            <a:r>
              <a:rPr lang="ru-RU" sz="2800" b="1" baseline="-25000" dirty="0" smtClean="0"/>
              <a:t>3</a:t>
            </a:r>
            <a:r>
              <a:rPr lang="en-US" sz="2800" b="1" dirty="0" smtClean="0"/>
              <a:t> (1/</a:t>
            </a:r>
            <a:r>
              <a:rPr lang="ru-RU" sz="2800" b="1" dirty="0" smtClean="0"/>
              <a:t>27</a:t>
            </a:r>
            <a:r>
              <a:rPr lang="en-US" sz="2800" b="1" dirty="0" smtClean="0"/>
              <a:t>) = 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86380" y="1214422"/>
            <a:ext cx="2643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286380" y="1214422"/>
            <a:ext cx="23574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6</a:t>
            </a:r>
            <a:r>
              <a:rPr lang="en-US" sz="2800" b="1" dirty="0" smtClean="0"/>
              <a:t>) log</a:t>
            </a:r>
            <a:r>
              <a:rPr lang="ru-RU" sz="2800" b="1" baseline="-25000" dirty="0" smtClean="0"/>
              <a:t>5</a:t>
            </a:r>
            <a:r>
              <a:rPr lang="ru-RU" sz="2800" b="1" dirty="0" smtClean="0"/>
              <a:t>125</a:t>
            </a:r>
            <a:r>
              <a:rPr lang="en-US" sz="2800" b="1" dirty="0" smtClean="0"/>
              <a:t>=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286380" y="1785926"/>
            <a:ext cx="29289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7</a:t>
            </a:r>
            <a:r>
              <a:rPr lang="en-US" sz="2800" b="1" dirty="0" smtClean="0"/>
              <a:t>) log</a:t>
            </a:r>
            <a:r>
              <a:rPr lang="ru-RU" sz="2800" b="1" baseline="-25000" dirty="0" smtClean="0"/>
              <a:t>7</a:t>
            </a:r>
            <a:r>
              <a:rPr lang="ru-RU" sz="2800" b="1" dirty="0" smtClean="0"/>
              <a:t>7</a:t>
            </a:r>
            <a:r>
              <a:rPr lang="en-US" sz="2800" b="1" dirty="0" smtClean="0"/>
              <a:t>=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286380" y="2285992"/>
            <a:ext cx="2857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8</a:t>
            </a:r>
            <a:r>
              <a:rPr lang="en-US" sz="2800" b="1" dirty="0" smtClean="0"/>
              <a:t>) </a:t>
            </a:r>
            <a:r>
              <a:rPr lang="ru-RU" sz="2800" b="1" dirty="0" smtClean="0"/>
              <a:t>26 : </a:t>
            </a:r>
            <a:r>
              <a:rPr lang="en-US" sz="2800" b="1" dirty="0" smtClean="0"/>
              <a:t>log</a:t>
            </a:r>
            <a:r>
              <a:rPr lang="ru-RU" sz="2800" b="1" baseline="-25000" dirty="0" smtClean="0"/>
              <a:t>4</a:t>
            </a:r>
            <a:r>
              <a:rPr lang="ru-RU" sz="2800" b="1" dirty="0" smtClean="0"/>
              <a:t>16</a:t>
            </a:r>
            <a:r>
              <a:rPr lang="en-US" sz="2800" b="1" dirty="0" smtClean="0"/>
              <a:t>=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42910" y="3571876"/>
            <a:ext cx="29289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5</a:t>
            </a:r>
            <a:r>
              <a:rPr lang="en-US" sz="2800" b="1" dirty="0" smtClean="0"/>
              <a:t>) log</a:t>
            </a:r>
            <a:r>
              <a:rPr lang="en-US" sz="2800" b="1" baseline="-25000" dirty="0" smtClean="0"/>
              <a:t>4</a:t>
            </a:r>
            <a:r>
              <a:rPr lang="en-US" sz="2800" b="1" dirty="0" smtClean="0"/>
              <a:t>64 =</a:t>
            </a:r>
            <a:endParaRPr lang="ru-RU" sz="2800" b="1" dirty="0"/>
          </a:p>
        </p:txBody>
      </p:sp>
      <p:sp>
        <p:nvSpPr>
          <p:cNvPr id="16" name="Прямоугольник 15"/>
          <p:cNvSpPr/>
          <p:nvPr/>
        </p:nvSpPr>
        <p:spPr>
          <a:xfrm flipH="1">
            <a:off x="5286380" y="2928934"/>
            <a:ext cx="29096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9</a:t>
            </a:r>
            <a:r>
              <a:rPr lang="en-US" sz="2800" b="1" dirty="0" smtClean="0"/>
              <a:t>) log</a:t>
            </a:r>
            <a:r>
              <a:rPr lang="en-US" sz="2800" b="1" baseline="-25000" dirty="0" smtClean="0"/>
              <a:t>4</a:t>
            </a:r>
            <a:r>
              <a:rPr lang="ru-RU" sz="2800" b="1" dirty="0" smtClean="0"/>
              <a:t>16</a:t>
            </a:r>
            <a:r>
              <a:rPr lang="en-US" sz="2800" b="1" dirty="0" smtClean="0"/>
              <a:t> =</a:t>
            </a:r>
            <a:endParaRPr lang="ru-RU" sz="28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286380" y="3571876"/>
            <a:ext cx="2214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10</a:t>
            </a:r>
            <a:r>
              <a:rPr lang="en-US" sz="2800" b="1" dirty="0" smtClean="0"/>
              <a:t>) log</a:t>
            </a:r>
            <a:r>
              <a:rPr lang="ru-RU" sz="2800" b="1" baseline="-25000" dirty="0" smtClean="0"/>
              <a:t>6</a:t>
            </a:r>
            <a:r>
              <a:rPr lang="ru-RU" sz="2800" b="1" dirty="0" smtClean="0"/>
              <a:t>36</a:t>
            </a:r>
            <a:r>
              <a:rPr lang="en-US" sz="2800" b="1" dirty="0" smtClean="0"/>
              <a:t> =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1643050"/>
            <a:ext cx="364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1) 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57166"/>
            <a:ext cx="28712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57884" y="357166"/>
            <a:ext cx="26432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002060"/>
                </a:solidFill>
              </a:rPr>
              <a:t>Уровень 1</a:t>
            </a:r>
            <a:endParaRPr lang="ru-RU" sz="4400" i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2714620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2</a:t>
            </a:r>
            <a:r>
              <a:rPr lang="ru-RU" sz="3600" b="1" dirty="0" smtClean="0"/>
              <a:t>) </a:t>
            </a:r>
            <a:r>
              <a:rPr lang="en-US" sz="3600" b="1" dirty="0" smtClean="0"/>
              <a:t>log</a:t>
            </a:r>
            <a:r>
              <a:rPr lang="en-US" sz="3600" b="1" baseline="-25000" dirty="0" smtClean="0"/>
              <a:t>2</a:t>
            </a:r>
            <a:r>
              <a:rPr lang="ru-RU" sz="3600" b="1" dirty="0" smtClean="0"/>
              <a:t>8</a:t>
            </a:r>
            <a:r>
              <a:rPr lang="en-US" sz="3600" b="1" dirty="0" smtClean="0"/>
              <a:t> * 8</a:t>
            </a:r>
            <a:r>
              <a:rPr lang="en-US" sz="3600" b="1" baseline="30000" dirty="0" smtClean="0"/>
              <a:t>log</a:t>
            </a:r>
            <a:r>
              <a:rPr lang="en-US" sz="3600" b="1" baseline="2000" dirty="0" smtClean="0"/>
              <a:t>8</a:t>
            </a:r>
            <a:r>
              <a:rPr lang="en-US" sz="3600" b="1" baseline="30000" dirty="0" smtClean="0"/>
              <a:t>2</a:t>
            </a:r>
            <a:r>
              <a:rPr lang="en-US" sz="3600" b="1" dirty="0" smtClean="0"/>
              <a:t> =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3714752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3) log</a:t>
            </a:r>
            <a:r>
              <a:rPr lang="en-US" sz="3200" b="1" baseline="-25000" dirty="0" smtClean="0"/>
              <a:t>3</a:t>
            </a:r>
            <a:r>
              <a:rPr lang="ru-RU" sz="3200" b="1" dirty="0" smtClean="0"/>
              <a:t>27</a:t>
            </a:r>
            <a:r>
              <a:rPr lang="en-US" sz="3200" b="1" dirty="0" smtClean="0"/>
              <a:t> – log</a:t>
            </a:r>
            <a:r>
              <a:rPr lang="en-US" sz="3200" b="1" baseline="-25000" dirty="0" smtClean="0"/>
              <a:t>7</a:t>
            </a:r>
            <a:r>
              <a:rPr lang="en-US" sz="3200" b="1" dirty="0" smtClean="0"/>
              <a:t>7 =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4643446"/>
            <a:ext cx="4286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4</a:t>
            </a:r>
            <a:r>
              <a:rPr lang="ru-RU" sz="3200" b="1" dirty="0" smtClean="0"/>
              <a:t>) 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42910" y="5643578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5) </a:t>
            </a:r>
            <a:endParaRPr lang="ru-RU" sz="3200" b="1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786182" y="1142984"/>
            <a:ext cx="116891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4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57621" y="2285992"/>
            <a:ext cx="8572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29058" y="3214686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71934" y="4143380"/>
            <a:ext cx="13573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13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00365" y="5143512"/>
            <a:ext cx="78581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714488"/>
            <a:ext cx="3187233" cy="571504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247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1142976" y="4643447"/>
            <a:ext cx="10715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4714884"/>
            <a:ext cx="1928826" cy="571504"/>
          </a:xfrm>
          <a:prstGeom prst="rect">
            <a:avLst/>
          </a:prstGeom>
          <a:noFill/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5715016"/>
            <a:ext cx="1619386" cy="57150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Сегодня на занятии я повторил…</a:t>
            </a:r>
          </a:p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Сегодня на занятии я научился…</a:t>
            </a:r>
          </a:p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Сегодня на занятии мне было интересно…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642918"/>
            <a:ext cx="6973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ПРОДОЛЖИТЕ ФРАЗЫ: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b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611560" y="1772816"/>
            <a:ext cx="2448272" cy="2304256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3214678" y="1714488"/>
            <a:ext cx="2520280" cy="2448272"/>
          </a:xfrm>
          <a:prstGeom prst="smileyFace">
            <a:avLst>
              <a:gd name="adj" fmla="val 91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6072198" y="1714488"/>
            <a:ext cx="2460242" cy="2362584"/>
          </a:xfrm>
          <a:prstGeom prst="smileyFace">
            <a:avLst>
              <a:gd name="adj" fmla="val -4653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443711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отличное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000496" y="4572008"/>
            <a:ext cx="1577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хорошее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020272" y="4509120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плохое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980728"/>
            <a:ext cx="8964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определите уровень эмоционального состояния  в конце урока: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5733256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2428868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1) 3</a:t>
            </a:r>
            <a:r>
              <a:rPr lang="en-US" sz="3200" b="1" baseline="30000" dirty="0" smtClean="0"/>
              <a:t>-2log</a:t>
            </a:r>
            <a:r>
              <a:rPr lang="en-US" sz="3200" b="1" baseline="2000" dirty="0" smtClean="0"/>
              <a:t>3</a:t>
            </a:r>
            <a:r>
              <a:rPr lang="en-US" sz="3200" b="1" baseline="30000" dirty="0" smtClean="0"/>
              <a:t>5</a:t>
            </a:r>
            <a:r>
              <a:rPr lang="en-US" sz="3200" b="1" dirty="0" smtClean="0"/>
              <a:t>  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3286124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2) 3</a:t>
            </a:r>
            <a:r>
              <a:rPr lang="en-US" sz="3200" b="1" baseline="30000" dirty="0" smtClean="0"/>
              <a:t>5log</a:t>
            </a:r>
            <a:r>
              <a:rPr lang="en-US" sz="3200" b="1" baseline="2000" dirty="0" smtClean="0"/>
              <a:t>3</a:t>
            </a:r>
            <a:r>
              <a:rPr lang="en-US" sz="3200" b="1" baseline="30000" dirty="0" smtClean="0"/>
              <a:t>2</a:t>
            </a:r>
            <a:r>
              <a:rPr lang="en-US" sz="3200" b="1" dirty="0" smtClean="0"/>
              <a:t> 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4500570"/>
            <a:ext cx="3429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3)                       </a:t>
            </a:r>
            <a:endParaRPr lang="ru-RU" sz="3200" b="1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4214818"/>
            <a:ext cx="1643074" cy="107742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85786" y="5500703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4) 0,3</a:t>
            </a:r>
            <a:r>
              <a:rPr lang="ru-RU" sz="3200" b="1" baseline="30000" dirty="0" smtClean="0"/>
              <a:t>2</a:t>
            </a:r>
            <a:r>
              <a:rPr lang="en-US" sz="3200" b="1" baseline="30000" dirty="0" smtClean="0"/>
              <a:t>log</a:t>
            </a:r>
            <a:r>
              <a:rPr lang="en-US" sz="3200" b="1" baseline="2000" dirty="0" smtClean="0"/>
              <a:t>0</a:t>
            </a:r>
            <a:r>
              <a:rPr lang="ru-RU" sz="3200" b="1" baseline="2000" dirty="0" smtClean="0"/>
              <a:t>,</a:t>
            </a:r>
            <a:r>
              <a:rPr lang="en-US" sz="3200" b="1" baseline="2000" dirty="0" smtClean="0"/>
              <a:t>3</a:t>
            </a:r>
            <a:r>
              <a:rPr lang="en-US" sz="3200" b="1" baseline="30000" dirty="0" smtClean="0"/>
              <a:t>6</a:t>
            </a:r>
            <a:r>
              <a:rPr lang="en-US" sz="3200" b="1" dirty="0" smtClean="0"/>
              <a:t> 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357166"/>
            <a:ext cx="68845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ДОМАШНЕЕ ЗАДАНИЕ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1428736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Вычислить:</a:t>
            </a:r>
            <a:endParaRPr lang="ru-RU" sz="3200" b="1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071934" y="5500702"/>
            <a:ext cx="5715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5)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7" y="5357826"/>
            <a:ext cx="1727135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«Считай несчастным тот день или час, в который ты не усвоил ничего нового и ничего не прибавил к своему образованию»</a:t>
            </a:r>
          </a:p>
          <a:p>
            <a:pPr>
              <a:buNone/>
            </a:pP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                             Я. А. Коменский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3116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</a:t>
            </a:r>
          </a:p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урок!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00760" y="3786190"/>
            <a:ext cx="3143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500042"/>
            <a:ext cx="42693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ТЕМА УРОКА: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4143380"/>
            <a:ext cx="48577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Monotype Corsiva" pitchFamily="66" charset="0"/>
              </a:rPr>
              <a:t>Преподаватель математики  ГБПОУ  «</a:t>
            </a:r>
            <a:r>
              <a:rPr lang="ru-RU" sz="3200" dirty="0" err="1" smtClean="0">
                <a:solidFill>
                  <a:srgbClr val="000000"/>
                </a:solidFill>
                <a:latin typeface="Monotype Corsiva" pitchFamily="66" charset="0"/>
              </a:rPr>
              <a:t>Арчединский</a:t>
            </a:r>
            <a:r>
              <a:rPr lang="ru-RU" sz="3200" dirty="0" smtClean="0">
                <a:solidFill>
                  <a:srgbClr val="000000"/>
                </a:solidFill>
                <a:latin typeface="Monotype Corsiva" pitchFamily="66" charset="0"/>
              </a:rPr>
              <a:t> лесной колледж» 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Николаева Н.А.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1428737"/>
            <a:ext cx="592935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«ЛОГАРИФМ числа. 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СВОЙСТВА логарифма»</a:t>
            </a:r>
          </a:p>
          <a:p>
            <a:pPr algn="ctr"/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G:\РАБОЧИЕ ПРОГРАММЫ\урок Николаева Н.А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18"/>
            <a:ext cx="9144000" cy="684896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857488" y="571480"/>
            <a:ext cx="37862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6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Цели урока:</a:t>
            </a:r>
            <a:br>
              <a:rPr lang="ru-RU" sz="6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sz="6000" dirty="0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b="1" dirty="0" smtClean="0">
                <a:latin typeface="Monotype Corsiva" pitchFamily="66" charset="0"/>
              </a:rPr>
              <a:t>-Повторить определение  степени, логарифма;</a:t>
            </a:r>
          </a:p>
          <a:p>
            <a:pPr algn="just"/>
            <a:r>
              <a:rPr lang="ru-RU" sz="3600" b="1" dirty="0" smtClean="0">
                <a:latin typeface="Monotype Corsiva" pitchFamily="66" charset="0"/>
              </a:rPr>
              <a:t>-Закрепить основные свойства степеней, логарифмов;</a:t>
            </a:r>
          </a:p>
          <a:p>
            <a:pPr algn="just">
              <a:buNone/>
            </a:pPr>
            <a:r>
              <a:rPr lang="ru-RU" sz="3600" b="1" dirty="0" smtClean="0">
                <a:latin typeface="Monotype Corsiva" pitchFamily="66" charset="0"/>
              </a:rPr>
              <a:t>-основное логарифмическое тождество;</a:t>
            </a:r>
          </a:p>
          <a:p>
            <a:pPr algn="ctr"/>
            <a:r>
              <a:rPr lang="ru-RU" sz="3600" b="1" dirty="0" smtClean="0">
                <a:latin typeface="Monotype Corsiva" pitchFamily="66" charset="0"/>
              </a:rPr>
              <a:t>-совершенствовать  навыки по вычислению преобразований степенных, логарифмических  выражений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86116" y="0"/>
            <a:ext cx="25483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РЕБУСЫ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" name="Рисунок 7" descr="вычитани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4000504"/>
            <a:ext cx="6215106" cy="2558552"/>
          </a:xfrm>
          <a:prstGeom prst="rect">
            <a:avLst/>
          </a:prstGeom>
        </p:spPr>
      </p:pic>
      <p:pic>
        <p:nvPicPr>
          <p:cNvPr id="14" name="Рисунок 13" descr="сложени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071546"/>
            <a:ext cx="6072230" cy="228358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42910" y="1571612"/>
            <a:ext cx="571970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СЛОЖЕНИЕ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71736" y="4500570"/>
            <a:ext cx="626197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ВЫЧИТАНИЕ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РАБОЧИЕ ПРОГРАММЫ\урок Николаева Н.А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18"/>
            <a:ext cx="9144000" cy="684896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286380" y="1214422"/>
            <a:ext cx="2643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/>
          </a:p>
        </p:txBody>
      </p:sp>
      <p:pic>
        <p:nvPicPr>
          <p:cNvPr id="18" name="Рисунок 17" descr="http://ped-kopilka.ru/upload/blogs/31374_390d6012fecf63f37bba1f0e14e9837c.pn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928670"/>
            <a:ext cx="5400675" cy="355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РАБОЧИЕ ПРОГРАММЫ\урок Николаева Н.А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36"/>
            <a:ext cx="9144000" cy="684896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286380" y="1214422"/>
            <a:ext cx="2643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/>
          </a:p>
        </p:txBody>
      </p:sp>
      <p:pic>
        <p:nvPicPr>
          <p:cNvPr id="7" name="Рисунок 6" descr="http://ped-kopilka.ru/upload/blogs/31374_3f511774550671cbd8c641aa7ed6997b.pn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000108"/>
            <a:ext cx="5932489" cy="3561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714375" cy="257175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14375"/>
            <a:ext cx="628650" cy="257175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71550"/>
            <a:ext cx="771525" cy="409575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81125"/>
            <a:ext cx="914400" cy="257175"/>
          </a:xfrm>
          <a:prstGeom prst="rect">
            <a:avLst/>
          </a:prstGeom>
          <a:noFill/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38300"/>
            <a:ext cx="647700" cy="333375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928662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1)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714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 2)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 3)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 4)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  5)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860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00298" y="1357298"/>
            <a:ext cx="4210709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степень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678" y="0"/>
            <a:ext cx="29059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ЗАГАДКИ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39044" y="581004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928670"/>
            <a:ext cx="5429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Белый камешек растаял,</a:t>
            </a:r>
            <a:b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На доске следы оставил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214678" y="2214554"/>
            <a:ext cx="66437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Проживают в трудной книжке</a:t>
            </a:r>
            <a:b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Хитроумные братишки.</a:t>
            </a:r>
            <a:b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Десять их, но братья эти</a:t>
            </a:r>
            <a:b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Сосчитают всё на свете.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5720" y="4500570"/>
            <a:ext cx="650085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Чёрный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Ивашка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,</a:t>
            </a:r>
            <a:b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Деревянная рубашка,</a:t>
            </a:r>
            <a:b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Где носом пройдёт -</a:t>
            </a:r>
            <a:b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Там заметку кладёт.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15074" y="1000108"/>
            <a:ext cx="15763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2786058"/>
            <a:ext cx="2547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ЦИФРЫ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43438" y="5000636"/>
            <a:ext cx="37400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КАРАНДАШ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Развивать математическое мышление, технику  вычисления, внимание</a:t>
            </a:r>
          </a:p>
          <a:p>
            <a:r>
              <a:rPr lang="ru-RU" dirty="0" smtClean="0">
                <a:latin typeface="Monotype Corsiva" pitchFamily="66" charset="0"/>
              </a:rPr>
              <a:t>Формировать умения четко и ясно излагать свои мысли;</a:t>
            </a:r>
          </a:p>
          <a:p>
            <a:r>
              <a:rPr lang="ru-RU" dirty="0" smtClean="0">
                <a:latin typeface="Monotype Corsiva" pitchFamily="66" charset="0"/>
              </a:rPr>
              <a:t> развивать способность  у  обучающихся  самоконтроля; взаимопроверки;</a:t>
            </a:r>
          </a:p>
          <a:p>
            <a:r>
              <a:rPr lang="ru-RU" dirty="0" smtClean="0">
                <a:latin typeface="Monotype Corsiva" pitchFamily="66" charset="0"/>
              </a:rPr>
              <a:t>Воспитывать чувства ответственности, уважения друг к другу, взаимопонимания, уверенности к себе;</a:t>
            </a:r>
          </a:p>
          <a:p>
            <a:r>
              <a:rPr lang="ru-RU" dirty="0" smtClean="0">
                <a:latin typeface="Monotype Corsiva" pitchFamily="66" charset="0"/>
              </a:rPr>
              <a:t>Воспитывать внимательность, аккуратность.</a:t>
            </a:r>
          </a:p>
          <a:p>
            <a:endParaRPr lang="ru-RU" sz="3600" dirty="0" smtClean="0">
              <a:latin typeface="Monotype Corsiva" pitchFamily="66" charset="0"/>
            </a:endParaRPr>
          </a:p>
          <a:p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Эмоциональное состояние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начало урока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611560" y="1772816"/>
            <a:ext cx="2448272" cy="2304256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3491880" y="1700808"/>
            <a:ext cx="2520280" cy="2448272"/>
          </a:xfrm>
          <a:prstGeom prst="smileyFace">
            <a:avLst>
              <a:gd name="adj" fmla="val 91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6228184" y="1844824"/>
            <a:ext cx="2304256" cy="2232248"/>
          </a:xfrm>
          <a:prstGeom prst="smileyFace">
            <a:avLst>
              <a:gd name="adj" fmla="val -4653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43608" y="443711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отличное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355976" y="4653136"/>
            <a:ext cx="1221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хорошее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020272" y="4509120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плохое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E:\степени и корни-моя\свойства степене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291" y="500042"/>
            <a:ext cx="6580865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Рисунок 8" descr="http://fs.nashaucheba.ru/tw_files2/urls_3/1551/d-1550956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РАБОЧИЕ ПРОГРАММЫ\урок Николаева Н.А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18"/>
            <a:ext cx="9144000" cy="6848964"/>
          </a:xfrm>
          <a:prstGeom prst="rect">
            <a:avLst/>
          </a:prstGeom>
          <a:noFill/>
        </p:spPr>
      </p:pic>
      <p:pic>
        <p:nvPicPr>
          <p:cNvPr id="2051" name="Picture 3" descr="G:\РАБОЧИЕ ПРОГРАММЫ\урок Николаева Н.А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18"/>
            <a:ext cx="9144000" cy="6848964"/>
          </a:xfrm>
          <a:prstGeom prst="rect">
            <a:avLst/>
          </a:prstGeom>
          <a:noFill/>
        </p:spPr>
      </p:pic>
      <p:pic>
        <p:nvPicPr>
          <p:cNvPr id="2052" name="Picture 4" descr="G:\РАБОЧИЕ ПРОГРАММЫ\урок Николаева Н.А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18"/>
            <a:ext cx="9144000" cy="6848964"/>
          </a:xfrm>
          <a:prstGeom prst="rect">
            <a:avLst/>
          </a:prstGeom>
          <a:noFill/>
        </p:spPr>
      </p:pic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-2" y="2786058"/>
          <a:ext cx="8929719" cy="1143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5044"/>
                <a:gridCol w="1265044"/>
                <a:gridCol w="1265044"/>
                <a:gridCol w="1265044"/>
                <a:gridCol w="1265044"/>
                <a:gridCol w="1175740"/>
                <a:gridCol w="1428759"/>
              </a:tblGrid>
              <a:tr h="1143008">
                <a:tc>
                  <a:txBody>
                    <a:bodyPr/>
                    <a:lstStyle/>
                    <a:p>
                      <a:pPr algn="ctr"/>
                      <a:endParaRPr lang="ru-RU" sz="2000" dirty="0" smtClean="0"/>
                    </a:p>
                    <a:p>
                      <a:pPr algn="ctr"/>
                      <a:r>
                        <a:rPr lang="en-US" sz="2800" dirty="0" smtClean="0"/>
                        <a:t>log</a:t>
                      </a:r>
                      <a:r>
                        <a:rPr lang="en-US" sz="2800" baseline="-25000" dirty="0" smtClean="0"/>
                        <a:t>2</a:t>
                      </a:r>
                      <a:r>
                        <a:rPr lang="en-US" sz="2800" baseline="0" dirty="0" smtClean="0"/>
                        <a:t>16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aseline="0" dirty="0" smtClean="0"/>
                        <a:t>2</a:t>
                      </a:r>
                      <a:r>
                        <a:rPr lang="ru-RU" sz="2800" baseline="38000" dirty="0" smtClean="0"/>
                        <a:t>3</a:t>
                      </a:r>
                      <a:r>
                        <a:rPr lang="en-US" sz="2000" baseline="0" dirty="0" smtClean="0"/>
                        <a:t>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/>
                    </a:p>
                    <a:p>
                      <a:pPr algn="ctr"/>
                      <a:r>
                        <a:rPr lang="en-US" sz="2800" dirty="0" smtClean="0"/>
                        <a:t>log</a:t>
                      </a:r>
                      <a:r>
                        <a:rPr lang="en-US" sz="2800" baseline="-25000" dirty="0" smtClean="0"/>
                        <a:t>7</a:t>
                      </a:r>
                      <a:r>
                        <a:rPr lang="en-US" sz="2800" baseline="0" dirty="0" smtClean="0"/>
                        <a:t>7</a:t>
                      </a:r>
                      <a:r>
                        <a:rPr lang="en-US" sz="2000" baseline="0" dirty="0" smtClean="0"/>
                        <a:t>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/>
                    </a:p>
                    <a:p>
                      <a:pPr algn="ctr"/>
                      <a:r>
                        <a:rPr lang="en-US" sz="2800" dirty="0" smtClean="0"/>
                        <a:t>4</a:t>
                      </a:r>
                      <a:r>
                        <a:rPr lang="en-US" sz="2800" baseline="30000" dirty="0" smtClean="0"/>
                        <a:t>log</a:t>
                      </a:r>
                      <a:r>
                        <a:rPr lang="en-US" sz="2800" baseline="-2000" dirty="0" smtClean="0"/>
                        <a:t>4</a:t>
                      </a:r>
                      <a:r>
                        <a:rPr lang="en-US" sz="2800" baseline="30000" dirty="0" smtClean="0"/>
                        <a:t>6</a:t>
                      </a:r>
                      <a:r>
                        <a:rPr lang="en-US" sz="2000" baseline="0" dirty="0" smtClean="0"/>
                        <a:t>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/>
                    </a:p>
                    <a:p>
                      <a:pPr algn="ctr"/>
                      <a:r>
                        <a:rPr lang="ru-RU" sz="2800" dirty="0" smtClean="0"/>
                        <a:t>3</a:t>
                      </a:r>
                      <a:r>
                        <a:rPr lang="ru-RU" sz="2800" baseline="380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ru-RU" sz="2800" b="1" kern="1200" baseline="38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/>
                    </a:p>
                    <a:p>
                      <a:pPr algn="ctr"/>
                      <a:r>
                        <a:rPr lang="en-US" sz="2400" dirty="0" smtClean="0"/>
                        <a:t>log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ru-RU" sz="2400" baseline="-25000" dirty="0" smtClean="0"/>
                        <a:t>,1</a:t>
                      </a:r>
                      <a:r>
                        <a:rPr lang="en-US" sz="2400" dirty="0" smtClean="0"/>
                        <a:t>0</a:t>
                      </a:r>
                      <a:r>
                        <a:rPr lang="ru-RU" sz="2400" dirty="0" smtClean="0"/>
                        <a:t>,0</a:t>
                      </a:r>
                      <a:r>
                        <a:rPr lang="en-US" sz="2400" dirty="0" smtClean="0"/>
                        <a:t>1</a:t>
                      </a:r>
                      <a:r>
                        <a:rPr lang="en-US" sz="2000" baseline="0" dirty="0" smtClean="0"/>
                        <a:t> 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071541" y="857232"/>
          <a:ext cx="6548458" cy="128144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935494"/>
                <a:gridCol w="935494"/>
                <a:gridCol w="935494"/>
                <a:gridCol w="935494"/>
                <a:gridCol w="935494"/>
                <a:gridCol w="935494"/>
                <a:gridCol w="935494"/>
              </a:tblGrid>
              <a:tr h="64072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27</a:t>
                      </a:r>
                      <a:endParaRPr lang="ru-RU" sz="2400" dirty="0"/>
                    </a:p>
                  </a:txBody>
                  <a:tcPr/>
                </a:tc>
              </a:tr>
              <a:tr h="64072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357554" y="4500570"/>
            <a:ext cx="34731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составьте слово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728" y="1214422"/>
          <a:ext cx="6215104" cy="114300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87872"/>
                <a:gridCol w="887872"/>
                <a:gridCol w="887872"/>
                <a:gridCol w="887872"/>
                <a:gridCol w="887872"/>
                <a:gridCol w="887872"/>
                <a:gridCol w="887872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27</a:t>
                      </a:r>
                      <a:endParaRPr lang="ru-RU" sz="2800" dirty="0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Т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Е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2928934"/>
          <a:ext cx="9144002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286"/>
                <a:gridCol w="1306286"/>
                <a:gridCol w="1306286"/>
                <a:gridCol w="1306286"/>
                <a:gridCol w="1306286"/>
                <a:gridCol w="1306286"/>
                <a:gridCol w="1306286"/>
              </a:tblGrid>
              <a:tr h="1000132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pPr algn="ctr"/>
                      <a:r>
                        <a:rPr lang="en-US" sz="2400" dirty="0" smtClean="0"/>
                        <a:t>log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16=4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aseline="0" dirty="0" smtClean="0"/>
                    </a:p>
                    <a:p>
                      <a:pPr algn="ctr"/>
                      <a:r>
                        <a:rPr lang="ru-RU" sz="2400" baseline="0" dirty="0" smtClean="0"/>
                        <a:t>2</a:t>
                      </a:r>
                      <a:r>
                        <a:rPr lang="ru-RU" sz="2400" baseline="38000" dirty="0" smtClean="0"/>
                        <a:t>3</a:t>
                      </a:r>
                      <a:r>
                        <a:rPr lang="ru-RU" sz="2400" baseline="0" dirty="0" smtClean="0"/>
                        <a:t>=8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en-US" sz="2400" dirty="0" smtClean="0"/>
                        <a:t>log</a:t>
                      </a:r>
                      <a:r>
                        <a:rPr lang="en-US" sz="2400" baseline="-25000" dirty="0" smtClean="0"/>
                        <a:t>7</a:t>
                      </a:r>
                      <a:r>
                        <a:rPr lang="en-US" sz="2400" baseline="0" dirty="0" smtClean="0"/>
                        <a:t>7 = 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en-US" sz="2400" dirty="0" smtClean="0"/>
                        <a:t>4</a:t>
                      </a:r>
                      <a:r>
                        <a:rPr lang="en-US" sz="2400" baseline="30000" dirty="0" smtClean="0"/>
                        <a:t>log</a:t>
                      </a:r>
                      <a:r>
                        <a:rPr lang="en-US" sz="2400" baseline="-2000" dirty="0" smtClean="0"/>
                        <a:t>4</a:t>
                      </a:r>
                      <a:r>
                        <a:rPr lang="en-US" sz="2400" baseline="30000" dirty="0" smtClean="0"/>
                        <a:t>6</a:t>
                      </a:r>
                      <a:r>
                        <a:rPr lang="en-US" sz="2400" baseline="0" dirty="0" smtClean="0"/>
                        <a:t> = 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  <a:p>
                      <a:pPr algn="ctr"/>
                      <a:r>
                        <a:rPr lang="ru-RU" sz="2400" baseline="0" dirty="0" smtClean="0"/>
                        <a:t>3</a:t>
                      </a:r>
                      <a:r>
                        <a:rPr lang="ru-RU" sz="2400" baseline="38000" dirty="0" smtClean="0"/>
                        <a:t>3</a:t>
                      </a:r>
                      <a:r>
                        <a:rPr lang="ru-RU" sz="2400" baseline="0" dirty="0" smtClean="0"/>
                        <a:t>=27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ru-RU" sz="2400" b="1" kern="1200" baseline="38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=16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en-US" sz="2400" dirty="0" smtClean="0"/>
                        <a:t>log</a:t>
                      </a:r>
                      <a:r>
                        <a:rPr lang="ru-RU" sz="2400" baseline="-25000" dirty="0" smtClean="0"/>
                        <a:t>0,1</a:t>
                      </a:r>
                      <a:r>
                        <a:rPr lang="en-US" sz="2400" dirty="0" smtClean="0"/>
                        <a:t>0</a:t>
                      </a:r>
                      <a:r>
                        <a:rPr lang="ru-RU" sz="2400" dirty="0" smtClean="0"/>
                        <a:t>,0</a:t>
                      </a:r>
                      <a:r>
                        <a:rPr lang="en-US" sz="2400" dirty="0" smtClean="0"/>
                        <a:t>1</a:t>
                      </a:r>
                      <a:r>
                        <a:rPr lang="ru-RU" sz="2400" dirty="0" smtClean="0"/>
                        <a:t>=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ru-RU" sz="2400" baseline="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500298" y="0"/>
            <a:ext cx="3801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ПРОВЕРИМ: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4357694"/>
            <a:ext cx="37705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Т Е П Е Н Ь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6568</TotalTime>
  <Words>1049</Words>
  <PresentationFormat>Экран (4:3)</PresentationFormat>
  <Paragraphs>294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  Цели урока: </vt:lpstr>
      <vt:lpstr>Слайд 4</vt:lpstr>
      <vt:lpstr>Эмоциональное состояние на начало урока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ПРОВЕРИМ: </vt:lpstr>
      <vt:lpstr>Слайд 16</vt:lpstr>
      <vt:lpstr>Слайд 17</vt:lpstr>
      <vt:lpstr>Задание 4 (устно) Упростите выражение:</vt:lpstr>
      <vt:lpstr>Слайд 19</vt:lpstr>
      <vt:lpstr> Задание 6 (работа в парах) Запишите ответы в виде степени с основанием  С</vt:lpstr>
      <vt:lpstr>  Задание 6  Сопоставьте полученные ответы буквам</vt:lpstr>
      <vt:lpstr>Слайд 22</vt:lpstr>
      <vt:lpstr>Слайд 23</vt:lpstr>
      <vt:lpstr>Слайд 24</vt:lpstr>
      <vt:lpstr>Слайд 25</vt:lpstr>
      <vt:lpstr>Рефлексия 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246</cp:revision>
  <dcterms:created xsi:type="dcterms:W3CDTF">2017-06-03T11:22:33Z</dcterms:created>
  <dcterms:modified xsi:type="dcterms:W3CDTF">2019-12-05T09:07:58Z</dcterms:modified>
</cp:coreProperties>
</file>