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C9BBEE-4352-46D6-9E53-4269E9C4E84F}" v="9" dt="2019-02-07T09:20:46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2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511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587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81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3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3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68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3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817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6266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B7B41A3-26B8-4F15-9352-421770DE2D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/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540232"/>
            <a:ext cx="9144000" cy="392708"/>
          </a:xfrm>
        </p:spPr>
        <p:txBody>
          <a:bodyPr vert="horz" lIns="228600" tIns="228600" rIns="228600" bIns="0" rtlCol="0" anchor="b">
            <a:noAutofit/>
          </a:bodyPr>
          <a:lstStyle/>
          <a:p>
            <a:r>
              <a:rPr lang="ru-RU" sz="3600" b="1" i="1" dirty="0">
                <a:solidFill>
                  <a:schemeClr val="accent5">
                    <a:lumMod val="60000"/>
                    <a:lumOff val="40000"/>
                  </a:schemeClr>
                </a:solidFill>
                <a:cs typeface="Calibri Light"/>
              </a:rPr>
              <a:t>Музыкальное оформление</a:t>
            </a:r>
          </a:p>
          <a:p>
            <a:endParaRPr lang="ru-RU" dirty="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2170BE-9854-4F5E-9D45-66F142F30E9B}"/>
              </a:ext>
            </a:extLst>
          </p:cNvPr>
          <p:cNvSpPr txBox="1"/>
          <p:nvPr/>
        </p:nvSpPr>
        <p:spPr>
          <a:xfrm>
            <a:off x="2536528" y="1243702"/>
            <a:ext cx="5186438" cy="569386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Wingdings"/>
              <a:buChar char="v"/>
            </a:pPr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Должно соответствовать возрасту и уровню подготовки детей.</a:t>
            </a:r>
            <a:endParaRPr lang="ru-RU" b="1">
              <a:solidFill>
                <a:schemeClr val="accent5">
                  <a:lumMod val="40000"/>
                  <a:lumOff val="60000"/>
                </a:schemeClr>
              </a:solidFill>
              <a:cs typeface="Calibri"/>
            </a:endParaRPr>
          </a:p>
          <a:p>
            <a:pPr marL="457200" indent="-457200">
              <a:buFont typeface="Wingdings"/>
              <a:buChar char="v"/>
            </a:pPr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Должен быть разнообразный, яркий и чёткий музыкальный материал. </a:t>
            </a:r>
          </a:p>
          <a:p>
            <a:pPr marL="457200" indent="-457200">
              <a:buFont typeface="Wingdings"/>
              <a:buChar char="v"/>
            </a:pPr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Смешанные музыкальные жанры, для каждого раздела занятия свой жанр (современная музыка, классическая музыка, народная музыка и т.п.)</a:t>
            </a: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небо, внешний, воздушный зме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B37ED9DA-056B-48BD-BC39-B9A0AA316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" y="-4535"/>
            <a:ext cx="12182166" cy="68670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38FBA1-0331-4F9A-ACC0-40AEC9F738A1}"/>
              </a:ext>
            </a:extLst>
          </p:cNvPr>
          <p:cNvSpPr txBox="1"/>
          <p:nvPr/>
        </p:nvSpPr>
        <p:spPr>
          <a:xfrm>
            <a:off x="2764972" y="732972"/>
            <a:ext cx="7061199" cy="504753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 </a:t>
            </a:r>
            <a:r>
              <a:rPr lang="ru-RU" sz="2800" b="1" i="1">
                <a:solidFill>
                  <a:srgbClr val="002060"/>
                </a:solidFill>
              </a:rPr>
              <a:t>Выполняются задачи: </a:t>
            </a:r>
            <a:endParaRPr lang="ru-RU" sz="2800" b="1" i="1">
              <a:solidFill>
                <a:srgbClr val="002060"/>
              </a:solidFill>
              <a:cs typeface="Calibri"/>
            </a:endParaRPr>
          </a:p>
          <a:p>
            <a:endParaRPr lang="ru-RU" sz="2400" b="1" i="1" dirty="0">
              <a:solidFill>
                <a:srgbClr val="002060"/>
              </a:solidFill>
              <a:cs typeface="Calibri"/>
            </a:endParaRPr>
          </a:p>
          <a:p>
            <a:pPr marL="342900" indent="-342900">
              <a:buFont typeface="Wingdings"/>
              <a:buChar char="v"/>
            </a:pPr>
            <a:r>
              <a:rPr lang="ru-RU" sz="2800" b="1" i="1" dirty="0">
                <a:solidFill>
                  <a:srgbClr val="002060"/>
                </a:solidFill>
              </a:rPr>
              <a:t>Дети учатся слышать разнообразный музыкальный материал, двигаться под него, учатся различать характер и стилистику музыки. </a:t>
            </a:r>
            <a:endParaRPr lang="ru-RU" sz="2800" b="1" i="1" dirty="0">
              <a:solidFill>
                <a:srgbClr val="002060"/>
              </a:solidFill>
              <a:cs typeface="Calibri"/>
            </a:endParaRPr>
          </a:p>
          <a:p>
            <a:pPr marL="342900" indent="-342900">
              <a:buFont typeface="Wingdings"/>
              <a:buChar char="v"/>
            </a:pPr>
            <a:r>
              <a:rPr lang="ru-RU" sz="2800" b="1" i="1" dirty="0">
                <a:solidFill>
                  <a:srgbClr val="002060"/>
                </a:solidFill>
              </a:rPr>
              <a:t>Детям интересен музыкальный материал, за тем и танцевальный, а значит легче даётся обучение. </a:t>
            </a:r>
            <a:endParaRPr lang="ru-RU" sz="2800" b="1" i="1" dirty="0">
              <a:solidFill>
                <a:srgbClr val="002060"/>
              </a:solidFill>
              <a:cs typeface="Calibri"/>
            </a:endParaRPr>
          </a:p>
          <a:p>
            <a:pPr marL="342900" indent="-342900">
              <a:buFont typeface="Wingdings"/>
              <a:buChar char="v"/>
            </a:pPr>
            <a:r>
              <a:rPr lang="ru-RU" sz="2800" b="1" i="1" dirty="0">
                <a:solidFill>
                  <a:srgbClr val="002060"/>
                </a:solidFill>
              </a:rPr>
              <a:t>Детям прививается интерес к народной культуре и творчеству. </a:t>
            </a:r>
            <a:endParaRPr lang="ru-RU" sz="2800" b="1" i="1" dirty="0">
              <a:solidFill>
                <a:srgbClr val="002060"/>
              </a:solidFill>
              <a:cs typeface="Calibri"/>
            </a:endParaRPr>
          </a:p>
          <a:p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361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4" descr="Изображение выглядит как пол, внутренний, человек, здани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C0A2D3C-2F8A-477D-9DC6-E26F99D46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344" y="337965"/>
            <a:ext cx="5964356" cy="59520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C2231FD-98AE-410E-8271-48A8D364D29B}"/>
              </a:ext>
            </a:extLst>
          </p:cNvPr>
          <p:cNvSpPr txBox="1"/>
          <p:nvPr/>
        </p:nvSpPr>
        <p:spPr>
          <a:xfrm>
            <a:off x="333829" y="333829"/>
            <a:ext cx="4303484" cy="255454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Структура, алгоритм и принципы построения хореографического занятия.</a:t>
            </a:r>
            <a:endParaRPr lang="ru-RU" sz="3200" b="1" i="1" dirty="0">
              <a:solidFill>
                <a:srgbClr val="00206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3015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5C9ED103-FB12-4401-84E5-7E4A9204A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" y="-33797"/>
            <a:ext cx="12182167" cy="6925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F5EA5CD-8736-4E9D-8BF1-188561FE6C4C}"/>
              </a:ext>
            </a:extLst>
          </p:cNvPr>
          <p:cNvSpPr txBox="1"/>
          <p:nvPr/>
        </p:nvSpPr>
        <p:spPr>
          <a:xfrm>
            <a:off x="128210" y="-29029"/>
            <a:ext cx="7121676" cy="569386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Wingdings"/>
              <a:buChar char="v"/>
            </a:pPr>
            <a:r>
              <a:rPr lang="ru-RU" sz="2800" b="1" i="1" dirty="0">
                <a:solidFill>
                  <a:srgbClr val="002060"/>
                </a:solidFill>
                <a:latin typeface="Times New Roman"/>
                <a:cs typeface="Times New Roman"/>
              </a:rPr>
              <a:t>Классический танец - постановка корпуса, красота линий, пластичность, грация. </a:t>
            </a:r>
          </a:p>
          <a:p>
            <a:pPr marL="457200" indent="-457200">
              <a:buFont typeface="Wingdings"/>
              <a:buChar char="v"/>
            </a:pPr>
            <a:r>
              <a:rPr lang="ru-RU" sz="2800" b="1" i="1" dirty="0">
                <a:solidFill>
                  <a:srgbClr val="002060"/>
                </a:solidFill>
                <a:latin typeface="Times New Roman"/>
                <a:cs typeface="Times New Roman"/>
              </a:rPr>
              <a:t>Народный танец - развитие координации, выносливости, артистичность, танцевальность. </a:t>
            </a:r>
          </a:p>
          <a:p>
            <a:pPr marL="457200" indent="-457200">
              <a:buFont typeface="Wingdings"/>
              <a:buChar char="v"/>
            </a:pPr>
            <a:r>
              <a:rPr lang="ru-RU" sz="2800" b="1" i="1" dirty="0">
                <a:solidFill>
                  <a:srgbClr val="002060"/>
                </a:solidFill>
                <a:latin typeface="Times New Roman"/>
                <a:cs typeface="Times New Roman"/>
              </a:rPr>
              <a:t>Современный танец - развитие координации, акробатические навыки, импровизация, развитие творческого мышления, воображения. Не рекомендуется начинать в первый год обучения. </a:t>
            </a:r>
          </a:p>
          <a:p>
            <a:endParaRPr lang="ru-RU" sz="2800" b="1" i="1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1221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неб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FBA512FA-9CE7-43D9-86DC-42D265538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116" y="-55670"/>
            <a:ext cx="12268199" cy="69174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3806C1-7A6F-44C9-A95C-769325D6370D}"/>
              </a:ext>
            </a:extLst>
          </p:cNvPr>
          <p:cNvSpPr txBox="1"/>
          <p:nvPr/>
        </p:nvSpPr>
        <p:spPr>
          <a:xfrm>
            <a:off x="805544" y="-4838"/>
            <a:ext cx="8077199" cy="649408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Занятие актуально делить на три части:</a:t>
            </a:r>
            <a:br>
              <a:rPr lang="ru-RU" sz="3200" b="1" dirty="0">
                <a:latin typeface="Times New Roman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1. Подготовительная</a:t>
            </a:r>
            <a:br>
              <a:rPr lang="ru-RU" sz="3200" b="1" dirty="0">
                <a:latin typeface="Times New Roman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2. Основная</a:t>
            </a:r>
            <a:br>
              <a:rPr lang="ru-RU" sz="3200" b="1" dirty="0">
                <a:latin typeface="Times New Roman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3. Заключительная.</a:t>
            </a:r>
          </a:p>
          <a:p>
            <a:endParaRPr lang="ru-RU" sz="32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r"/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/>
              </a:rPr>
              <a:t>Рекомендуемая и проверенная схема занятий, это, как правило, разминка (подготовительная часть) «партерная гимнастика» или классический станок и прыжки (Основная часть) и репетиция концертных этюдов или изучение нового танцевального материала (заключительная часть).</a:t>
            </a:r>
          </a:p>
        </p:txBody>
      </p:sp>
    </p:spTree>
    <p:extLst>
      <p:ext uri="{BB962C8B-B14F-4D97-AF65-F5344CB8AC3E}">
        <p14:creationId xmlns:p14="http://schemas.microsoft.com/office/powerpoint/2010/main" val="2821564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AC933E8F-7472-495D-87C7-A96FE5950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" y="-106925"/>
            <a:ext cx="12182166" cy="69981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36572F-E0C5-467E-8D65-F5507F753EE4}"/>
              </a:ext>
            </a:extLst>
          </p:cNvPr>
          <p:cNvSpPr txBox="1"/>
          <p:nvPr/>
        </p:nvSpPr>
        <p:spPr>
          <a:xfrm>
            <a:off x="200781" y="358019"/>
            <a:ext cx="9673771" cy="60016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/>
                <a:cs typeface="Times New Roman"/>
              </a:rPr>
              <a:t>Критерии оценки и стимуляция обучения</a:t>
            </a:r>
          </a:p>
          <a:p>
            <a:endParaRPr lang="ru-RU" sz="3200" b="1" i="1" dirty="0">
              <a:solidFill>
                <a:srgbClr val="7030A0"/>
              </a:solidFill>
              <a:latin typeface="Times New Roman"/>
              <a:cs typeface="Calibri"/>
            </a:endParaRPr>
          </a:p>
          <a:p>
            <a:r>
              <a:rPr lang="ru-RU" sz="3200" b="1" i="1" dirty="0">
                <a:solidFill>
                  <a:srgbClr val="7030A0"/>
                </a:solidFill>
                <a:latin typeface="Times New Roman"/>
                <a:cs typeface="Times New Roman"/>
              </a:rPr>
              <a:t>Показатели успеваемости: Постановка корпуса, ног, рук; знание терминологии и упражнений, основные правила исполнения упражнений в классическом и народном танце, умение показывать характер в народном танце, артистичность, прогресс развития физических данных, скорость запоминания материала, прогресс в исполнении танцевальных этюдов и упражнений. </a:t>
            </a:r>
          </a:p>
          <a:p>
            <a:endParaRPr lang="ru-RU" sz="3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941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E3D6DE88-DBAF-4DBD-9771-A7B1521C6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" y="3688"/>
            <a:ext cx="12268199" cy="68488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486D37-2CCC-4D12-BC87-0F2D43C2B131}"/>
              </a:ext>
            </a:extLst>
          </p:cNvPr>
          <p:cNvSpPr txBox="1"/>
          <p:nvPr/>
        </p:nvSpPr>
        <p:spPr>
          <a:xfrm>
            <a:off x="2474685" y="116114"/>
            <a:ext cx="6347580" cy="535531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/>
                <a:cs typeface="Times New Roman"/>
              </a:rPr>
              <a:t>Стимуляция занятий:</a:t>
            </a:r>
            <a:endParaRPr lang="ru-RU" dirty="0">
              <a:solidFill>
                <a:srgbClr val="002060"/>
              </a:solidFill>
              <a:cs typeface="Calibri"/>
            </a:endParaRPr>
          </a:p>
          <a:p>
            <a:pPr algn="ctr"/>
            <a:endParaRPr lang="ru-RU" dirty="0">
              <a:solidFill>
                <a:srgbClr val="002060"/>
              </a:solidFill>
              <a:cs typeface="Calibri"/>
            </a:endParaRPr>
          </a:p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/>
                <a:cs typeface="Times New Roman"/>
              </a:rPr>
              <a:t>Оценки за каждый урок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/>
                <a:cs typeface="Times New Roman"/>
              </a:rPr>
              <a:t>Призы (наклейки) за хорошую успеваемость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/>
                <a:cs typeface="Times New Roman"/>
              </a:rPr>
              <a:t>Хорошая наполняемость группы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/>
                <a:cs typeface="Times New Roman"/>
              </a:rPr>
              <a:t>Выступления, конкурсы, фестивали, где участвуют другие коллективы.</a:t>
            </a:r>
            <a:r>
              <a:rPr lang="ru-RU" sz="3600" b="1" i="1" dirty="0">
                <a:solidFill>
                  <a:srgbClr val="0070C0"/>
                </a:solidFill>
                <a:latin typeface="Times New Roman"/>
                <a:cs typeface="Times New Roman"/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21394434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Музыкальное оформление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312</cp:revision>
  <dcterms:created xsi:type="dcterms:W3CDTF">2012-07-30T23:42:41Z</dcterms:created>
  <dcterms:modified xsi:type="dcterms:W3CDTF">2019-02-07T09:55:32Z</dcterms:modified>
</cp:coreProperties>
</file>