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7"/>
  </p:notesMasterIdLst>
  <p:sldIdLst>
    <p:sldId id="264" r:id="rId2"/>
    <p:sldId id="257" r:id="rId3"/>
    <p:sldId id="276" r:id="rId4"/>
    <p:sldId id="277" r:id="rId5"/>
    <p:sldId id="261" r:id="rId6"/>
    <p:sldId id="268" r:id="rId7"/>
    <p:sldId id="267" r:id="rId8"/>
    <p:sldId id="274" r:id="rId9"/>
    <p:sldId id="279" r:id="rId10"/>
    <p:sldId id="278" r:id="rId11"/>
    <p:sldId id="260" r:id="rId12"/>
    <p:sldId id="265" r:id="rId13"/>
    <p:sldId id="271" r:id="rId14"/>
    <p:sldId id="266" r:id="rId15"/>
    <p:sldId id="272" r:id="rId16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1000" b="1" kern="1200">
        <a:solidFill>
          <a:schemeClr val="bg1"/>
        </a:solidFill>
        <a:latin typeface="Garamond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1000" b="1" kern="1200">
        <a:solidFill>
          <a:schemeClr val="bg1"/>
        </a:solidFill>
        <a:latin typeface="Garamond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1000" b="1" kern="1200">
        <a:solidFill>
          <a:schemeClr val="bg1"/>
        </a:solidFill>
        <a:latin typeface="Garamond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1000" b="1" kern="1200">
        <a:solidFill>
          <a:schemeClr val="bg1"/>
        </a:solidFill>
        <a:latin typeface="Garamond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1000" b="1" kern="1200">
        <a:solidFill>
          <a:schemeClr val="bg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000" b="1" kern="1200">
        <a:solidFill>
          <a:schemeClr val="bg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umimoji="1" sz="1000" b="1" kern="1200">
        <a:solidFill>
          <a:schemeClr val="bg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umimoji="1" sz="1000" b="1" kern="1200">
        <a:solidFill>
          <a:schemeClr val="bg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umimoji="1" sz="1000" b="1" kern="1200">
        <a:solidFill>
          <a:schemeClr val="bg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6600"/>
    <a:srgbClr val="6600FF"/>
    <a:srgbClr val="009999"/>
    <a:srgbClr val="FF6633"/>
    <a:srgbClr val="F8F8F8"/>
    <a:srgbClr val="FFFF99"/>
    <a:srgbClr val="FFFF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5" autoAdjust="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kumimoji="0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944D436F-28BA-4BBF-B99F-39AFC25E64C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073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819400"/>
            <a:ext cx="7772400" cy="205740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50292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7904" name="Rectangle 2064"/>
          <p:cNvSpPr>
            <a:spLocks noGrp="1" noChangeArrowheads="1"/>
          </p:cNvSpPr>
          <p:nvPr>
            <p:ph type="dt" sz="half" idx="2"/>
          </p:nvPr>
        </p:nvSpPr>
        <p:spPr>
          <a:xfrm>
            <a:off x="381000" y="6248400"/>
            <a:ext cx="1905000" cy="381000"/>
          </a:xfrm>
        </p:spPr>
        <p:txBody>
          <a:bodyPr anchor="b"/>
          <a:lstStyle>
            <a:lvl1pPr>
              <a:defRPr kumimoji="0">
                <a:solidFill>
                  <a:srgbClr val="000000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7905" name="Rectangle 206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381000"/>
          </a:xfrm>
        </p:spPr>
        <p:txBody>
          <a:bodyPr anchor="b"/>
          <a:lstStyle>
            <a:lvl1pPr>
              <a:defRPr kumimoji="0">
                <a:solidFill>
                  <a:srgbClr val="000000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7906" name="Rectangle 206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381000"/>
          </a:xfrm>
        </p:spPr>
        <p:txBody>
          <a:bodyPr anchor="b"/>
          <a:lstStyle>
            <a:lvl1pPr>
              <a:defRPr kumimoji="0">
                <a:solidFill>
                  <a:srgbClr val="000000"/>
                </a:solidFill>
                <a:latin typeface="+mn-lt"/>
              </a:defRPr>
            </a:lvl1pPr>
          </a:lstStyle>
          <a:p>
            <a:fld id="{B351E4E6-0D65-4CCC-9073-B7CA3C70C9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build="p" autoUpdateAnimBg="0" advAuto="0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378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9A2B6-F5F9-416B-8564-CADBCABA99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229350" y="76200"/>
            <a:ext cx="169545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76200"/>
            <a:ext cx="493395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26F91-69AE-49B5-BD42-CFE7465F9E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67818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43000" y="1219200"/>
            <a:ext cx="6781800" cy="2286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43000" y="3657600"/>
            <a:ext cx="6781800" cy="2286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A587C75-C0C9-4894-9438-675E9A69EE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3D83E-0217-4B62-BCE3-375EE98450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7AB36-7957-4E7A-B0A3-3E3158CF8A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1219200"/>
            <a:ext cx="33147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219200"/>
            <a:ext cx="33147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E60CD-183B-4E03-BEAD-CB9D63066F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793E1-E579-433F-9639-416836B57A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43124-3EE5-4560-82AE-2BD6337078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399F6-76EB-4E25-9B6A-DFFFDCB024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AA87B-CE06-4BF2-ADDA-E5EE4D1D1B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2EE75-B799-4EE9-930C-762BDBFF4D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76200"/>
            <a:ext cx="6781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6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19200"/>
            <a:ext cx="6781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86" name="Rectangle 104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36887" name="Rectangle 10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36888" name="Rectangle 104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FC9A4683-AB9F-4EFB-AE5E-61DC266842D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6266" y="329673"/>
            <a:ext cx="8358246" cy="1000132"/>
          </a:xfrm>
        </p:spPr>
        <p:txBody>
          <a:bodyPr/>
          <a:lstStyle/>
          <a:p>
            <a:r>
              <a:rPr lang="ru-RU" sz="1800" b="1" dirty="0" smtClean="0">
                <a:solidFill>
                  <a:srgbClr val="006600"/>
                </a:solidFill>
              </a:rPr>
              <a:t>Муниципальное бюджетное учреждение дополнительного образования «Районный центр творчества детей и молодежи «Спектр»</a:t>
            </a:r>
            <a:endParaRPr lang="ru-RU" sz="1800" b="1" dirty="0">
              <a:solidFill>
                <a:srgbClr val="0066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0712" y="1124744"/>
            <a:ext cx="592935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12700">
                  <a:noFill/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Творческий проект </a:t>
            </a:r>
          </a:p>
          <a:p>
            <a:pPr algn="ctr"/>
            <a:r>
              <a:rPr lang="ru-RU" sz="5400" dirty="0" smtClean="0">
                <a:ln w="12700">
                  <a:noFill/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«Мягкая азбука»</a:t>
            </a:r>
            <a:endParaRPr lang="ru-RU" sz="5400" dirty="0">
              <a:ln w="12700">
                <a:noFill/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14302" y="6006544"/>
            <a:ext cx="889746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800" b="1" cap="all" spc="0" dirty="0" smtClean="0">
                <a:ln w="9000" cmpd="sng">
                  <a:noFill/>
                  <a:prstDash val="solid"/>
                </a:ln>
                <a:solidFill>
                  <a:srgbClr val="0066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r>
              <a:rPr lang="ru-RU" b="1" cap="all" spc="0" dirty="0" smtClean="0">
                <a:ln w="9000" cmpd="sng">
                  <a:noFill/>
                  <a:prstDash val="solid"/>
                </a:ln>
                <a:solidFill>
                  <a:srgbClr val="0066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endParaRPr lang="ru-RU" sz="1800" b="1" cap="all" spc="0" dirty="0">
              <a:ln w="9000" cmpd="sng">
                <a:noFill/>
                <a:prstDash val="solid"/>
              </a:ln>
              <a:solidFill>
                <a:srgbClr val="0066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://neinvalid.ru/wp-content/uploads/2013/03/1314348536_ilkdsd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996952"/>
            <a:ext cx="3214710" cy="2428891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315403" y="4085947"/>
            <a:ext cx="2812277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ru-RU" sz="2000" dirty="0" smtClean="0">
                <a:ln w="12700">
                  <a:noFill/>
                  <a:prstDash val="solid"/>
                </a:ln>
                <a:solidFill>
                  <a:srgbClr val="006600"/>
                </a:solidFill>
                <a:latin typeface="+mj-lt"/>
                <a:cs typeface="Times New Roman" pitchFamily="18" charset="0"/>
              </a:rPr>
              <a:t>Подготовила: </a:t>
            </a:r>
          </a:p>
          <a:p>
            <a:pPr algn="l"/>
            <a:r>
              <a:rPr lang="ru-RU" sz="2000" dirty="0" smtClean="0">
                <a:ln w="12700">
                  <a:noFill/>
                  <a:prstDash val="solid"/>
                </a:ln>
                <a:solidFill>
                  <a:srgbClr val="C00000"/>
                </a:solidFill>
                <a:latin typeface="+mj-lt"/>
                <a:cs typeface="Times New Roman" pitchFamily="18" charset="0"/>
              </a:rPr>
              <a:t>Мурга Полина, </a:t>
            </a:r>
            <a:r>
              <a:rPr lang="ru-RU" sz="2000" dirty="0" smtClean="0">
                <a:ln w="12700">
                  <a:noFill/>
                  <a:prstDash val="solid"/>
                </a:ln>
                <a:solidFill>
                  <a:srgbClr val="006600"/>
                </a:solidFill>
                <a:latin typeface="+mj-lt"/>
                <a:cs typeface="Times New Roman" pitchFamily="18" charset="0"/>
              </a:rPr>
              <a:t>16 лет</a:t>
            </a:r>
          </a:p>
          <a:p>
            <a:pPr algn="l"/>
            <a:endParaRPr lang="ru-RU" sz="2000" dirty="0" smtClean="0">
              <a:ln w="12700">
                <a:noFill/>
                <a:prstDash val="solid"/>
              </a:ln>
              <a:solidFill>
                <a:srgbClr val="006600"/>
              </a:solidFill>
              <a:latin typeface="+mj-lt"/>
              <a:cs typeface="Times New Roman" pitchFamily="18" charset="0"/>
            </a:endParaRPr>
          </a:p>
          <a:p>
            <a:pPr algn="l"/>
            <a:r>
              <a:rPr lang="ru-RU" sz="2000" dirty="0" smtClean="0">
                <a:ln w="12700">
                  <a:noFill/>
                  <a:prstDash val="solid"/>
                </a:ln>
                <a:solidFill>
                  <a:srgbClr val="006600"/>
                </a:solidFill>
                <a:latin typeface="+mj-lt"/>
                <a:cs typeface="Times New Roman" pitchFamily="18" charset="0"/>
              </a:rPr>
              <a:t>Педагог: </a:t>
            </a:r>
          </a:p>
          <a:p>
            <a:pPr algn="l"/>
            <a:r>
              <a:rPr lang="ru-RU" sz="2000" dirty="0" smtClean="0">
                <a:ln w="12700">
                  <a:noFill/>
                  <a:prstDash val="solid"/>
                </a:ln>
                <a:solidFill>
                  <a:srgbClr val="C00000"/>
                </a:solidFill>
                <a:latin typeface="+mj-lt"/>
                <a:cs typeface="Times New Roman" pitchFamily="18" charset="0"/>
              </a:rPr>
              <a:t>Пономарева Л.А.</a:t>
            </a:r>
            <a:endParaRPr lang="ru-RU" sz="2000" dirty="0">
              <a:ln w="12700">
                <a:noFill/>
                <a:prstDash val="solid"/>
              </a:ln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3288" y="1844824"/>
            <a:ext cx="4025176" cy="423921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76200"/>
            <a:ext cx="8352928" cy="1066800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Этапы изготовления изделия</a:t>
            </a:r>
            <a:endParaRPr lang="ru-RU" dirty="0"/>
          </a:p>
        </p:txBody>
      </p:sp>
      <p:pic>
        <p:nvPicPr>
          <p:cNvPr id="3074" name="Picture 2" descr="C:\Users\1\Desktop\для Поли\Изображение 01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6888" y="1844824"/>
            <a:ext cx="3774862" cy="4221088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790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59" name="Rectangle 4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58" name="Rectangle 4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Экономический расчет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graphicFrame>
        <p:nvGraphicFramePr>
          <p:cNvPr id="60470" name="Group 5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059810805"/>
              </p:ext>
            </p:extLst>
          </p:nvPr>
        </p:nvGraphicFramePr>
        <p:xfrm>
          <a:off x="500034" y="1857365"/>
          <a:ext cx="8215370" cy="3643338"/>
        </p:xfrm>
        <a:graphic>
          <a:graphicData uri="http://schemas.openxmlformats.org/drawingml/2006/table">
            <a:tbl>
              <a:tblPr/>
              <a:tblGrid>
                <a:gridCol w="428630"/>
                <a:gridCol w="3714774"/>
                <a:gridCol w="1214446"/>
                <a:gridCol w="1071570"/>
                <a:gridCol w="1785950"/>
              </a:tblGrid>
              <a:tr h="9244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aramond" pitchFamily="18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aramond" pitchFamily="18" charset="0"/>
                        </a:rPr>
                        <a:t>Наименование материала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aramond" pitchFamily="18" charset="0"/>
                        </a:rPr>
                        <a:t>Цена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aramond" pitchFamily="18" charset="0"/>
                        </a:rPr>
                        <a:t>Кол-во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Garamond" pitchFamily="18" charset="0"/>
                        </a:rPr>
                        <a:t>Стоимость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9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Ткань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х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/б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руб.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 6 м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руб.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Ткань «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Флиз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»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 руб.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 м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 руб.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3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Пуговица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руб.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шт.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руб.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Бусины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руб.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шт.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руб.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9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Garamond" pitchFamily="18" charset="0"/>
                        </a:rPr>
                        <a:t>Итого: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148руб.</a:t>
                      </a:r>
                    </a:p>
                  </a:txBody>
                  <a:tcPr anchor="ctr" horzOverflow="overflow">
                    <a:lnL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-387424"/>
            <a:ext cx="8572560" cy="1281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Экологическое обоснование проекта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571612"/>
            <a:ext cx="8208911" cy="4371988"/>
          </a:xfrm>
        </p:spPr>
        <p:txBody>
          <a:bodyPr/>
          <a:lstStyle/>
          <a:p>
            <a:pPr>
              <a:buClr>
                <a:srgbClr val="006600"/>
              </a:buClr>
              <a:buNone/>
            </a:pPr>
            <a:r>
              <a:rPr lang="ru-RU" sz="2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5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Тактильная книга соответствуют всем требованиям: </a:t>
            </a:r>
          </a:p>
          <a:p>
            <a:pPr>
              <a:buClr>
                <a:srgbClr val="006600"/>
              </a:buClr>
            </a:pPr>
            <a:r>
              <a:rPr lang="ru-RU" sz="25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содержит опасных острых, колющих и режущих деталей;</a:t>
            </a:r>
          </a:p>
          <a:p>
            <a:pPr>
              <a:buClr>
                <a:srgbClr val="006600"/>
              </a:buClr>
            </a:pPr>
            <a:r>
              <a:rPr lang="ru-RU" sz="25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страниц выбран экологически чистый и приятный на ощупь хлопчатобумажный материал;</a:t>
            </a:r>
          </a:p>
          <a:p>
            <a:pPr>
              <a:buClr>
                <a:srgbClr val="006600"/>
              </a:buClr>
            </a:pPr>
            <a:r>
              <a:rPr lang="ru-RU" sz="25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5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сохранения формы страницы книги заполнены </a:t>
            </a:r>
            <a:r>
              <a:rPr lang="ru-RU" sz="2500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синтепоновой</a:t>
            </a:r>
            <a:r>
              <a:rPr lang="ru-RU" sz="25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прокладкой;</a:t>
            </a:r>
          </a:p>
          <a:p>
            <a:pPr>
              <a:buClr>
                <a:srgbClr val="006600"/>
              </a:buClr>
            </a:pPr>
            <a:r>
              <a:rPr lang="ru-RU" sz="25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изделие можно стирать;</a:t>
            </a:r>
          </a:p>
          <a:p>
            <a:pPr>
              <a:buClr>
                <a:srgbClr val="006600"/>
              </a:buClr>
            </a:pPr>
            <a:r>
              <a:rPr lang="ru-RU" sz="25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здоровье человека данное изделие вредного воздействия не оказывает. 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ln w="12700">
                  <a:noFill/>
                  <a:prstDash val="solid"/>
                </a:ln>
                <a:solidFill>
                  <a:srgbClr val="C00000"/>
                </a:solidFill>
              </a:rPr>
              <a:t>Заключение</a:t>
            </a:r>
            <a:endParaRPr lang="ru-RU" sz="4800" b="1" dirty="0">
              <a:ln w="12700">
                <a:noFill/>
                <a:prstDash val="solid"/>
              </a:ln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19200"/>
            <a:ext cx="8072494" cy="4724400"/>
          </a:xfrm>
        </p:spPr>
        <p:txBody>
          <a:bodyPr/>
          <a:lstStyle/>
          <a:p>
            <a:pPr algn="just"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Тактильная книга «Азбука» может широко использоваться как наглядно-дидактический материал для проведения коррекционно-развивающих занятий со слабовидящими детьми.</a:t>
            </a:r>
          </a:p>
          <a:p>
            <a:pPr algn="just"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Яркие цвета, четкие цветные контуры и контрасты будут привлекать ребенка использовать остаток зрения и упражнять совместную работу глаз и рук.</a:t>
            </a:r>
          </a:p>
          <a:p>
            <a:pPr algn="just"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в книге бусин, бисера, фурнитуры поможет  детям развить мелкую моторику рук.</a:t>
            </a:r>
            <a:endParaRPr lang="ru-RU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18835"/>
            <a:ext cx="6781800" cy="1066800"/>
          </a:xfrm>
        </p:spPr>
        <p:txBody>
          <a:bodyPr/>
          <a:lstStyle/>
          <a:p>
            <a:pPr algn="ctr"/>
            <a:r>
              <a:rPr lang="ru-RU" sz="3200" b="1" cap="all" dirty="0" smtClean="0">
                <a:ln w="9000" cmpd="sng">
                  <a:noFill/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ресурсы</a:t>
            </a:r>
            <a:endParaRPr lang="ru-RU" sz="3200" b="1" cap="all" dirty="0">
              <a:ln w="9000" cmpd="sng">
                <a:noFill/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85860"/>
            <a:ext cx="7992888" cy="4657740"/>
          </a:xfrm>
        </p:spPr>
        <p:txBody>
          <a:bodyPr/>
          <a:lstStyle/>
          <a:p>
            <a:pPr lvl="0" algn="just"/>
            <a:r>
              <a:rPr lang="ru-RU" sz="2000" dirty="0" smtClean="0">
                <a:solidFill>
                  <a:srgbClr val="006600"/>
                </a:solidFill>
              </a:rPr>
              <a:t>http://www.dislife.ru/flow/theme/812/ - Рукодельная тактильная книга.</a:t>
            </a:r>
          </a:p>
          <a:p>
            <a:pPr lvl="0" algn="just"/>
            <a:r>
              <a:rPr lang="ru-RU" sz="2000" dirty="0" smtClean="0">
                <a:solidFill>
                  <a:srgbClr val="006600"/>
                </a:solidFill>
              </a:rPr>
              <a:t>http://fulr.karelia.ru/cgibin/flib/inmaterials1.cgi?id=59&amp;folder=1&amp;user=1– Финно-Угорские библиотеки России. Тактильные книги.</a:t>
            </a:r>
          </a:p>
          <a:p>
            <a:pPr lvl="0" algn="just"/>
            <a:r>
              <a:rPr lang="ru-RU" sz="2000" dirty="0" smtClean="0">
                <a:solidFill>
                  <a:srgbClr val="006600"/>
                </a:solidFill>
              </a:rPr>
              <a:t>http://www.edu.ru/index.php?page_id=5&amp;topic_id=11&amp;date=&amp;sid=3302 &amp;</a:t>
            </a:r>
            <a:r>
              <a:rPr lang="ru-RU" sz="2000" dirty="0" err="1" smtClean="0">
                <a:solidFill>
                  <a:srgbClr val="006600"/>
                </a:solidFill>
              </a:rPr>
              <a:t>ntype=nuke</a:t>
            </a:r>
            <a:r>
              <a:rPr lang="ru-RU" sz="2000" dirty="0" smtClean="0">
                <a:solidFill>
                  <a:srgbClr val="006600"/>
                </a:solidFill>
              </a:rPr>
              <a:t> – Российское образование. Федеральный портал. Уникальные тактильные книги разработаны в Курске.</a:t>
            </a:r>
          </a:p>
          <a:p>
            <a:pPr lvl="0" algn="just"/>
            <a:r>
              <a:rPr lang="ru-RU" sz="2000" dirty="0" smtClean="0">
                <a:solidFill>
                  <a:srgbClr val="006600"/>
                </a:solidFill>
              </a:rPr>
              <a:t>http://gbs.spb.ru/Izdat/tact1.htm - Тактильные книги для детей. Стандарты для тактильных книг</a:t>
            </a:r>
          </a:p>
          <a:p>
            <a:pPr lvl="0" algn="just"/>
            <a:r>
              <a:rPr lang="ru-RU" sz="2000" dirty="0" smtClean="0">
                <a:solidFill>
                  <a:srgbClr val="006600"/>
                </a:solidFill>
              </a:rPr>
              <a:t>http://mojrebenok.narod.ru/knigitaktwprodage.html - Наши книжки. Тактильные книжки.</a:t>
            </a:r>
          </a:p>
          <a:p>
            <a:pPr lvl="0" algn="just"/>
            <a:r>
              <a:rPr lang="ru-RU" sz="2000" dirty="0" smtClean="0">
                <a:solidFill>
                  <a:srgbClr val="006600"/>
                </a:solidFill>
              </a:rPr>
              <a:t>http://www.sarasyl.com/russia.htm - Что такое тактильная книга с картинками?</a:t>
            </a:r>
          </a:p>
          <a:p>
            <a:pPr lvl="0"/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6200"/>
            <a:ext cx="7929618" cy="2066916"/>
          </a:xfrm>
        </p:spPr>
        <p:txBody>
          <a:bodyPr/>
          <a:lstStyle/>
          <a:p>
            <a:r>
              <a:rPr lang="ru-RU" sz="6000" b="1" dirty="0" smtClean="0">
                <a:ln w="31550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  <a:endParaRPr lang="ru-RU" sz="6000" b="1" dirty="0">
              <a:ln w="31550" cmpd="sng">
                <a:noFill/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1" descr="C:\Documents and Settings\User\Мои документы\Мои рисунки\констрцкции\a_84ea75f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708920"/>
            <a:ext cx="3527803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>
          <a:xfrm>
            <a:off x="357158" y="76200"/>
            <a:ext cx="8567767" cy="2138354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Цель:</a:t>
            </a:r>
            <a:r>
              <a:rPr lang="ru-RU" sz="4400" b="1" i="1" dirty="0" smtClean="0"/>
              <a:t> </a:t>
            </a:r>
            <a:r>
              <a:rPr lang="ru-RU" sz="4400" b="1" dirty="0" smtClean="0"/>
              <a:t> </a:t>
            </a:r>
            <a:r>
              <a:rPr lang="ru-RU" sz="2800" dirty="0" smtClean="0">
                <a:solidFill>
                  <a:srgbClr val="006600"/>
                </a:solidFill>
              </a:rPr>
              <a:t>изготовить рукодельную тактильную книгу «Азбука» с использованием  различных видов  декоративно-прикладного творчества.</a:t>
            </a:r>
            <a:endParaRPr lang="ru-RU" sz="2800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85720" y="2214554"/>
            <a:ext cx="8501122" cy="4143404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Задачи:</a:t>
            </a:r>
          </a:p>
          <a:p>
            <a:pPr lvl="0"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</a:rPr>
              <a:t>изучить рекомендации специалистов (тифлопедагогов) по изготовлению тактильной книги;</a:t>
            </a:r>
            <a:r>
              <a:rPr lang="ru-RU" b="1" dirty="0" smtClean="0">
                <a:solidFill>
                  <a:srgbClr val="006600"/>
                </a:solidFill>
              </a:rPr>
              <a:t> </a:t>
            </a:r>
            <a:r>
              <a:rPr lang="ru-RU" dirty="0" smtClean="0">
                <a:solidFill>
                  <a:srgbClr val="006600"/>
                </a:solidFill>
              </a:rPr>
              <a:t> </a:t>
            </a:r>
          </a:p>
          <a:p>
            <a:pPr lvl="0"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</a:rPr>
              <a:t>разработать эскизы страниц и обложки азбуки;</a:t>
            </a:r>
          </a:p>
          <a:p>
            <a:pPr lvl="0"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</a:rPr>
              <a:t>подобрать экологически чистые материалы;</a:t>
            </a:r>
          </a:p>
          <a:p>
            <a:pPr lvl="0"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</a:rPr>
              <a:t>освоить технологический процесс изготовления книги для детей с нарушением зрения.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Гипотеза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11560" y="1628800"/>
            <a:ext cx="7992888" cy="4586302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 smtClean="0">
                <a:solidFill>
                  <a:srgbClr val="006600"/>
                </a:solidFill>
              </a:rPr>
              <a:t>	Предположим, что «мягкая» азбука сделает процесс обучения слепых и слабовидящих детей более увлекательным и будет способствовать приобщению к чтению в более раннем возрасте и расширению возможностей адаптации к полноценной жизни.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Методы работы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4443426"/>
          </a:xfrm>
        </p:spPr>
        <p:txBody>
          <a:bodyPr/>
          <a:lstStyle/>
          <a:p>
            <a:pPr lvl="0" algn="just"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</a:rPr>
              <a:t>Работа с информационными источниками (интернет, материалы СМИ).</a:t>
            </a:r>
          </a:p>
          <a:p>
            <a:pPr lvl="0" algn="just"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</a:rPr>
              <a:t>Анализ и обобщение информации о российских стандартах и основных требованиях к тактильной книге.</a:t>
            </a:r>
          </a:p>
          <a:p>
            <a:pPr lvl="0" algn="just"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</a:rPr>
              <a:t>Проектирование варианта тактильной книги.</a:t>
            </a:r>
          </a:p>
          <a:p>
            <a:pPr lvl="0" algn="just"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</a:rPr>
              <a:t>Освоение различных видов  декоративно-прикладного творчества.</a:t>
            </a:r>
          </a:p>
          <a:p>
            <a:pPr>
              <a:buClr>
                <a:srgbClr val="006600"/>
              </a:buClr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4" name="Rectangle 78"/>
          <p:cNvSpPr>
            <a:spLocks noGrp="1" noChangeArrowheads="1"/>
          </p:cNvSpPr>
          <p:nvPr>
            <p:ph type="title"/>
          </p:nvPr>
        </p:nvSpPr>
        <p:spPr>
          <a:xfrm>
            <a:off x="571472" y="76200"/>
            <a:ext cx="8001056" cy="995346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 Схема реализации проекта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9256" name="AutoShape 40"/>
          <p:cNvSpPr>
            <a:spLocks noChangeArrowheads="1"/>
          </p:cNvSpPr>
          <p:nvPr/>
        </p:nvSpPr>
        <p:spPr bwMode="auto">
          <a:xfrm flipH="1">
            <a:off x="3124200" y="3352800"/>
            <a:ext cx="3084513" cy="3084513"/>
          </a:xfrm>
          <a:custGeom>
            <a:avLst/>
            <a:gdLst>
              <a:gd name="G0" fmla="+- -5898240 0 0"/>
              <a:gd name="G1" fmla="+- -9437184 0 0"/>
              <a:gd name="G2" fmla="+- -5898240 0 -9437184"/>
              <a:gd name="G3" fmla="+- 10800 0 0"/>
              <a:gd name="G4" fmla="+- 0 0 -589824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-9437184"/>
              <a:gd name="G10" fmla="+- 8100 0 2700"/>
              <a:gd name="G11" fmla="cos G10 -5898240"/>
              <a:gd name="G12" fmla="sin G10 -5898240"/>
              <a:gd name="G13" fmla="cos 13500 -5898240"/>
              <a:gd name="G14" fmla="sin 13500 -5898240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-5898240"/>
              <a:gd name="G22" fmla="sin G20 -5898240"/>
              <a:gd name="G23" fmla="+- G21 10800 0"/>
              <a:gd name="G24" fmla="+- G12 G23 G22"/>
              <a:gd name="G25" fmla="+- G22 G23 G11"/>
              <a:gd name="G26" fmla="cos 10800 -5898240"/>
              <a:gd name="G27" fmla="sin 10800 -5898240"/>
              <a:gd name="G28" fmla="cos 8100 -5898240"/>
              <a:gd name="G29" fmla="sin 8100 -589824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9437184"/>
              <a:gd name="G36" fmla="sin G34 -9437184"/>
              <a:gd name="G37" fmla="+/ -9437184 -589824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5896 w 21600"/>
              <a:gd name="T5" fmla="*/ 1177 h 21600"/>
              <a:gd name="T6" fmla="*/ 3154 w 21600"/>
              <a:gd name="T7" fmla="*/ 5245 h 21600"/>
              <a:gd name="T8" fmla="*/ 7122 w 21600"/>
              <a:gd name="T9" fmla="*/ 3582 h 21600"/>
              <a:gd name="T10" fmla="*/ 10799 w 21600"/>
              <a:gd name="T11" fmla="*/ -2700 h 21600"/>
              <a:gd name="T12" fmla="*/ 14849 w 21600"/>
              <a:gd name="T13" fmla="*/ 1350 h 21600"/>
              <a:gd name="T14" fmla="*/ 10799 w 21600"/>
              <a:gd name="T15" fmla="*/ 54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99" y="2700"/>
                </a:moveTo>
                <a:cubicBezTo>
                  <a:pt x="8207" y="2700"/>
                  <a:pt x="5771" y="3941"/>
                  <a:pt x="4246" y="6038"/>
                </a:cubicBezTo>
                <a:lnTo>
                  <a:pt x="2062" y="4451"/>
                </a:lnTo>
                <a:cubicBezTo>
                  <a:pt x="4094" y="1655"/>
                  <a:pt x="7342" y="0"/>
                  <a:pt x="10799" y="0"/>
                </a:cubicBezTo>
                <a:lnTo>
                  <a:pt x="10799" y="-2700"/>
                </a:lnTo>
                <a:lnTo>
                  <a:pt x="14849" y="1350"/>
                </a:lnTo>
                <a:lnTo>
                  <a:pt x="10799" y="5400"/>
                </a:lnTo>
                <a:lnTo>
                  <a:pt x="10799" y="2700"/>
                </a:lnTo>
                <a:close/>
              </a:path>
            </a:pathLst>
          </a:custGeom>
          <a:solidFill>
            <a:schemeClr val="accent1"/>
          </a:solidFill>
          <a:ln w="12700">
            <a:noFill/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 anchorCtr="1">
            <a:flatTx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    </a:t>
            </a:r>
            <a:r>
              <a:rPr lang="ru-RU" sz="1400" dirty="0" err="1" smtClean="0">
                <a:solidFill>
                  <a:srgbClr val="006600"/>
                </a:solidFill>
              </a:rPr>
              <a:t>Конструкторско</a:t>
            </a:r>
            <a:r>
              <a:rPr lang="ru-RU" sz="1400" dirty="0" smtClean="0">
                <a:solidFill>
                  <a:srgbClr val="006600"/>
                </a:solidFill>
              </a:rPr>
              <a:t>-</a:t>
            </a:r>
          </a:p>
          <a:p>
            <a:r>
              <a:rPr lang="ru-RU" sz="1400" dirty="0" smtClean="0">
                <a:solidFill>
                  <a:srgbClr val="006600"/>
                </a:solidFill>
              </a:rPr>
              <a:t>   технологический</a:t>
            </a:r>
          </a:p>
          <a:p>
            <a:r>
              <a:rPr lang="ru-RU" sz="1400" dirty="0" smtClean="0">
                <a:solidFill>
                  <a:srgbClr val="006600"/>
                </a:solidFill>
              </a:rPr>
              <a:t>этап</a:t>
            </a:r>
            <a:endParaRPr lang="ru-RU" sz="1400" dirty="0">
              <a:solidFill>
                <a:srgbClr val="006600"/>
              </a:solidFill>
            </a:endParaRPr>
          </a:p>
        </p:txBody>
      </p:sp>
      <p:sp>
        <p:nvSpPr>
          <p:cNvPr id="9257" name="AutoShape 41"/>
          <p:cNvSpPr>
            <a:spLocks noChangeArrowheads="1"/>
          </p:cNvSpPr>
          <p:nvPr/>
        </p:nvSpPr>
        <p:spPr bwMode="auto">
          <a:xfrm flipH="1">
            <a:off x="3200400" y="3352800"/>
            <a:ext cx="3084513" cy="3084513"/>
          </a:xfrm>
          <a:custGeom>
            <a:avLst/>
            <a:gdLst>
              <a:gd name="G0" fmla="+- 11796480 0 0"/>
              <a:gd name="G1" fmla="+- 8257536 0 0"/>
              <a:gd name="G2" fmla="+- 11796480 0 8257536"/>
              <a:gd name="G3" fmla="+- 10800 0 0"/>
              <a:gd name="G4" fmla="+- 0 0 1179648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8257536"/>
              <a:gd name="G10" fmla="+- 8100 0 2700"/>
              <a:gd name="G11" fmla="cos G10 11796480"/>
              <a:gd name="G12" fmla="sin G10 11796480"/>
              <a:gd name="G13" fmla="cos 13500 11796480"/>
              <a:gd name="G14" fmla="sin 13500 11796480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11796480"/>
              <a:gd name="G22" fmla="sin G20 11796480"/>
              <a:gd name="G23" fmla="+- G21 10800 0"/>
              <a:gd name="G24" fmla="+- G12 G23 G22"/>
              <a:gd name="G25" fmla="+- G22 G23 G11"/>
              <a:gd name="G26" fmla="cos 10800 11796480"/>
              <a:gd name="G27" fmla="sin 10800 11796480"/>
              <a:gd name="G28" fmla="cos 8100 11796480"/>
              <a:gd name="G29" fmla="sin 8100 1179648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8257536"/>
              <a:gd name="G36" fmla="sin G34 8257536"/>
              <a:gd name="G37" fmla="+/ 8257536 1179648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77 w 21600"/>
              <a:gd name="T5" fmla="*/ 15703 h 21600"/>
              <a:gd name="T6" fmla="*/ 5245 w 21600"/>
              <a:gd name="T7" fmla="*/ 18445 h 21600"/>
              <a:gd name="T8" fmla="*/ 3582 w 21600"/>
              <a:gd name="T9" fmla="*/ 14477 h 21600"/>
              <a:gd name="T10" fmla="*/ -2700 w 21600"/>
              <a:gd name="T11" fmla="*/ 10800 h 21600"/>
              <a:gd name="T12" fmla="*/ 1350 w 21600"/>
              <a:gd name="T13" fmla="*/ 6750 h 21600"/>
              <a:gd name="T14" fmla="*/ 54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2700" y="10800"/>
                </a:moveTo>
                <a:cubicBezTo>
                  <a:pt x="2700" y="13392"/>
                  <a:pt x="3941" y="15828"/>
                  <a:pt x="6038" y="17353"/>
                </a:cubicBezTo>
                <a:lnTo>
                  <a:pt x="4451" y="19537"/>
                </a:lnTo>
                <a:cubicBezTo>
                  <a:pt x="1655" y="17505"/>
                  <a:pt x="0" y="14257"/>
                  <a:pt x="0" y="10800"/>
                </a:cubicBezTo>
                <a:lnTo>
                  <a:pt x="-2700" y="10800"/>
                </a:lnTo>
                <a:lnTo>
                  <a:pt x="1350" y="6750"/>
                </a:lnTo>
                <a:lnTo>
                  <a:pt x="5400" y="10800"/>
                </a:lnTo>
                <a:lnTo>
                  <a:pt x="2700" y="10800"/>
                </a:lnTo>
                <a:close/>
              </a:path>
            </a:pathLst>
          </a:custGeom>
          <a:solidFill>
            <a:schemeClr val="bg2"/>
          </a:solidFill>
          <a:ln w="12700">
            <a:noFill/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 anchorCtr="1">
            <a:flatTx/>
          </a:bodyPr>
          <a:lstStyle/>
          <a:p>
            <a:pPr algn="l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58" name="AutoShape 42"/>
          <p:cNvSpPr>
            <a:spLocks noChangeArrowheads="1"/>
          </p:cNvSpPr>
          <p:nvPr/>
        </p:nvSpPr>
        <p:spPr bwMode="auto">
          <a:xfrm flipH="1">
            <a:off x="3276600" y="3352800"/>
            <a:ext cx="3084513" cy="3084513"/>
          </a:xfrm>
          <a:custGeom>
            <a:avLst/>
            <a:gdLst>
              <a:gd name="G0" fmla="+- 5898240 0 0"/>
              <a:gd name="G1" fmla="+- 2359296 0 0"/>
              <a:gd name="G2" fmla="+- 5898240 0 2359296"/>
              <a:gd name="G3" fmla="+- 10800 0 0"/>
              <a:gd name="G4" fmla="+- 0 0 589824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2359296"/>
              <a:gd name="G10" fmla="+- 8100 0 2700"/>
              <a:gd name="G11" fmla="cos G10 5898240"/>
              <a:gd name="G12" fmla="sin G10 5898240"/>
              <a:gd name="G13" fmla="cos 13500 5898240"/>
              <a:gd name="G14" fmla="sin 13500 5898240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5898240"/>
              <a:gd name="G22" fmla="sin G20 5898240"/>
              <a:gd name="G23" fmla="+- G21 10800 0"/>
              <a:gd name="G24" fmla="+- G12 G23 G22"/>
              <a:gd name="G25" fmla="+- G22 G23 G11"/>
              <a:gd name="G26" fmla="cos 10800 5898240"/>
              <a:gd name="G27" fmla="sin 10800 5898240"/>
              <a:gd name="G28" fmla="cos 8100 5898240"/>
              <a:gd name="G29" fmla="sin 8100 589824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2359296"/>
              <a:gd name="G36" fmla="sin G34 2359296"/>
              <a:gd name="G37" fmla="+/ 2359296 589824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5703 w 21600"/>
              <a:gd name="T5" fmla="*/ 20422 h 21600"/>
              <a:gd name="T6" fmla="*/ 18445 w 21600"/>
              <a:gd name="T7" fmla="*/ 16354 h 21600"/>
              <a:gd name="T8" fmla="*/ 14477 w 21600"/>
              <a:gd name="T9" fmla="*/ 18017 h 21600"/>
              <a:gd name="T10" fmla="*/ 10800 w 21600"/>
              <a:gd name="T11" fmla="*/ 24300 h 21600"/>
              <a:gd name="T12" fmla="*/ 6750 w 21600"/>
              <a:gd name="T13" fmla="*/ 20250 h 21600"/>
              <a:gd name="T14" fmla="*/ 10800 w 21600"/>
              <a:gd name="T15" fmla="*/ 162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800" y="18900"/>
                </a:moveTo>
                <a:cubicBezTo>
                  <a:pt x="13392" y="18899"/>
                  <a:pt x="15828" y="17658"/>
                  <a:pt x="17353" y="15561"/>
                </a:cubicBezTo>
                <a:lnTo>
                  <a:pt x="19537" y="17148"/>
                </a:lnTo>
                <a:cubicBezTo>
                  <a:pt x="17505" y="19944"/>
                  <a:pt x="14257" y="21599"/>
                  <a:pt x="10800" y="21600"/>
                </a:cubicBezTo>
                <a:lnTo>
                  <a:pt x="10800" y="24300"/>
                </a:lnTo>
                <a:lnTo>
                  <a:pt x="6750" y="20250"/>
                </a:lnTo>
                <a:lnTo>
                  <a:pt x="10800" y="16200"/>
                </a:lnTo>
                <a:lnTo>
                  <a:pt x="10800" y="18900"/>
                </a:lnTo>
                <a:close/>
              </a:path>
            </a:pathLst>
          </a:cu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 anchorCtr="1">
            <a:flatTx/>
          </a:bodyPr>
          <a:lstStyle/>
          <a:p>
            <a:pPr algn="l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59" name="AutoShape 43"/>
          <p:cNvSpPr>
            <a:spLocks noChangeArrowheads="1"/>
          </p:cNvSpPr>
          <p:nvPr/>
        </p:nvSpPr>
        <p:spPr bwMode="auto">
          <a:xfrm flipH="1">
            <a:off x="3200400" y="3429000"/>
            <a:ext cx="3084513" cy="3084513"/>
          </a:xfrm>
          <a:custGeom>
            <a:avLst/>
            <a:gdLst>
              <a:gd name="G0" fmla="+- 0 0 0"/>
              <a:gd name="G1" fmla="+- -3538944 0 0"/>
              <a:gd name="G2" fmla="+- 0 0 -3538944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-3538944"/>
              <a:gd name="G10" fmla="+- 81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8100 0"/>
              <a:gd name="G29" fmla="sin 81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3538944"/>
              <a:gd name="G36" fmla="sin G34 -3538944"/>
              <a:gd name="G37" fmla="+/ -3538944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422 w 21600"/>
              <a:gd name="T5" fmla="*/ 5896 h 21600"/>
              <a:gd name="T6" fmla="*/ 16354 w 21600"/>
              <a:gd name="T7" fmla="*/ 3154 h 21600"/>
              <a:gd name="T8" fmla="*/ 18017 w 21600"/>
              <a:gd name="T9" fmla="*/ 7122 h 21600"/>
              <a:gd name="T10" fmla="*/ 24300 w 21600"/>
              <a:gd name="T11" fmla="*/ 10800 h 21600"/>
              <a:gd name="T12" fmla="*/ 20250 w 21600"/>
              <a:gd name="T13" fmla="*/ 14850 h 21600"/>
              <a:gd name="T14" fmla="*/ 162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900" y="10800"/>
                </a:moveTo>
                <a:cubicBezTo>
                  <a:pt x="18900" y="8207"/>
                  <a:pt x="17658" y="5771"/>
                  <a:pt x="15561" y="4246"/>
                </a:cubicBezTo>
                <a:lnTo>
                  <a:pt x="17148" y="2062"/>
                </a:lnTo>
                <a:cubicBezTo>
                  <a:pt x="19944" y="4094"/>
                  <a:pt x="21599" y="7342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20250" y="14850"/>
                </a:lnTo>
                <a:lnTo>
                  <a:pt x="16200" y="10800"/>
                </a:lnTo>
                <a:lnTo>
                  <a:pt x="18900" y="10800"/>
                </a:lnTo>
                <a:close/>
              </a:path>
            </a:pathLst>
          </a:custGeom>
          <a:solidFill>
            <a:schemeClr val="bg2"/>
          </a:solidFill>
          <a:ln w="12700">
            <a:noFill/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 anchorCtr="1">
            <a:flatTx/>
          </a:bodyPr>
          <a:lstStyle/>
          <a:p>
            <a:pPr algn="l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60" name="Text Box 44"/>
          <p:cNvSpPr txBox="1">
            <a:spLocks noChangeArrowheads="1"/>
          </p:cNvSpPr>
          <p:nvPr/>
        </p:nvSpPr>
        <p:spPr bwMode="auto">
          <a:xfrm rot="1343648">
            <a:off x="4024475" y="3327431"/>
            <a:ext cx="209806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37160" anchor="ctr"/>
          <a:lstStyle/>
          <a:p>
            <a:r>
              <a:rPr lang="ru-RU" sz="1200" dirty="0" smtClean="0"/>
              <a:t>Выбор модели</a:t>
            </a:r>
            <a:endParaRPr lang="ru-RU" sz="1200" dirty="0"/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 rot="-4005805">
            <a:off x="2370931" y="4334669"/>
            <a:ext cx="21796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37160" anchor="ctr"/>
          <a:lstStyle/>
          <a:p>
            <a:r>
              <a:rPr lang="ru-RU" sz="1200" dirty="0" smtClean="0"/>
              <a:t>Конструкция</a:t>
            </a:r>
            <a:endParaRPr lang="ru-RU" sz="1200" dirty="0"/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 rot="1095110">
            <a:off x="3088324" y="5779969"/>
            <a:ext cx="2838450" cy="55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37160" anchor="ctr"/>
          <a:lstStyle/>
          <a:p>
            <a:r>
              <a:rPr lang="ru-RU" sz="1200" dirty="0" smtClean="0"/>
              <a:t>Оборудование</a:t>
            </a:r>
            <a:endParaRPr lang="ru-RU" sz="1200" dirty="0"/>
          </a:p>
        </p:txBody>
      </p:sp>
      <p:sp>
        <p:nvSpPr>
          <p:cNvPr id="9263" name="Text Box 47"/>
          <p:cNvSpPr txBox="1">
            <a:spLocks noChangeArrowheads="1"/>
          </p:cNvSpPr>
          <p:nvPr/>
        </p:nvSpPr>
        <p:spPr bwMode="auto">
          <a:xfrm rot="17204758">
            <a:off x="5054575" y="4798622"/>
            <a:ext cx="1717477" cy="77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37160" anchor="ctr"/>
          <a:lstStyle/>
          <a:p>
            <a:r>
              <a:rPr lang="ru-RU" sz="1200" dirty="0" smtClean="0"/>
              <a:t>Технология обработки</a:t>
            </a:r>
            <a:endParaRPr lang="ru-RU" sz="1200" dirty="0"/>
          </a:p>
        </p:txBody>
      </p:sp>
      <p:sp>
        <p:nvSpPr>
          <p:cNvPr id="9265" name="AutoShape 49"/>
          <p:cNvSpPr>
            <a:spLocks noChangeArrowheads="1"/>
          </p:cNvSpPr>
          <p:nvPr/>
        </p:nvSpPr>
        <p:spPr bwMode="auto">
          <a:xfrm flipH="1">
            <a:off x="5943600" y="1524000"/>
            <a:ext cx="2835275" cy="2835275"/>
          </a:xfrm>
          <a:custGeom>
            <a:avLst/>
            <a:gdLst>
              <a:gd name="G0" fmla="+- -5898240 0 0"/>
              <a:gd name="G1" fmla="+- -8729395 0 0"/>
              <a:gd name="G2" fmla="+- -5898240 0 -8729395"/>
              <a:gd name="G3" fmla="+- 10800 0 0"/>
              <a:gd name="G4" fmla="+- 0 0 -589824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-8729395"/>
              <a:gd name="G10" fmla="+- 8100 0 2700"/>
              <a:gd name="G11" fmla="cos G10 -5898240"/>
              <a:gd name="G12" fmla="sin G10 -5898240"/>
              <a:gd name="G13" fmla="cos 13500 -5898240"/>
              <a:gd name="G14" fmla="sin 13500 -5898240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-5898240"/>
              <a:gd name="G22" fmla="sin G20 -5898240"/>
              <a:gd name="G23" fmla="+- G21 10800 0"/>
              <a:gd name="G24" fmla="+- G12 G23 G22"/>
              <a:gd name="G25" fmla="+- G22 G23 G11"/>
              <a:gd name="G26" fmla="cos 10800 -5898240"/>
              <a:gd name="G27" fmla="sin 10800 -5898240"/>
              <a:gd name="G28" fmla="cos 8100 -5898240"/>
              <a:gd name="G29" fmla="sin 8100 -589824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8729395"/>
              <a:gd name="G36" fmla="sin G34 -8729395"/>
              <a:gd name="G37" fmla="+/ -8729395 -589824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6824 w 21600"/>
              <a:gd name="T5" fmla="*/ 758 h 21600"/>
              <a:gd name="T6" fmla="*/ 4331 w 21600"/>
              <a:gd name="T7" fmla="*/ 3911 h 21600"/>
              <a:gd name="T8" fmla="*/ 7818 w 21600"/>
              <a:gd name="T9" fmla="*/ 3268 h 21600"/>
              <a:gd name="T10" fmla="*/ 10799 w 21600"/>
              <a:gd name="T11" fmla="*/ -2700 h 21600"/>
              <a:gd name="T12" fmla="*/ 14849 w 21600"/>
              <a:gd name="T13" fmla="*/ 1350 h 21600"/>
              <a:gd name="T14" fmla="*/ 10799 w 21600"/>
              <a:gd name="T15" fmla="*/ 54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99" y="2700"/>
                </a:moveTo>
                <a:cubicBezTo>
                  <a:pt x="8739" y="2700"/>
                  <a:pt x="6756" y="3485"/>
                  <a:pt x="5255" y="4895"/>
                </a:cubicBezTo>
                <a:lnTo>
                  <a:pt x="3406" y="2927"/>
                </a:lnTo>
                <a:cubicBezTo>
                  <a:pt x="5409" y="1046"/>
                  <a:pt x="8053" y="0"/>
                  <a:pt x="10799" y="0"/>
                </a:cubicBezTo>
                <a:lnTo>
                  <a:pt x="10799" y="-2700"/>
                </a:lnTo>
                <a:lnTo>
                  <a:pt x="14849" y="1350"/>
                </a:lnTo>
                <a:lnTo>
                  <a:pt x="10799" y="5400"/>
                </a:lnTo>
                <a:lnTo>
                  <a:pt x="10799" y="2700"/>
                </a:lnTo>
                <a:close/>
              </a:path>
            </a:pathLst>
          </a:custGeom>
          <a:solidFill>
            <a:schemeClr val="bg2"/>
          </a:solidFill>
          <a:ln w="12700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 anchorCtr="1">
            <a:flatTx/>
          </a:bodyPr>
          <a:lstStyle/>
          <a:p>
            <a:endParaRPr lang="en-US" sz="1200" dirty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rgbClr val="006600"/>
                </a:solidFill>
              </a:rPr>
              <a:t>Заключительный </a:t>
            </a:r>
          </a:p>
          <a:p>
            <a:r>
              <a:rPr lang="ru-RU" sz="1400" dirty="0" smtClean="0">
                <a:solidFill>
                  <a:srgbClr val="006600"/>
                </a:solidFill>
              </a:rPr>
              <a:t>этап</a:t>
            </a:r>
            <a:endParaRPr lang="ru-RU" sz="1400" dirty="0">
              <a:solidFill>
                <a:srgbClr val="006600"/>
              </a:solidFill>
            </a:endParaRPr>
          </a:p>
        </p:txBody>
      </p:sp>
      <p:sp>
        <p:nvSpPr>
          <p:cNvPr id="9266" name="AutoShape 50"/>
          <p:cNvSpPr>
            <a:spLocks noChangeArrowheads="1"/>
          </p:cNvSpPr>
          <p:nvPr/>
        </p:nvSpPr>
        <p:spPr bwMode="auto">
          <a:xfrm flipH="1">
            <a:off x="5943600" y="1524000"/>
            <a:ext cx="2835275" cy="2835275"/>
          </a:xfrm>
          <a:custGeom>
            <a:avLst/>
            <a:gdLst>
              <a:gd name="G0" fmla="+- -10616832 0 0"/>
              <a:gd name="G1" fmla="+- 10144973 0 0"/>
              <a:gd name="G2" fmla="+- -10616832 0 10144973"/>
              <a:gd name="G3" fmla="+- 10800 0 0"/>
              <a:gd name="G4" fmla="+- 0 0 -10616832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10144973"/>
              <a:gd name="G10" fmla="+- 8100 0 2700"/>
              <a:gd name="G11" fmla="cos G10 -10616832"/>
              <a:gd name="G12" fmla="sin G10 -10616832"/>
              <a:gd name="G13" fmla="cos 13500 -10616832"/>
              <a:gd name="G14" fmla="sin 13500 -10616832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-10616832"/>
              <a:gd name="G22" fmla="sin G20 -10616832"/>
              <a:gd name="G23" fmla="+- G21 10800 0"/>
              <a:gd name="G24" fmla="+- G12 G23 G22"/>
              <a:gd name="G25" fmla="+- G22 G23 G11"/>
              <a:gd name="G26" fmla="cos 10800 -10616832"/>
              <a:gd name="G27" fmla="sin 10800 -10616832"/>
              <a:gd name="G28" fmla="cos 8100 -10616832"/>
              <a:gd name="G29" fmla="sin 8100 -10616832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10144973"/>
              <a:gd name="G36" fmla="sin G34 10144973"/>
              <a:gd name="G37" fmla="+/ 10144973 -10616832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1 w 21600"/>
              <a:gd name="T5" fmla="*/ 11478 h 21600"/>
              <a:gd name="T6" fmla="*/ 2249 w 21600"/>
              <a:gd name="T7" fmla="*/ 14823 h 21600"/>
              <a:gd name="T8" fmla="*/ 2715 w 21600"/>
              <a:gd name="T9" fmla="*/ 11308 h 21600"/>
              <a:gd name="T10" fmla="*/ -2040 w 21600"/>
              <a:gd name="T11" fmla="*/ 6628 h 21600"/>
              <a:gd name="T12" fmla="*/ 3064 w 21600"/>
              <a:gd name="T13" fmla="*/ 4027 h 21600"/>
              <a:gd name="T14" fmla="*/ 5664 w 21600"/>
              <a:gd name="T15" fmla="*/ 913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3096" y="8296"/>
                </a:moveTo>
                <a:cubicBezTo>
                  <a:pt x="2833" y="9105"/>
                  <a:pt x="2700" y="9950"/>
                  <a:pt x="2700" y="10799"/>
                </a:cubicBezTo>
                <a:cubicBezTo>
                  <a:pt x="2699" y="11992"/>
                  <a:pt x="2963" y="13169"/>
                  <a:pt x="3470" y="14248"/>
                </a:cubicBezTo>
                <a:lnTo>
                  <a:pt x="1027" y="15398"/>
                </a:lnTo>
                <a:cubicBezTo>
                  <a:pt x="350" y="13959"/>
                  <a:pt x="0" y="12389"/>
                  <a:pt x="0" y="10800"/>
                </a:cubicBezTo>
                <a:cubicBezTo>
                  <a:pt x="-1" y="9666"/>
                  <a:pt x="178" y="8540"/>
                  <a:pt x="528" y="7462"/>
                </a:cubicBezTo>
                <a:lnTo>
                  <a:pt x="-2040" y="6628"/>
                </a:lnTo>
                <a:lnTo>
                  <a:pt x="3064" y="4027"/>
                </a:lnTo>
                <a:lnTo>
                  <a:pt x="5664" y="9131"/>
                </a:lnTo>
                <a:lnTo>
                  <a:pt x="3096" y="8296"/>
                </a:lnTo>
                <a:close/>
              </a:path>
            </a:pathLst>
          </a:custGeom>
          <a:solidFill>
            <a:schemeClr val="accent1"/>
          </a:solidFill>
          <a:ln w="12700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 anchorCtr="1">
            <a:flatTx/>
          </a:bodyPr>
          <a:lstStyle/>
          <a:p>
            <a:pPr algn="l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67" name="AutoShape 51"/>
          <p:cNvSpPr>
            <a:spLocks noChangeArrowheads="1"/>
          </p:cNvSpPr>
          <p:nvPr/>
        </p:nvSpPr>
        <p:spPr bwMode="auto">
          <a:xfrm flipH="1">
            <a:off x="5943600" y="1524000"/>
            <a:ext cx="2835275" cy="2835275"/>
          </a:xfrm>
          <a:custGeom>
            <a:avLst/>
            <a:gdLst>
              <a:gd name="G0" fmla="+- 8257536 0 0"/>
              <a:gd name="G1" fmla="+- 5426380 0 0"/>
              <a:gd name="G2" fmla="+- 8257536 0 5426380"/>
              <a:gd name="G3" fmla="+- 10800 0 0"/>
              <a:gd name="G4" fmla="+- 0 0 8257536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5426380"/>
              <a:gd name="G10" fmla="+- 8100 0 2700"/>
              <a:gd name="G11" fmla="cos G10 8257536"/>
              <a:gd name="G12" fmla="sin G10 8257536"/>
              <a:gd name="G13" fmla="cos 13500 8257536"/>
              <a:gd name="G14" fmla="sin 13500 8257536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8257536"/>
              <a:gd name="G22" fmla="sin G20 8257536"/>
              <a:gd name="G23" fmla="+- G21 10800 0"/>
              <a:gd name="G24" fmla="+- G12 G23 G22"/>
              <a:gd name="G25" fmla="+- G22 G23 G11"/>
              <a:gd name="G26" fmla="cos 10800 8257536"/>
              <a:gd name="G27" fmla="sin 10800 8257536"/>
              <a:gd name="G28" fmla="cos 8100 8257536"/>
              <a:gd name="G29" fmla="sin 8100 8257536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5426380"/>
              <a:gd name="G36" fmla="sin G34 5426380"/>
              <a:gd name="G37" fmla="+/ 5426380 8257536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8114 w 21600"/>
              <a:gd name="T5" fmla="*/ 21260 h 21600"/>
              <a:gd name="T6" fmla="*/ 11984 w 21600"/>
              <a:gd name="T7" fmla="*/ 20175 h 21600"/>
              <a:gd name="T8" fmla="*/ 8785 w 21600"/>
              <a:gd name="T9" fmla="*/ 18645 h 21600"/>
              <a:gd name="T10" fmla="*/ 2864 w 21600"/>
              <a:gd name="T11" fmla="*/ 21721 h 21600"/>
              <a:gd name="T12" fmla="*/ 1968 w 21600"/>
              <a:gd name="T13" fmla="*/ 16065 h 21600"/>
              <a:gd name="T14" fmla="*/ 7625 w 21600"/>
              <a:gd name="T15" fmla="*/ 1516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6038" y="17353"/>
                </a:moveTo>
                <a:cubicBezTo>
                  <a:pt x="7422" y="18358"/>
                  <a:pt x="9089" y="18900"/>
                  <a:pt x="10800" y="18900"/>
                </a:cubicBezTo>
                <a:cubicBezTo>
                  <a:pt x="11139" y="18899"/>
                  <a:pt x="11478" y="18878"/>
                  <a:pt x="11815" y="18836"/>
                </a:cubicBezTo>
                <a:lnTo>
                  <a:pt x="12153" y="21514"/>
                </a:lnTo>
                <a:cubicBezTo>
                  <a:pt x="11704" y="21571"/>
                  <a:pt x="11252" y="21599"/>
                  <a:pt x="10800" y="21600"/>
                </a:cubicBezTo>
                <a:cubicBezTo>
                  <a:pt x="8519" y="21600"/>
                  <a:pt x="6297" y="20877"/>
                  <a:pt x="4451" y="19537"/>
                </a:cubicBezTo>
                <a:lnTo>
                  <a:pt x="2864" y="21721"/>
                </a:lnTo>
                <a:lnTo>
                  <a:pt x="1968" y="16065"/>
                </a:lnTo>
                <a:lnTo>
                  <a:pt x="7625" y="15168"/>
                </a:lnTo>
                <a:lnTo>
                  <a:pt x="6038" y="17353"/>
                </a:lnTo>
                <a:close/>
              </a:path>
            </a:pathLst>
          </a:custGeom>
          <a:solidFill>
            <a:schemeClr val="bg2"/>
          </a:solidFill>
          <a:ln w="12700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 anchorCtr="1">
            <a:flatTx/>
          </a:bodyPr>
          <a:lstStyle/>
          <a:p>
            <a:pPr algn="l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68" name="AutoShape 52"/>
          <p:cNvSpPr>
            <a:spLocks noChangeArrowheads="1"/>
          </p:cNvSpPr>
          <p:nvPr/>
        </p:nvSpPr>
        <p:spPr bwMode="auto">
          <a:xfrm flipH="1">
            <a:off x="5943600" y="1524000"/>
            <a:ext cx="2835275" cy="2835275"/>
          </a:xfrm>
          <a:custGeom>
            <a:avLst/>
            <a:gdLst>
              <a:gd name="G0" fmla="+- 3538944 0 0"/>
              <a:gd name="G1" fmla="+- 707788 0 0"/>
              <a:gd name="G2" fmla="+- 3538944 0 707788"/>
              <a:gd name="G3" fmla="+- 10800 0 0"/>
              <a:gd name="G4" fmla="+- 0 0 353894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707788"/>
              <a:gd name="G10" fmla="+- 8100 0 2700"/>
              <a:gd name="G11" fmla="cos G10 3538944"/>
              <a:gd name="G12" fmla="sin G10 3538944"/>
              <a:gd name="G13" fmla="cos 13500 3538944"/>
              <a:gd name="G14" fmla="sin 13500 3538944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3538944"/>
              <a:gd name="G22" fmla="sin G20 3538944"/>
              <a:gd name="G23" fmla="+- G21 10800 0"/>
              <a:gd name="G24" fmla="+- G12 G23 G22"/>
              <a:gd name="G25" fmla="+- G22 G23 G11"/>
              <a:gd name="G26" fmla="cos 10800 3538944"/>
              <a:gd name="G27" fmla="sin 10800 3538944"/>
              <a:gd name="G28" fmla="cos 8100 3538944"/>
              <a:gd name="G29" fmla="sin 8100 353894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707788"/>
              <a:gd name="G36" fmla="sin G34 707788"/>
              <a:gd name="G37" fmla="+/ 707788 353894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9918 w 21600"/>
              <a:gd name="T5" fmla="*/ 16586 h 21600"/>
              <a:gd name="T6" fmla="*/ 20082 w 21600"/>
              <a:gd name="T7" fmla="*/ 12570 h 21600"/>
              <a:gd name="T8" fmla="*/ 17639 w 21600"/>
              <a:gd name="T9" fmla="*/ 15140 h 21600"/>
              <a:gd name="T10" fmla="*/ 18735 w 21600"/>
              <a:gd name="T11" fmla="*/ 21721 h 21600"/>
              <a:gd name="T12" fmla="*/ 13077 w 21600"/>
              <a:gd name="T13" fmla="*/ 20825 h 21600"/>
              <a:gd name="T14" fmla="*/ 13974 w 21600"/>
              <a:gd name="T15" fmla="*/ 1516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5561" y="17353"/>
                </a:moveTo>
                <a:cubicBezTo>
                  <a:pt x="17227" y="16142"/>
                  <a:pt x="18370" y="14341"/>
                  <a:pt x="18756" y="12317"/>
                </a:cubicBezTo>
                <a:lnTo>
                  <a:pt x="21408" y="12823"/>
                </a:lnTo>
                <a:cubicBezTo>
                  <a:pt x="20893" y="15522"/>
                  <a:pt x="19370" y="17922"/>
                  <a:pt x="17148" y="19537"/>
                </a:cubicBezTo>
                <a:lnTo>
                  <a:pt x="18735" y="21721"/>
                </a:lnTo>
                <a:lnTo>
                  <a:pt x="13077" y="20825"/>
                </a:lnTo>
                <a:lnTo>
                  <a:pt x="13974" y="15168"/>
                </a:lnTo>
                <a:lnTo>
                  <a:pt x="15561" y="17353"/>
                </a:lnTo>
                <a:close/>
              </a:path>
            </a:pathLst>
          </a:custGeom>
          <a:solidFill>
            <a:schemeClr val="accent2"/>
          </a:solidFill>
          <a:ln w="12700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 anchorCtr="1">
            <a:flatTx/>
          </a:bodyPr>
          <a:lstStyle/>
          <a:p>
            <a:pPr algn="l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69" name="AutoShape 53"/>
          <p:cNvSpPr>
            <a:spLocks noChangeArrowheads="1"/>
          </p:cNvSpPr>
          <p:nvPr/>
        </p:nvSpPr>
        <p:spPr bwMode="auto">
          <a:xfrm flipH="1">
            <a:off x="5943600" y="1524000"/>
            <a:ext cx="2835275" cy="2835275"/>
          </a:xfrm>
          <a:custGeom>
            <a:avLst/>
            <a:gdLst>
              <a:gd name="G0" fmla="+- -1179648 0 0"/>
              <a:gd name="G1" fmla="+- -4010804 0 0"/>
              <a:gd name="G2" fmla="+- -1179648 0 -4010804"/>
              <a:gd name="G3" fmla="+- 10800 0 0"/>
              <a:gd name="G4" fmla="+- 0 0 -1179648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-4010804"/>
              <a:gd name="G10" fmla="+- 8100 0 2700"/>
              <a:gd name="G11" fmla="cos G10 -1179648"/>
              <a:gd name="G12" fmla="sin G10 -1179648"/>
              <a:gd name="G13" fmla="cos 13500 -1179648"/>
              <a:gd name="G14" fmla="sin 13500 -1179648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-1179648"/>
              <a:gd name="G22" fmla="sin G20 -1179648"/>
              <a:gd name="G23" fmla="+- G21 10800 0"/>
              <a:gd name="G24" fmla="+- G12 G23 G22"/>
              <a:gd name="G25" fmla="+- G22 G23 G11"/>
              <a:gd name="G26" fmla="cos 10800 -1179648"/>
              <a:gd name="G27" fmla="sin 10800 -1179648"/>
              <a:gd name="G28" fmla="cos 8100 -1179648"/>
              <a:gd name="G29" fmla="sin 8100 -1179648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4010804"/>
              <a:gd name="G36" fmla="sin G34 -4010804"/>
              <a:gd name="G37" fmla="+/ -4010804 -1179648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9121 w 21600"/>
              <a:gd name="T5" fmla="*/ 3915 h 21600"/>
              <a:gd name="T6" fmla="*/ 15352 w 21600"/>
              <a:gd name="T7" fmla="*/ 2518 h 21600"/>
              <a:gd name="T8" fmla="*/ 17041 w 21600"/>
              <a:gd name="T9" fmla="*/ 5636 h 21600"/>
              <a:gd name="T10" fmla="*/ 23639 w 21600"/>
              <a:gd name="T11" fmla="*/ 6628 h 21600"/>
              <a:gd name="T12" fmla="*/ 21039 w 21600"/>
              <a:gd name="T13" fmla="*/ 11731 h 21600"/>
              <a:gd name="T14" fmla="*/ 15935 w 21600"/>
              <a:gd name="T15" fmla="*/ 913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503" y="8296"/>
                </a:moveTo>
                <a:cubicBezTo>
                  <a:pt x="17866" y="6337"/>
                  <a:pt x="16507" y="4694"/>
                  <a:pt x="14702" y="3701"/>
                </a:cubicBezTo>
                <a:lnTo>
                  <a:pt x="16002" y="1335"/>
                </a:lnTo>
                <a:cubicBezTo>
                  <a:pt x="18410" y="2659"/>
                  <a:pt x="20222" y="4850"/>
                  <a:pt x="21071" y="7462"/>
                </a:cubicBezTo>
                <a:lnTo>
                  <a:pt x="23639" y="6628"/>
                </a:lnTo>
                <a:lnTo>
                  <a:pt x="21039" y="11731"/>
                </a:lnTo>
                <a:lnTo>
                  <a:pt x="15935" y="9131"/>
                </a:lnTo>
                <a:lnTo>
                  <a:pt x="18503" y="8296"/>
                </a:lnTo>
                <a:close/>
              </a:path>
            </a:pathLst>
          </a:custGeom>
          <a:solidFill>
            <a:schemeClr val="accent1"/>
          </a:solidFill>
          <a:ln w="12700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 anchorCtr="1">
            <a:flatTx/>
          </a:bodyPr>
          <a:lstStyle/>
          <a:p>
            <a:pPr algn="l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70" name="Text Box 54"/>
          <p:cNvSpPr txBox="1">
            <a:spLocks noChangeArrowheads="1"/>
          </p:cNvSpPr>
          <p:nvPr/>
        </p:nvSpPr>
        <p:spPr bwMode="auto">
          <a:xfrm rot="18243549">
            <a:off x="5618163" y="2078037"/>
            <a:ext cx="127793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37160" anchor="ctr"/>
          <a:lstStyle/>
          <a:p>
            <a:r>
              <a:rPr lang="ru-RU" sz="1200" dirty="0" smtClean="0"/>
              <a:t>Экология</a:t>
            </a:r>
            <a:endParaRPr lang="ru-RU" sz="1200" dirty="0"/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 rot="660694">
            <a:off x="6997921" y="1498919"/>
            <a:ext cx="1240130" cy="363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37160" anchor="ctr"/>
          <a:lstStyle/>
          <a:p>
            <a:r>
              <a:rPr lang="ru-RU" sz="1200" dirty="0" smtClean="0"/>
              <a:t>Себестоимость</a:t>
            </a:r>
            <a:endParaRPr lang="ru-RU" sz="1200" dirty="0"/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 rot="-5453935">
            <a:off x="7863681" y="2499519"/>
            <a:ext cx="1322388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37160" anchor="ctr"/>
          <a:lstStyle/>
          <a:p>
            <a:r>
              <a:rPr lang="ru-RU" sz="1200" dirty="0" smtClean="0"/>
              <a:t>Защита</a:t>
            </a:r>
            <a:endParaRPr lang="ru-RU" sz="1200" dirty="0"/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 rot="-1165951">
            <a:off x="7162800" y="3810000"/>
            <a:ext cx="14065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37160" anchor="ctr"/>
          <a:lstStyle/>
          <a:p>
            <a:r>
              <a:rPr lang="ru-RU" sz="1200" dirty="0" smtClean="0"/>
              <a:t>Мультимедиа</a:t>
            </a:r>
            <a:endParaRPr lang="ru-RU" sz="1200" dirty="0"/>
          </a:p>
        </p:txBody>
      </p:sp>
      <p:sp>
        <p:nvSpPr>
          <p:cNvPr id="9274" name="Text Box 58"/>
          <p:cNvSpPr txBox="1">
            <a:spLocks noChangeArrowheads="1"/>
          </p:cNvSpPr>
          <p:nvPr/>
        </p:nvSpPr>
        <p:spPr bwMode="auto">
          <a:xfrm rot="2426079">
            <a:off x="6053138" y="3471863"/>
            <a:ext cx="979487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37160" anchor="ctr"/>
          <a:lstStyle/>
          <a:p>
            <a:r>
              <a:rPr lang="ru-RU" sz="1200" dirty="0" smtClean="0"/>
              <a:t>Самооценка</a:t>
            </a:r>
            <a:endParaRPr lang="ru-RU" sz="1200" dirty="0"/>
          </a:p>
        </p:txBody>
      </p:sp>
      <p:sp>
        <p:nvSpPr>
          <p:cNvPr id="9296" name="AutoShape 80"/>
          <p:cNvSpPr>
            <a:spLocks noChangeArrowheads="1"/>
          </p:cNvSpPr>
          <p:nvPr/>
        </p:nvSpPr>
        <p:spPr bwMode="auto">
          <a:xfrm flipH="1">
            <a:off x="152400" y="1524000"/>
            <a:ext cx="3581400" cy="3271838"/>
          </a:xfrm>
          <a:custGeom>
            <a:avLst/>
            <a:gdLst>
              <a:gd name="G0" fmla="+- -5898240 0 0"/>
              <a:gd name="G1" fmla="+- -9437184 0 0"/>
              <a:gd name="G2" fmla="+- -5898240 0 -9437184"/>
              <a:gd name="G3" fmla="+- 10800 0 0"/>
              <a:gd name="G4" fmla="+- 0 0 -589824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-9437184"/>
              <a:gd name="G10" fmla="+- 8100 0 2700"/>
              <a:gd name="G11" fmla="cos G10 -5898240"/>
              <a:gd name="G12" fmla="sin G10 -5898240"/>
              <a:gd name="G13" fmla="cos 13500 -5898240"/>
              <a:gd name="G14" fmla="sin 13500 -5898240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-5898240"/>
              <a:gd name="G22" fmla="sin G20 -5898240"/>
              <a:gd name="G23" fmla="+- G21 10800 0"/>
              <a:gd name="G24" fmla="+- G12 G23 G22"/>
              <a:gd name="G25" fmla="+- G22 G23 G11"/>
              <a:gd name="G26" fmla="cos 10800 -5898240"/>
              <a:gd name="G27" fmla="sin 10800 -5898240"/>
              <a:gd name="G28" fmla="cos 8100 -5898240"/>
              <a:gd name="G29" fmla="sin 8100 -589824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9437184"/>
              <a:gd name="G36" fmla="sin G34 -9437184"/>
              <a:gd name="G37" fmla="+/ -9437184 -589824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5896 w 21600"/>
              <a:gd name="T5" fmla="*/ 1177 h 21600"/>
              <a:gd name="T6" fmla="*/ 3154 w 21600"/>
              <a:gd name="T7" fmla="*/ 5245 h 21600"/>
              <a:gd name="T8" fmla="*/ 7122 w 21600"/>
              <a:gd name="T9" fmla="*/ 3582 h 21600"/>
              <a:gd name="T10" fmla="*/ 10799 w 21600"/>
              <a:gd name="T11" fmla="*/ -2700 h 21600"/>
              <a:gd name="T12" fmla="*/ 14849 w 21600"/>
              <a:gd name="T13" fmla="*/ 1350 h 21600"/>
              <a:gd name="T14" fmla="*/ 10799 w 21600"/>
              <a:gd name="T15" fmla="*/ 54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99" y="2700"/>
                </a:moveTo>
                <a:cubicBezTo>
                  <a:pt x="8207" y="2700"/>
                  <a:pt x="5771" y="3941"/>
                  <a:pt x="4246" y="6038"/>
                </a:cubicBezTo>
                <a:lnTo>
                  <a:pt x="2062" y="4451"/>
                </a:lnTo>
                <a:cubicBezTo>
                  <a:pt x="4094" y="1655"/>
                  <a:pt x="7342" y="0"/>
                  <a:pt x="10799" y="0"/>
                </a:cubicBezTo>
                <a:lnTo>
                  <a:pt x="10799" y="-2700"/>
                </a:lnTo>
                <a:lnTo>
                  <a:pt x="14849" y="1350"/>
                </a:lnTo>
                <a:lnTo>
                  <a:pt x="10799" y="5400"/>
                </a:lnTo>
                <a:lnTo>
                  <a:pt x="10799" y="2700"/>
                </a:lnTo>
                <a:close/>
              </a:path>
            </a:pathLst>
          </a:custGeom>
          <a:solidFill>
            <a:schemeClr val="accent1"/>
          </a:solidFill>
          <a:ln w="12700">
            <a:noFill/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 anchorCtr="1">
            <a:flatTx/>
          </a:bodyPr>
          <a:lstStyle/>
          <a:p>
            <a:r>
              <a:rPr lang="ru-RU" sz="1400" dirty="0" smtClean="0">
                <a:solidFill>
                  <a:srgbClr val="006600"/>
                </a:solidFill>
              </a:rPr>
              <a:t>Организационно- </a:t>
            </a:r>
          </a:p>
          <a:p>
            <a:r>
              <a:rPr lang="ru-RU" sz="1400" dirty="0" smtClean="0">
                <a:solidFill>
                  <a:srgbClr val="006600"/>
                </a:solidFill>
              </a:rPr>
              <a:t>подготовительный</a:t>
            </a:r>
          </a:p>
          <a:p>
            <a:r>
              <a:rPr lang="ru-RU" sz="1400" dirty="0" smtClean="0">
                <a:solidFill>
                  <a:srgbClr val="006600"/>
                </a:solidFill>
              </a:rPr>
              <a:t>этап</a:t>
            </a:r>
            <a:endParaRPr lang="ru-RU" sz="1400" dirty="0">
              <a:solidFill>
                <a:srgbClr val="006600"/>
              </a:solidFill>
            </a:endParaRPr>
          </a:p>
        </p:txBody>
      </p:sp>
      <p:sp>
        <p:nvSpPr>
          <p:cNvPr id="9297" name="AutoShape 81"/>
          <p:cNvSpPr>
            <a:spLocks noChangeArrowheads="1"/>
          </p:cNvSpPr>
          <p:nvPr/>
        </p:nvSpPr>
        <p:spPr bwMode="auto">
          <a:xfrm flipH="1">
            <a:off x="304800" y="1524000"/>
            <a:ext cx="3271838" cy="3271838"/>
          </a:xfrm>
          <a:custGeom>
            <a:avLst/>
            <a:gdLst>
              <a:gd name="G0" fmla="+- 11796480 0 0"/>
              <a:gd name="G1" fmla="+- 8257536 0 0"/>
              <a:gd name="G2" fmla="+- 11796480 0 8257536"/>
              <a:gd name="G3" fmla="+- 10800 0 0"/>
              <a:gd name="G4" fmla="+- 0 0 1179648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8257536"/>
              <a:gd name="G10" fmla="+- 8100 0 2700"/>
              <a:gd name="G11" fmla="cos G10 11796480"/>
              <a:gd name="G12" fmla="sin G10 11796480"/>
              <a:gd name="G13" fmla="cos 13500 11796480"/>
              <a:gd name="G14" fmla="sin 13500 11796480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11796480"/>
              <a:gd name="G22" fmla="sin G20 11796480"/>
              <a:gd name="G23" fmla="+- G21 10800 0"/>
              <a:gd name="G24" fmla="+- G12 G23 G22"/>
              <a:gd name="G25" fmla="+- G22 G23 G11"/>
              <a:gd name="G26" fmla="cos 10800 11796480"/>
              <a:gd name="G27" fmla="sin 10800 11796480"/>
              <a:gd name="G28" fmla="cos 8100 11796480"/>
              <a:gd name="G29" fmla="sin 8100 1179648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8257536"/>
              <a:gd name="G36" fmla="sin G34 8257536"/>
              <a:gd name="G37" fmla="+/ 8257536 1179648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77 w 21600"/>
              <a:gd name="T5" fmla="*/ 15703 h 21600"/>
              <a:gd name="T6" fmla="*/ 5245 w 21600"/>
              <a:gd name="T7" fmla="*/ 18445 h 21600"/>
              <a:gd name="T8" fmla="*/ 3582 w 21600"/>
              <a:gd name="T9" fmla="*/ 14477 h 21600"/>
              <a:gd name="T10" fmla="*/ -2700 w 21600"/>
              <a:gd name="T11" fmla="*/ 10800 h 21600"/>
              <a:gd name="T12" fmla="*/ 1350 w 21600"/>
              <a:gd name="T13" fmla="*/ 6750 h 21600"/>
              <a:gd name="T14" fmla="*/ 54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2700" y="10800"/>
                </a:moveTo>
                <a:cubicBezTo>
                  <a:pt x="2700" y="13392"/>
                  <a:pt x="3941" y="15828"/>
                  <a:pt x="6038" y="17353"/>
                </a:cubicBezTo>
                <a:lnTo>
                  <a:pt x="4451" y="19537"/>
                </a:lnTo>
                <a:cubicBezTo>
                  <a:pt x="1655" y="17505"/>
                  <a:pt x="0" y="14257"/>
                  <a:pt x="0" y="10800"/>
                </a:cubicBezTo>
                <a:lnTo>
                  <a:pt x="-2700" y="10800"/>
                </a:lnTo>
                <a:lnTo>
                  <a:pt x="1350" y="6750"/>
                </a:lnTo>
                <a:lnTo>
                  <a:pt x="5400" y="10800"/>
                </a:lnTo>
                <a:lnTo>
                  <a:pt x="2700" y="10800"/>
                </a:lnTo>
                <a:close/>
              </a:path>
            </a:pathLst>
          </a:custGeom>
          <a:solidFill>
            <a:schemeClr val="bg2"/>
          </a:solidFill>
          <a:ln w="12700">
            <a:noFill/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 anchorCtr="1">
            <a:flatTx/>
          </a:bodyPr>
          <a:lstStyle/>
          <a:p>
            <a:pPr algn="l"/>
            <a:endParaRPr lang="ru-RU" sz="2400" b="0" dirty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endParaRPr lang="ru-RU" sz="2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98" name="AutoShape 82"/>
          <p:cNvSpPr>
            <a:spLocks noChangeArrowheads="1"/>
          </p:cNvSpPr>
          <p:nvPr/>
        </p:nvSpPr>
        <p:spPr bwMode="auto">
          <a:xfrm flipH="1">
            <a:off x="304800" y="1524000"/>
            <a:ext cx="3271838" cy="3271838"/>
          </a:xfrm>
          <a:custGeom>
            <a:avLst/>
            <a:gdLst>
              <a:gd name="G0" fmla="+- 5898240 0 0"/>
              <a:gd name="G1" fmla="+- 2359296 0 0"/>
              <a:gd name="G2" fmla="+- 5898240 0 2359296"/>
              <a:gd name="G3" fmla="+- 10800 0 0"/>
              <a:gd name="G4" fmla="+- 0 0 589824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2359296"/>
              <a:gd name="G10" fmla="+- 8100 0 2700"/>
              <a:gd name="G11" fmla="cos G10 5898240"/>
              <a:gd name="G12" fmla="sin G10 5898240"/>
              <a:gd name="G13" fmla="cos 13500 5898240"/>
              <a:gd name="G14" fmla="sin 13500 5898240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5898240"/>
              <a:gd name="G22" fmla="sin G20 5898240"/>
              <a:gd name="G23" fmla="+- G21 10800 0"/>
              <a:gd name="G24" fmla="+- G12 G23 G22"/>
              <a:gd name="G25" fmla="+- G22 G23 G11"/>
              <a:gd name="G26" fmla="cos 10800 5898240"/>
              <a:gd name="G27" fmla="sin 10800 5898240"/>
              <a:gd name="G28" fmla="cos 8100 5898240"/>
              <a:gd name="G29" fmla="sin 8100 589824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2359296"/>
              <a:gd name="G36" fmla="sin G34 2359296"/>
              <a:gd name="G37" fmla="+/ 2359296 589824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5703 w 21600"/>
              <a:gd name="T5" fmla="*/ 20422 h 21600"/>
              <a:gd name="T6" fmla="*/ 18445 w 21600"/>
              <a:gd name="T7" fmla="*/ 16354 h 21600"/>
              <a:gd name="T8" fmla="*/ 14477 w 21600"/>
              <a:gd name="T9" fmla="*/ 18017 h 21600"/>
              <a:gd name="T10" fmla="*/ 10800 w 21600"/>
              <a:gd name="T11" fmla="*/ 24300 h 21600"/>
              <a:gd name="T12" fmla="*/ 6750 w 21600"/>
              <a:gd name="T13" fmla="*/ 20250 h 21600"/>
              <a:gd name="T14" fmla="*/ 10800 w 21600"/>
              <a:gd name="T15" fmla="*/ 162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800" y="18900"/>
                </a:moveTo>
                <a:cubicBezTo>
                  <a:pt x="13392" y="18899"/>
                  <a:pt x="15828" y="17658"/>
                  <a:pt x="17353" y="15561"/>
                </a:cubicBezTo>
                <a:lnTo>
                  <a:pt x="19537" y="17148"/>
                </a:lnTo>
                <a:cubicBezTo>
                  <a:pt x="17505" y="19944"/>
                  <a:pt x="14257" y="21599"/>
                  <a:pt x="10800" y="21600"/>
                </a:cubicBezTo>
                <a:lnTo>
                  <a:pt x="10800" y="24300"/>
                </a:lnTo>
                <a:lnTo>
                  <a:pt x="6750" y="20250"/>
                </a:lnTo>
                <a:lnTo>
                  <a:pt x="10800" y="16200"/>
                </a:lnTo>
                <a:lnTo>
                  <a:pt x="10800" y="18900"/>
                </a:lnTo>
                <a:close/>
              </a:path>
            </a:pathLst>
          </a:cu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 anchorCtr="1">
            <a:flatTx/>
          </a:bodyPr>
          <a:lstStyle/>
          <a:p>
            <a:pPr algn="l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99" name="AutoShape 83"/>
          <p:cNvSpPr>
            <a:spLocks noChangeArrowheads="1"/>
          </p:cNvSpPr>
          <p:nvPr/>
        </p:nvSpPr>
        <p:spPr bwMode="auto">
          <a:xfrm flipH="1">
            <a:off x="304800" y="1524000"/>
            <a:ext cx="3271838" cy="3271838"/>
          </a:xfrm>
          <a:custGeom>
            <a:avLst/>
            <a:gdLst>
              <a:gd name="G0" fmla="+- 0 0 0"/>
              <a:gd name="G1" fmla="+- -3538944 0 0"/>
              <a:gd name="G2" fmla="+- 0 0 -3538944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100 0 0"/>
              <a:gd name="G9" fmla="+- 0 0 -3538944"/>
              <a:gd name="G10" fmla="+- 81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81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8100 0"/>
              <a:gd name="G29" fmla="sin 81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3538944"/>
              <a:gd name="G36" fmla="sin G34 -3538944"/>
              <a:gd name="G37" fmla="+/ -3538944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100 G39"/>
              <a:gd name="G43" fmla="sin 81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20422 w 21600"/>
              <a:gd name="T5" fmla="*/ 5896 h 21600"/>
              <a:gd name="T6" fmla="*/ 16354 w 21600"/>
              <a:gd name="T7" fmla="*/ 3154 h 21600"/>
              <a:gd name="T8" fmla="*/ 18017 w 21600"/>
              <a:gd name="T9" fmla="*/ 7122 h 21600"/>
              <a:gd name="T10" fmla="*/ 24300 w 21600"/>
              <a:gd name="T11" fmla="*/ 10800 h 21600"/>
              <a:gd name="T12" fmla="*/ 20250 w 21600"/>
              <a:gd name="T13" fmla="*/ 14850 h 21600"/>
              <a:gd name="T14" fmla="*/ 162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900" y="10800"/>
                </a:moveTo>
                <a:cubicBezTo>
                  <a:pt x="18900" y="8207"/>
                  <a:pt x="17658" y="5771"/>
                  <a:pt x="15561" y="4246"/>
                </a:cubicBezTo>
                <a:lnTo>
                  <a:pt x="17148" y="2062"/>
                </a:lnTo>
                <a:cubicBezTo>
                  <a:pt x="19944" y="4094"/>
                  <a:pt x="21599" y="7342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20250" y="14850"/>
                </a:lnTo>
                <a:lnTo>
                  <a:pt x="16200" y="10800"/>
                </a:lnTo>
                <a:lnTo>
                  <a:pt x="18900" y="10800"/>
                </a:lnTo>
                <a:close/>
              </a:path>
            </a:pathLst>
          </a:custGeom>
          <a:solidFill>
            <a:schemeClr val="bg2"/>
          </a:solidFill>
          <a:ln w="12700">
            <a:noFill/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 anchorCtr="1">
            <a:flatTx/>
          </a:bodyPr>
          <a:lstStyle/>
          <a:p>
            <a:pPr algn="l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/>
            <a:endParaRPr lang="ru-RU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300" name="Text Box 84"/>
          <p:cNvSpPr txBox="1">
            <a:spLocks noChangeArrowheads="1"/>
          </p:cNvSpPr>
          <p:nvPr/>
        </p:nvSpPr>
        <p:spPr bwMode="auto">
          <a:xfrm rot="759993">
            <a:off x="1672280" y="1571903"/>
            <a:ext cx="1476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37160" anchor="ctr">
            <a:spAutoFit/>
          </a:bodyPr>
          <a:lstStyle/>
          <a:p>
            <a:r>
              <a:rPr lang="ru-RU" sz="1200" dirty="0" smtClean="0"/>
              <a:t>Сбор информации</a:t>
            </a:r>
            <a:endParaRPr lang="ru-RU" sz="1200" dirty="0"/>
          </a:p>
        </p:txBody>
      </p:sp>
      <p:sp>
        <p:nvSpPr>
          <p:cNvPr id="9301" name="Text Box 85"/>
          <p:cNvSpPr txBox="1">
            <a:spLocks noChangeArrowheads="1"/>
          </p:cNvSpPr>
          <p:nvPr/>
        </p:nvSpPr>
        <p:spPr bwMode="auto">
          <a:xfrm rot="-3796808">
            <a:off x="-391907" y="2436548"/>
            <a:ext cx="1980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tIns="137160" anchor="ctr">
            <a:spAutoFit/>
          </a:bodyPr>
          <a:lstStyle/>
          <a:p>
            <a:r>
              <a:rPr lang="ru-RU" sz="1200" dirty="0" smtClean="0"/>
              <a:t>Обоснование выбора</a:t>
            </a:r>
            <a:endParaRPr lang="ru-RU" sz="1200" dirty="0"/>
          </a:p>
        </p:txBody>
      </p:sp>
      <p:sp>
        <p:nvSpPr>
          <p:cNvPr id="9302" name="Text Box 86"/>
          <p:cNvSpPr txBox="1">
            <a:spLocks noChangeArrowheads="1"/>
          </p:cNvSpPr>
          <p:nvPr/>
        </p:nvSpPr>
        <p:spPr bwMode="auto">
          <a:xfrm rot="1756136">
            <a:off x="506756" y="4174516"/>
            <a:ext cx="19182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tIns="137160" anchor="ctr">
            <a:spAutoFit/>
          </a:bodyPr>
          <a:lstStyle/>
          <a:p>
            <a:r>
              <a:rPr lang="ru-RU" sz="1200" dirty="0" smtClean="0"/>
              <a:t>Требования к изделию</a:t>
            </a:r>
            <a:endParaRPr lang="ru-RU" sz="1200" dirty="0"/>
          </a:p>
        </p:txBody>
      </p:sp>
      <p:sp>
        <p:nvSpPr>
          <p:cNvPr id="9303" name="Text Box 87"/>
          <p:cNvSpPr txBox="1">
            <a:spLocks noChangeArrowheads="1"/>
          </p:cNvSpPr>
          <p:nvPr/>
        </p:nvSpPr>
        <p:spPr bwMode="auto">
          <a:xfrm rot="17839167">
            <a:off x="2223862" y="3397363"/>
            <a:ext cx="19495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tIns="137160" anchor="ctr">
            <a:spAutoFit/>
          </a:bodyPr>
          <a:lstStyle/>
          <a:p>
            <a:r>
              <a:rPr lang="ru-RU" sz="1200" dirty="0" smtClean="0"/>
              <a:t>Требования к материалу</a:t>
            </a:r>
            <a:endParaRPr lang="ru-RU" sz="1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76200"/>
            <a:ext cx="7786742" cy="120966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Основные требования к изготовлению тактильной книги: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395536" y="1988840"/>
            <a:ext cx="8496944" cy="4371988"/>
          </a:xfrm>
        </p:spPr>
        <p:txBody>
          <a:bodyPr/>
          <a:lstStyle/>
          <a:p>
            <a:pPr lvl="0" algn="just">
              <a:buClr>
                <a:srgbClr val="006600"/>
              </a:buClr>
            </a:pPr>
            <a:r>
              <a:rPr lang="ru-RU" sz="2400" dirty="0" smtClean="0">
                <a:solidFill>
                  <a:srgbClr val="006600"/>
                </a:solidFill>
              </a:rPr>
              <a:t>Четкий контраст: контраст фона и предмета по материалу и по цвету.</a:t>
            </a:r>
          </a:p>
          <a:p>
            <a:pPr lvl="0" algn="just">
              <a:buClr>
                <a:srgbClr val="006600"/>
              </a:buClr>
            </a:pPr>
            <a:r>
              <a:rPr lang="ru-RU" sz="2400" dirty="0" smtClean="0">
                <a:solidFill>
                  <a:srgbClr val="006600"/>
                </a:solidFill>
              </a:rPr>
              <a:t>Формат книги не более листа А4, чтобы ребенку было удобно взять книгу в руки.</a:t>
            </a:r>
          </a:p>
          <a:p>
            <a:pPr lvl="0" algn="just">
              <a:buClr>
                <a:srgbClr val="006600"/>
              </a:buClr>
            </a:pPr>
            <a:r>
              <a:rPr lang="ru-RU" sz="2400" dirty="0" smtClean="0">
                <a:solidFill>
                  <a:srgbClr val="006600"/>
                </a:solidFill>
              </a:rPr>
              <a:t>Книга не должна быть тяжелой.</a:t>
            </a:r>
          </a:p>
          <a:p>
            <a:pPr lvl="0" algn="just">
              <a:buClr>
                <a:srgbClr val="006600"/>
              </a:buClr>
            </a:pPr>
            <a:r>
              <a:rPr lang="ru-RU" sz="2400" dirty="0" smtClean="0">
                <a:solidFill>
                  <a:srgbClr val="006600"/>
                </a:solidFill>
              </a:rPr>
              <a:t>Страницы должны быть приятными на ощупь.</a:t>
            </a:r>
          </a:p>
          <a:p>
            <a:pPr lvl="0" algn="just">
              <a:buClr>
                <a:srgbClr val="006600"/>
              </a:buClr>
            </a:pPr>
            <a:r>
              <a:rPr lang="ru-RU" sz="2400" dirty="0" smtClean="0">
                <a:solidFill>
                  <a:srgbClr val="006600"/>
                </a:solidFill>
              </a:rPr>
              <a:t>Книга должна вызывать только положительные эмоции у ребенка, она должна быть комфортной.</a:t>
            </a:r>
          </a:p>
          <a:p>
            <a:pPr lvl="0" algn="just">
              <a:buClr>
                <a:srgbClr val="006600"/>
              </a:buClr>
            </a:pPr>
            <a:r>
              <a:rPr lang="ru-RU" sz="2400" dirty="0" smtClean="0">
                <a:solidFill>
                  <a:srgbClr val="006600"/>
                </a:solidFill>
              </a:rPr>
              <a:t>Книга должна быть прочной и безопасной для ребенка.</a:t>
            </a:r>
          </a:p>
          <a:p>
            <a:pPr>
              <a:buClr>
                <a:srgbClr val="006600"/>
              </a:buClr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76200"/>
            <a:ext cx="821537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Основные требования к материалам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39552" y="1700808"/>
            <a:ext cx="8280920" cy="4724400"/>
          </a:xfrm>
        </p:spPr>
        <p:txBody>
          <a:bodyPr/>
          <a:lstStyle/>
          <a:p>
            <a:pPr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</a:rPr>
              <a:t>Основные материалы могут быть любыми, но экологически чистыми.</a:t>
            </a:r>
          </a:p>
          <a:p>
            <a:pPr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</a:rPr>
              <a:t>Цветовая гамма должна быть естественной и в то же время контрастной.</a:t>
            </a:r>
          </a:p>
          <a:p>
            <a:pPr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</a:rPr>
              <a:t>Иллюстрация должна быть максимально приближена к тому из чего «состоит» объект в действительности.</a:t>
            </a:r>
          </a:p>
          <a:p>
            <a:pPr>
              <a:buClr>
                <a:srgbClr val="006600"/>
              </a:buClr>
            </a:pPr>
            <a:r>
              <a:rPr lang="ru-RU" dirty="0" smtClean="0">
                <a:solidFill>
                  <a:srgbClr val="006600"/>
                </a:solidFill>
              </a:rPr>
              <a:t>Вспомогательные материалы должны быть нетоксичными.</a:t>
            </a:r>
            <a:endParaRPr lang="ru-RU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6200"/>
            <a:ext cx="8143932" cy="10668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Этапы изготовления изделия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73844"/>
            <a:ext cx="3154318" cy="3951112"/>
          </a:xfrm>
          <a:ln w="28575">
            <a:solidFill>
              <a:srgbClr val="C00000"/>
            </a:solidFill>
          </a:ln>
        </p:spPr>
      </p:pic>
      <p:pic>
        <p:nvPicPr>
          <p:cNvPr id="2050" name="Picture 2" descr="C:\Users\1\Desktop\для Поли\Изображение 00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3656" y="2132856"/>
            <a:ext cx="5012632" cy="3433089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200"/>
            <a:ext cx="8208912" cy="1066800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Этапы изготовления изделия</a:t>
            </a:r>
            <a:endParaRPr lang="ru-RU" sz="4400" dirty="0"/>
          </a:p>
        </p:txBody>
      </p:sp>
      <p:pic>
        <p:nvPicPr>
          <p:cNvPr id="1026" name="Picture 2" descr="C:\Users\1\Desktop\для Поли\Изображение 01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491" y="1946110"/>
            <a:ext cx="3261814" cy="4037768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для Поли\Изображение 0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9576" y="2205489"/>
            <a:ext cx="4692013" cy="3519010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7661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01017848">
  <a:themeElements>
    <a:clrScheme name="ms_pptselling_tp01017848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ms_pptselling_tp01017848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13716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13716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ms_pptselling_tp01017848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selling_tp01017848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selling_tp0101784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selling_tp01017848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selling_tp01017848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selling_tp01017848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01017848</Template>
  <TotalTime>1483</TotalTime>
  <Words>461</Words>
  <Application>Microsoft Office PowerPoint</Application>
  <PresentationFormat>Экран (4:3)</PresentationFormat>
  <Paragraphs>107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01017848</vt:lpstr>
      <vt:lpstr>Презентация PowerPoint</vt:lpstr>
      <vt:lpstr>Цель:  изготовить рукодельную тактильную книгу «Азбука» с использованием  различных видов  декоративно-прикладного творчества.</vt:lpstr>
      <vt:lpstr>Гипотеза</vt:lpstr>
      <vt:lpstr>Методы работы</vt:lpstr>
      <vt:lpstr> Схема реализации проекта</vt:lpstr>
      <vt:lpstr>Основные требования к изготовлению тактильной книги:</vt:lpstr>
      <vt:lpstr>Основные требования к материалам</vt:lpstr>
      <vt:lpstr>Этапы изготовления изделия</vt:lpstr>
      <vt:lpstr>Этапы изготовления изделия</vt:lpstr>
      <vt:lpstr>Этапы изготовления изделия</vt:lpstr>
      <vt:lpstr>Экономический расчет</vt:lpstr>
      <vt:lpstr>Экологическое обоснование проекта</vt:lpstr>
      <vt:lpstr>Заключение</vt:lpstr>
      <vt:lpstr>Использованные ресурсы</vt:lpstr>
      <vt:lpstr>Спасибо за внимание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Продажа продукта или услуг</dc:title>
  <dc:creator>User</dc:creator>
  <cp:lastModifiedBy>Спектр-19</cp:lastModifiedBy>
  <cp:revision>142</cp:revision>
  <dcterms:created xsi:type="dcterms:W3CDTF">2014-04-24T17:01:18Z</dcterms:created>
  <dcterms:modified xsi:type="dcterms:W3CDTF">2019-12-05T13:34:36Z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TC010178481049</vt:lpwstr>
  </property>
</Properties>
</file>