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3000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3000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Tm="3000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Tm="3000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3000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000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3000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D8278C-E59A-4714-B1CA-8F3EEFAEBC90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627FECA-046F-4330-B008-81ED792FB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 advTm="3000">
    <p:strips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548680"/>
            <a:ext cx="6172200" cy="237626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2"/>
                </a:solidFill>
              </a:rPr>
              <a:t>Презентация: НОД в средней группе детского сада по теме «Путешествие в Африку».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005064"/>
            <a:ext cx="6172200" cy="2369858"/>
          </a:xfrm>
        </p:spPr>
        <p:txBody>
          <a:bodyPr/>
          <a:lstStyle/>
          <a:p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Воспитатель: </a:t>
            </a:r>
            <a:r>
              <a:rPr lang="ru-RU" i="1" dirty="0" err="1" smtClean="0">
                <a:solidFill>
                  <a:schemeClr val="bg2">
                    <a:lumMod val="50000"/>
                  </a:schemeClr>
                </a:solidFill>
              </a:rPr>
              <a:t>Багинская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Татьяна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А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лександровна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Tm="3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643192" cy="604867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400" b="1" dirty="0" smtClean="0"/>
              <a:t>Цели:</a:t>
            </a:r>
            <a:endParaRPr lang="ru-RU" sz="3400" dirty="0" smtClean="0"/>
          </a:p>
          <a:p>
            <a:r>
              <a:rPr lang="ru-RU" sz="3400" dirty="0" smtClean="0"/>
              <a:t>- Продолжать формировать умение понимать учебную задачу и выполнять ее; закреплять знания детей о цифрах от 1 до 5, умение соотносить цифру с количеством предметов; закреплять умение видеть геометрические фигуры в символических изображениях.</a:t>
            </a:r>
          </a:p>
          <a:p>
            <a:r>
              <a:rPr lang="ru-RU" sz="3400" dirty="0" smtClean="0"/>
              <a:t>-Продолжать работу по закреплению умения называть первый звук в словах, делить слово на слоги, используя модель слова; формировать интерес к речевой деятельности, самостоятельность, инициативу в решении познавательных задач; развивать графические навыки в рисовании дорожек.</a:t>
            </a:r>
          </a:p>
          <a:p>
            <a:r>
              <a:rPr lang="ru-RU" sz="3400" dirty="0" smtClean="0"/>
              <a:t>- Продолжать учить обобщать; воспитывать у детей интерес к художественным произведениям, чувство выручки и взаимопомощи.</a:t>
            </a:r>
          </a:p>
          <a:p>
            <a:r>
              <a:rPr lang="ru-RU" sz="3400" b="1" dirty="0" smtClean="0"/>
              <a:t>Словарная работа:</a:t>
            </a:r>
            <a:endParaRPr lang="ru-RU" sz="3400" dirty="0" smtClean="0"/>
          </a:p>
          <a:p>
            <a:r>
              <a:rPr lang="ru-RU" sz="3400" dirty="0" smtClean="0"/>
              <a:t>- Закрепить слова-обобщения: «транспорт», «дикие животные», «домашние животные»;  пополнять активный словарь детей прилагательными;  закрепить знание «волшебных слов»; упражняться в произношении звуков «</a:t>
            </a:r>
            <a:r>
              <a:rPr lang="ru-RU" sz="3400" dirty="0" err="1" smtClean="0"/>
              <a:t>р</a:t>
            </a:r>
            <a:r>
              <a:rPr lang="ru-RU" sz="3400" dirty="0" smtClean="0"/>
              <a:t>», «с», «у».</a:t>
            </a:r>
          </a:p>
          <a:p>
            <a:r>
              <a:rPr lang="ru-RU" sz="3400" b="1" dirty="0" smtClean="0"/>
              <a:t>Оборудование:</a:t>
            </a:r>
            <a:endParaRPr lang="ru-RU" sz="3400" dirty="0" smtClean="0"/>
          </a:p>
          <a:p>
            <a:r>
              <a:rPr lang="ru-RU" sz="3400" dirty="0" smtClean="0"/>
              <a:t>Изображение «злого» и «доброго» </a:t>
            </a:r>
            <a:r>
              <a:rPr lang="ru-RU" sz="3400" dirty="0" err="1" smtClean="0"/>
              <a:t>Бармалея</a:t>
            </a:r>
            <a:r>
              <a:rPr lang="ru-RU" sz="3400" dirty="0" smtClean="0"/>
              <a:t>, набор диких и домашних животных, карточки с цифрами, магнитофон с записью песни «</a:t>
            </a:r>
            <a:r>
              <a:rPr lang="ru-RU" sz="3400" dirty="0" err="1" smtClean="0"/>
              <a:t>Чунга-Чанга</a:t>
            </a:r>
            <a:r>
              <a:rPr lang="ru-RU" sz="3400" dirty="0" smtClean="0"/>
              <a:t>».</a:t>
            </a:r>
          </a:p>
          <a:p>
            <a:r>
              <a:rPr lang="ru-RU" sz="3400" b="1" dirty="0" smtClean="0"/>
              <a:t>Раздаточный материал:</a:t>
            </a:r>
            <a:endParaRPr lang="ru-RU" sz="3400" dirty="0" smtClean="0"/>
          </a:p>
          <a:p>
            <a:r>
              <a:rPr lang="ru-RU" sz="3400" dirty="0" smtClean="0"/>
              <a:t>Карточки с изображением диких и домашних животных, карандаши простые, геометрические фигурки, карточки с картинками различных предметов, модели слов.</a:t>
            </a:r>
          </a:p>
          <a:p>
            <a:endParaRPr lang="ru-RU" sz="3400" dirty="0"/>
          </a:p>
        </p:txBody>
      </p:sp>
    </p:spTree>
  </p:cSld>
  <p:clrMapOvr>
    <a:masterClrMapping/>
  </p:clrMapOvr>
  <p:transition spd="slow" advTm="3000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3657600" cy="591155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Ход НОД:</a:t>
            </a:r>
            <a:endParaRPr lang="ru-RU" dirty="0" smtClean="0"/>
          </a:p>
          <a:p>
            <a:pPr lvl="0"/>
            <a:r>
              <a:rPr lang="ru-RU" b="1" dirty="0" smtClean="0"/>
              <a:t>«Письмо от Айболита».</a:t>
            </a:r>
            <a:endParaRPr lang="ru-RU" dirty="0" smtClean="0"/>
          </a:p>
          <a:p>
            <a:r>
              <a:rPr lang="ru-RU" dirty="0" smtClean="0"/>
              <a:t>Дети заходят в группу с воспитателем и здороваются с гостями.</a:t>
            </a:r>
          </a:p>
          <a:p>
            <a:r>
              <a:rPr lang="ru-RU" dirty="0" smtClean="0"/>
              <a:t>Воспитатель:</a:t>
            </a:r>
          </a:p>
          <a:p>
            <a:r>
              <a:rPr lang="ru-RU" dirty="0" smtClean="0"/>
              <a:t>- Дети, к нам пришло письмо от Айболита, давайте его прочитаем:</a:t>
            </a:r>
          </a:p>
          <a:p>
            <a:r>
              <a:rPr lang="ru-RU" b="1" i="1" dirty="0" smtClean="0"/>
              <a:t>«Дорогие дети, помогите Тане и Ване. Их в Африке поймал злой </a:t>
            </a:r>
            <a:r>
              <a:rPr lang="ru-RU" b="1" i="1" dirty="0" err="1" smtClean="0"/>
              <a:t>Бармалей</a:t>
            </a:r>
            <a:r>
              <a:rPr lang="ru-RU" b="1" i="1" dirty="0" smtClean="0"/>
              <a:t>. Сделайте так, чтобы он стал добрей и никогда не обижал бы маленьких детей».</a:t>
            </a:r>
            <a:endParaRPr lang="ru-RU" dirty="0" smtClean="0"/>
          </a:p>
          <a:p>
            <a:r>
              <a:rPr lang="ru-RU" dirty="0" smtClean="0"/>
              <a:t>- Ребята, в какой сказке Таня и Ваня попали в беду? Кто ее написал?</a:t>
            </a:r>
          </a:p>
          <a:p>
            <a:r>
              <a:rPr lang="ru-RU" dirty="0" smtClean="0"/>
              <a:t>- Почему с Таней и Ваней случилась беда? Поможем Тане и Ване?</a:t>
            </a:r>
          </a:p>
          <a:p>
            <a:r>
              <a:rPr lang="ru-RU" dirty="0" smtClean="0"/>
              <a:t>- Давайте мы отправимся в Африку и поможем детям.</a:t>
            </a:r>
          </a:p>
          <a:p>
            <a:endParaRPr lang="ru-RU" dirty="0"/>
          </a:p>
        </p:txBody>
      </p:sp>
      <p:pic>
        <p:nvPicPr>
          <p:cNvPr id="8" name="Picture 2" descr="C:\Users\Саша\Desktop\таня 8 гр\путешествие в африку\VTS_01_0.IFO_snapshot_00.31_[2014.12.18_22.37.27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996952"/>
            <a:ext cx="3657600" cy="292608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- А как можно попасть в Африку?  (Можно поехать на машине, автобусе, велосипеде, пароходе, поезде, корабле, самокате, троллейбусе и т.д.)</a:t>
            </a:r>
          </a:p>
          <a:p>
            <a:r>
              <a:rPr lang="ru-RU" sz="1600" dirty="0" smtClean="0"/>
              <a:t>- Назовите одним словом (транспорт).</a:t>
            </a:r>
          </a:p>
          <a:p>
            <a:r>
              <a:rPr lang="ru-RU" sz="1600" dirty="0" smtClean="0"/>
              <a:t>- А мы </a:t>
            </a:r>
            <a:r>
              <a:rPr lang="ru-RU" sz="1600" dirty="0" smtClean="0"/>
              <a:t>с вами </a:t>
            </a:r>
            <a:r>
              <a:rPr lang="ru-RU" sz="1600" dirty="0" smtClean="0"/>
              <a:t>отправимся в Африку на самолете. Каждый из вас получит билетик и найдет свое место в салоне самолета, согласно цифре на билете:</a:t>
            </a:r>
          </a:p>
          <a:p>
            <a:r>
              <a:rPr lang="ru-RU" sz="1600" dirty="0" smtClean="0"/>
              <a:t>- Подходите, подходите, свой билетик получите!</a:t>
            </a:r>
          </a:p>
          <a:p>
            <a:r>
              <a:rPr lang="ru-RU" sz="1600" dirty="0" smtClean="0"/>
              <a:t>Дети называют цифру на билете и ищут стульчик с изображением соответствующего количества кружочков.</a:t>
            </a:r>
          </a:p>
          <a:p>
            <a:r>
              <a:rPr lang="ru-RU" sz="1600" dirty="0" smtClean="0"/>
              <a:t>Сели в самолет, пристегнули ремни и под музыку «</a:t>
            </a:r>
            <a:r>
              <a:rPr lang="ru-RU" sz="1600" dirty="0" err="1" smtClean="0"/>
              <a:t>Чунга-Чанга</a:t>
            </a:r>
            <a:r>
              <a:rPr lang="ru-RU" sz="1600" dirty="0" smtClean="0"/>
              <a:t>» отправились в полет.</a:t>
            </a:r>
          </a:p>
          <a:p>
            <a:endParaRPr lang="ru-RU" dirty="0"/>
          </a:p>
        </p:txBody>
      </p:sp>
      <p:pic>
        <p:nvPicPr>
          <p:cNvPr id="4098" name="Picture 2" descr="C:\Users\Саша\Desktop\таня 8 гр\путешествие в африку\VTS_01_0.IFO_snapshot_02.05_[2014.12.18_22.39.46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429000"/>
            <a:ext cx="3896742" cy="3117394"/>
          </a:xfrm>
          <a:prstGeom prst="rect">
            <a:avLst/>
          </a:prstGeom>
          <a:noFill/>
        </p:spPr>
      </p:pic>
      <p:pic>
        <p:nvPicPr>
          <p:cNvPr id="4099" name="Picture 3" descr="C:\Users\Саша\Desktop\таня 8 гр\путешествие в африку\VTS_01_0.IFO_snapshot_01.31_[2014.12.18_22.39.0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429000"/>
            <a:ext cx="3672408" cy="293792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3657600" cy="61722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2000" b="1" dirty="0" smtClean="0"/>
              <a:t>«Болото».</a:t>
            </a:r>
            <a:endParaRPr lang="ru-RU" sz="2000" dirty="0" smtClean="0"/>
          </a:p>
          <a:p>
            <a:r>
              <a:rPr lang="ru-RU" sz="2000" dirty="0" smtClean="0"/>
              <a:t>- Вот мы и прилетели в Африку. А на нашем пути попалось болото. Через него можно пройти по камушкам, но разложить их надо по порядку (раскладываем камни с цифрами по порядку от 1 до 5).</a:t>
            </a:r>
          </a:p>
          <a:p>
            <a:r>
              <a:rPr lang="ru-RU" sz="2000" dirty="0" smtClean="0"/>
              <a:t>- Теперь мы осторожно, чтобы не упасть в болото, пройдем по камушкам.</a:t>
            </a:r>
          </a:p>
          <a:p>
            <a:r>
              <a:rPr lang="ru-RU" sz="2000" b="1" dirty="0" smtClean="0"/>
              <a:t>3. «Дикие и домашние животные».</a:t>
            </a:r>
            <a:endParaRPr lang="ru-RU" sz="2000" dirty="0" smtClean="0"/>
          </a:p>
          <a:p>
            <a:r>
              <a:rPr lang="ru-RU" sz="2000" dirty="0" smtClean="0"/>
              <a:t>Дети останавливаются возле стола, на котором расставлены фигурки животных.</a:t>
            </a:r>
          </a:p>
          <a:p>
            <a:r>
              <a:rPr lang="ru-RU" sz="2000" dirty="0" smtClean="0"/>
              <a:t>- Ребята, посмотрите, кто нам повстречался на пути? (слон, черепаха, змея, корова, собака, жираф, лев, верблюд, крокодил, тигр, свинья)</a:t>
            </a:r>
          </a:p>
          <a:p>
            <a:r>
              <a:rPr lang="ru-RU" sz="2000" dirty="0" smtClean="0"/>
              <a:t>- Назовите одним словом (животные).</a:t>
            </a:r>
          </a:p>
          <a:p>
            <a:r>
              <a:rPr lang="ru-RU" sz="2000" dirty="0" smtClean="0"/>
              <a:t>- Здесь что-то напутано, скажите что? (они все вместе)</a:t>
            </a:r>
          </a:p>
          <a:p>
            <a:r>
              <a:rPr lang="ru-RU" sz="2000" dirty="0" smtClean="0"/>
              <a:t>- Каких животных надо убрать? (перечисляют домашних)</a:t>
            </a:r>
          </a:p>
          <a:p>
            <a:r>
              <a:rPr lang="ru-RU" sz="2000" dirty="0" smtClean="0"/>
              <a:t>- Почему домашние животные не могут жить в лесу, кто о них заботится?</a:t>
            </a:r>
          </a:p>
          <a:p>
            <a:r>
              <a:rPr lang="ru-RU" sz="2000" dirty="0" smtClean="0"/>
              <a:t>- Каких животных мы оставили в лесу? (диких) Почему?</a:t>
            </a:r>
          </a:p>
          <a:p>
            <a:r>
              <a:rPr lang="ru-RU" sz="2000" dirty="0" smtClean="0"/>
              <a:t>- А теперь сядьте за стол и отметьте на карточках «дорожкой» кто где живет, но сначала «погрейте» карандаш в руках, чтобы он вам помог (дети выполняют задание на карточках, а воспитатель проходит и одобряет).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260648"/>
            <a:ext cx="3657600" cy="591155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C:\Users\Саша\Desktop\таня 8 гр\путешествие в африку\VTS_01_0.IFO_snapshot_06.51_[2014.12.18_22.46.2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4499992" y="3295270"/>
            <a:ext cx="3384376" cy="2962618"/>
          </a:xfrm>
          <a:prstGeom prst="rect">
            <a:avLst/>
          </a:prstGeom>
          <a:noFill/>
        </p:spPr>
      </p:pic>
      <p:pic>
        <p:nvPicPr>
          <p:cNvPr id="1026" name="Picture 2" descr="C:\Users\Саша\Desktop\таня 8 гр\путешествие в африку\VTS_01_0.IFO_snapshot_04.36_[2014.12.18_22.43.04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6632"/>
            <a:ext cx="3384376" cy="270750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3657600" cy="598356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4. Загадка</a:t>
            </a:r>
            <a:endParaRPr lang="ru-RU" dirty="0" smtClean="0"/>
          </a:p>
          <a:p>
            <a:r>
              <a:rPr lang="ru-RU" dirty="0" smtClean="0"/>
              <a:t>-  Ребята, чтобы добраться по джунглям к </a:t>
            </a:r>
            <a:r>
              <a:rPr lang="ru-RU" dirty="0" err="1" smtClean="0"/>
              <a:t>Бармалею</a:t>
            </a:r>
            <a:r>
              <a:rPr lang="ru-RU" dirty="0" smtClean="0"/>
              <a:t>, нам нужен помощник. Отгадайте загадку и вы узнаете, кто это.</a:t>
            </a:r>
          </a:p>
          <a:p>
            <a:r>
              <a:rPr lang="ru-RU" b="1" dirty="0" smtClean="0"/>
              <a:t>Вместо носа – хобот,</a:t>
            </a:r>
            <a:endParaRPr lang="ru-RU" dirty="0" smtClean="0"/>
          </a:p>
          <a:p>
            <a:r>
              <a:rPr lang="ru-RU" b="1" dirty="0" smtClean="0"/>
              <a:t>Вместо ног – столбы,</a:t>
            </a:r>
            <a:endParaRPr lang="ru-RU" dirty="0" smtClean="0"/>
          </a:p>
          <a:p>
            <a:r>
              <a:rPr lang="ru-RU" b="1" dirty="0" smtClean="0"/>
              <a:t>И стоят как горы, </a:t>
            </a:r>
            <a:endParaRPr lang="ru-RU" dirty="0" smtClean="0"/>
          </a:p>
          <a:p>
            <a:r>
              <a:rPr lang="ru-RU" b="1" dirty="0" smtClean="0"/>
              <a:t>Серые…(слоны).</a:t>
            </a:r>
            <a:endParaRPr lang="ru-RU" dirty="0" smtClean="0"/>
          </a:p>
          <a:p>
            <a:r>
              <a:rPr lang="ru-RU" dirty="0" smtClean="0"/>
              <a:t>- Правильно, нам поможет слон.</a:t>
            </a:r>
          </a:p>
          <a:p>
            <a:r>
              <a:rPr lang="ru-RU" dirty="0" smtClean="0"/>
              <a:t>- С какого звука начинается слово «слон»? Сколько слогов в этом слове? (дети хлопают в ладоши и произносят слово «слон», потом говорят «один»).</a:t>
            </a:r>
          </a:p>
          <a:p>
            <a:r>
              <a:rPr lang="ru-RU" dirty="0" smtClean="0"/>
              <a:t>- Найдите и поднимите карточку с одним слогом.</a:t>
            </a:r>
          </a:p>
          <a:p>
            <a:r>
              <a:rPr lang="ru-RU" dirty="0" smtClean="0"/>
              <a:t>- Ребята, а вы слона видели? Как можно сказать про него, какой он? (большой, огромный, здоровый, толстый…)</a:t>
            </a:r>
          </a:p>
          <a:p>
            <a:r>
              <a:rPr lang="ru-RU" dirty="0" smtClean="0"/>
              <a:t>- Правильно! Вот слон нами поможет добраться до </a:t>
            </a:r>
            <a:r>
              <a:rPr lang="ru-RU" dirty="0" err="1" smtClean="0"/>
              <a:t>Бармалея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5. Физкультминутка.</a:t>
            </a:r>
            <a:endParaRPr lang="ru-RU" dirty="0" smtClean="0"/>
          </a:p>
          <a:p>
            <a:r>
              <a:rPr lang="ru-RU" dirty="0" smtClean="0"/>
              <a:t>Дети становятся в круг.</a:t>
            </a:r>
          </a:p>
          <a:p>
            <a:r>
              <a:rPr lang="ru-RU" dirty="0" smtClean="0"/>
              <a:t>- Представьте себе огромного слона, как можно залезть на него? (дети предлагают варианты)</a:t>
            </a:r>
          </a:p>
          <a:p>
            <a:r>
              <a:rPr lang="ru-RU" dirty="0" smtClean="0"/>
              <a:t>- У слона длинный хобот, покажите, как он им машет (дети качают головой), а уши у него какие? (показывают, разводя руками), как он ходит? (идут в развалку, широко расставляя ноги).</a:t>
            </a:r>
          </a:p>
          <a:p>
            <a:r>
              <a:rPr lang="ru-RU" dirty="0" smtClean="0"/>
              <a:t>- А теперь залезайте на слона и поехали.</a:t>
            </a:r>
          </a:p>
          <a:p>
            <a:r>
              <a:rPr lang="ru-RU" dirty="0" smtClean="0"/>
              <a:t>( Под звуки мелодии «</a:t>
            </a:r>
            <a:r>
              <a:rPr lang="ru-RU" dirty="0" err="1" smtClean="0"/>
              <a:t>Чуга-Чанга</a:t>
            </a:r>
            <a:r>
              <a:rPr lang="ru-RU" dirty="0" smtClean="0"/>
              <a:t>» дети имитируют движения за воспитателем).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0"/>
            <a:ext cx="3657600" cy="617220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Саша\Desktop\таня 8 гр\путешествие в африку\VTS_01_0.IFO_snapshot_09.08_[2014.12.18_22.48.28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16632"/>
            <a:ext cx="2664296" cy="2131438"/>
          </a:xfrm>
          <a:prstGeom prst="rect">
            <a:avLst/>
          </a:prstGeom>
          <a:noFill/>
        </p:spPr>
      </p:pic>
      <p:pic>
        <p:nvPicPr>
          <p:cNvPr id="2051" name="Picture 3" descr="C:\Users\Саша\Desktop\таня 8 гр\путешествие в африку\VTS_01_0.IFO_snapshot_09.17_[2014.12.18_22.49.57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348880"/>
            <a:ext cx="2590013" cy="2072010"/>
          </a:xfrm>
          <a:prstGeom prst="rect">
            <a:avLst/>
          </a:prstGeom>
          <a:noFill/>
        </p:spPr>
      </p:pic>
      <p:pic>
        <p:nvPicPr>
          <p:cNvPr id="2052" name="Picture 4" descr="C:\Users\Саша\Desktop\таня 8 гр\путешествие в африку\VTS_01_0.IFO_snapshot_15.59_[2014.12.18_23.03.13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4509120"/>
            <a:ext cx="2448272" cy="195861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539552" y="0"/>
            <a:ext cx="3647256" cy="6264696"/>
          </a:xfrm>
        </p:spPr>
        <p:txBody>
          <a:bodyPr>
            <a:normAutofit fontScale="32500" lnSpcReduction="20000"/>
          </a:bodyPr>
          <a:lstStyle/>
          <a:p>
            <a:r>
              <a:rPr lang="ru-RU" sz="4000" b="1" dirty="0" smtClean="0"/>
              <a:t>6. «</a:t>
            </a:r>
            <a:r>
              <a:rPr lang="ru-RU" sz="4000" b="1" dirty="0" err="1" smtClean="0"/>
              <a:t>Бармалей</a:t>
            </a:r>
            <a:r>
              <a:rPr lang="ru-RU" sz="4000" b="1" dirty="0" smtClean="0"/>
              <a:t>»</a:t>
            </a:r>
            <a:endParaRPr lang="ru-RU" sz="4000" dirty="0" smtClean="0"/>
          </a:p>
          <a:p>
            <a:r>
              <a:rPr lang="ru-RU" sz="4000" dirty="0" smtClean="0"/>
              <a:t>На доске висит картина с изображением «злого» </a:t>
            </a:r>
            <a:r>
              <a:rPr lang="ru-RU" sz="4000" dirty="0" err="1" smtClean="0"/>
              <a:t>Бармалея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- Вот мы и дошли, дети, кто это? Какой он? (злой, плохой, он обижает детей, хочет их съесть).</a:t>
            </a:r>
          </a:p>
          <a:p>
            <a:r>
              <a:rPr lang="ru-RU" sz="4000" dirty="0" smtClean="0"/>
              <a:t>- А знаете, почему он такой злой? Потому что никто не говорит ему добрых слов, не дарит ему подарков. Давайте сделаем для него картинки из геометрических фигурок и подарим,  может быть, он подобреет.</a:t>
            </a:r>
          </a:p>
          <a:p>
            <a:r>
              <a:rPr lang="ru-RU" sz="4000" dirty="0" smtClean="0"/>
              <a:t>Дети садятся за столы и выкладывают различные картинки, используя геометрические фигурки  (воспитатель спрашивает у детей, какие картинки у них получились, какого цвета).</a:t>
            </a:r>
          </a:p>
          <a:p>
            <a:r>
              <a:rPr lang="ru-RU" sz="4000" dirty="0" smtClean="0"/>
              <a:t>- А теперь подарите эти картинки </a:t>
            </a:r>
            <a:r>
              <a:rPr lang="ru-RU" sz="4000" dirty="0" err="1" smtClean="0"/>
              <a:t>Бармалею</a:t>
            </a:r>
            <a:r>
              <a:rPr lang="ru-RU" sz="4000" dirty="0" smtClean="0"/>
              <a:t> и научите его «волшебным словам» (дети называют слова: спасибо, пожалуйста, здравствуйте, до свидания, извините, простите и т.д.).</a:t>
            </a:r>
          </a:p>
          <a:p>
            <a:r>
              <a:rPr lang="ru-RU" sz="4000" dirty="0" smtClean="0"/>
              <a:t>- Ребята, посмотрите, как изменился </a:t>
            </a:r>
            <a:r>
              <a:rPr lang="ru-RU" sz="4000" dirty="0" err="1" smtClean="0"/>
              <a:t>Бармалей</a:t>
            </a:r>
            <a:r>
              <a:rPr lang="ru-RU" sz="4000" dirty="0" smtClean="0"/>
              <a:t>? (дети закрывают глаза, а воспитатель незаметно меняет рисунок </a:t>
            </a:r>
            <a:r>
              <a:rPr lang="ru-RU" sz="4000" dirty="0" err="1" smtClean="0"/>
              <a:t>Бармалея</a:t>
            </a:r>
            <a:r>
              <a:rPr lang="ru-RU" sz="4000" dirty="0" smtClean="0"/>
              <a:t>).</a:t>
            </a:r>
          </a:p>
          <a:p>
            <a:r>
              <a:rPr lang="ru-RU" sz="4000" dirty="0" smtClean="0"/>
              <a:t>- Что изменилось на картине? (</a:t>
            </a:r>
            <a:r>
              <a:rPr lang="ru-RU" sz="4000" dirty="0" err="1" smtClean="0"/>
              <a:t>Бармалей</a:t>
            </a:r>
            <a:r>
              <a:rPr lang="ru-RU" sz="4000" dirty="0" smtClean="0"/>
              <a:t> улыбается, у него в руках цветы, он стал добрый).</a:t>
            </a:r>
          </a:p>
          <a:p>
            <a:r>
              <a:rPr lang="ru-RU" sz="4000" dirty="0" smtClean="0"/>
              <a:t>- Теперь он стал добрым </a:t>
            </a:r>
            <a:r>
              <a:rPr lang="ru-RU" sz="4000" dirty="0" err="1" smtClean="0"/>
              <a:t>Бармалеюшкой</a:t>
            </a:r>
            <a:r>
              <a:rPr lang="ru-RU" sz="4000" dirty="0" smtClean="0"/>
              <a:t> и обязательно отпустит Таню и Ваню. Ребята, мы выполнили просьбу Айболита, помогли </a:t>
            </a:r>
            <a:r>
              <a:rPr lang="ru-RU" sz="4000" dirty="0" err="1" smtClean="0"/>
              <a:t>Бармалею</a:t>
            </a:r>
            <a:r>
              <a:rPr lang="ru-RU" sz="4000" dirty="0" smtClean="0"/>
              <a:t> стать добрым, но нам пора обратно в детский сад. Полетим на самолете.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283968" y="116632"/>
            <a:ext cx="3657600" cy="640871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Саша\Desktop\таня 8 гр\путешествие в африку\VTS_01_0.IFO_snapshot_10.35_[2014.12.18_22.53.39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32656"/>
            <a:ext cx="1728192" cy="1382554"/>
          </a:xfrm>
          <a:prstGeom prst="rect">
            <a:avLst/>
          </a:prstGeom>
          <a:noFill/>
        </p:spPr>
      </p:pic>
      <p:pic>
        <p:nvPicPr>
          <p:cNvPr id="3075" name="Picture 3" descr="C:\Users\Саша\Desktop\таня 8 гр\путешествие в африку\VTS_01_0.IFO_snapshot_13.02_[2014.12.18_22.56.07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844824"/>
            <a:ext cx="1585950" cy="1268760"/>
          </a:xfrm>
          <a:prstGeom prst="rect">
            <a:avLst/>
          </a:prstGeom>
          <a:noFill/>
        </p:spPr>
      </p:pic>
      <p:pic>
        <p:nvPicPr>
          <p:cNvPr id="3076" name="Picture 4" descr="C:\Users\Саша\Desktop\таня 8 гр\путешествие в африку\VTS_01_0.IFO_snapshot_12.53_[2014.12.18_22.57.07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789040"/>
            <a:ext cx="2949538" cy="230202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3657600" cy="5839544"/>
          </a:xfrm>
        </p:spPr>
        <p:txBody>
          <a:bodyPr>
            <a:normAutofit/>
          </a:bodyPr>
          <a:lstStyle/>
          <a:p>
            <a:r>
              <a:rPr lang="ru-RU" b="1" dirty="0" smtClean="0"/>
              <a:t>7</a:t>
            </a:r>
            <a:r>
              <a:rPr lang="ru-RU" sz="1600" b="1" dirty="0" smtClean="0"/>
              <a:t>. Игра.</a:t>
            </a:r>
            <a:endParaRPr lang="ru-RU" sz="1600" dirty="0" smtClean="0"/>
          </a:p>
          <a:p>
            <a:r>
              <a:rPr lang="ru-RU" sz="1600" b="1" dirty="0" smtClean="0"/>
              <a:t>Самолет построим сами,</a:t>
            </a:r>
            <a:r>
              <a:rPr lang="ru-RU" sz="1600" dirty="0" smtClean="0"/>
              <a:t>   (стучим кулаками друг о дружку тук-тук-тук)</a:t>
            </a:r>
          </a:p>
          <a:p>
            <a:r>
              <a:rPr lang="ru-RU" sz="1600" b="1" dirty="0" smtClean="0"/>
              <a:t>Заведем мотор руками,</a:t>
            </a:r>
            <a:r>
              <a:rPr lang="ru-RU" sz="1600" dirty="0" smtClean="0"/>
              <a:t>     (вращаем руками </a:t>
            </a:r>
            <a:r>
              <a:rPr lang="ru-RU" sz="1600" dirty="0" err="1" smtClean="0"/>
              <a:t>р-р-р</a:t>
            </a:r>
            <a:r>
              <a:rPr lang="ru-RU" sz="1600" dirty="0" smtClean="0"/>
              <a:t>)</a:t>
            </a:r>
          </a:p>
          <a:p>
            <a:r>
              <a:rPr lang="ru-RU" sz="1600" b="1" dirty="0" smtClean="0"/>
              <a:t>Приготовились к полету</a:t>
            </a:r>
            <a:r>
              <a:rPr lang="ru-RU" sz="1600" dirty="0" smtClean="0"/>
              <a:t>     (руки в стороны)</a:t>
            </a:r>
          </a:p>
          <a:p>
            <a:r>
              <a:rPr lang="ru-RU" sz="1600" b="1" dirty="0" smtClean="0"/>
              <a:t>И полетели</a:t>
            </a:r>
            <a:r>
              <a:rPr lang="ru-RU" sz="1600" dirty="0" smtClean="0"/>
              <a:t>                             (летим, руки в стороны у-у-у)</a:t>
            </a:r>
          </a:p>
          <a:p>
            <a:r>
              <a:rPr lang="ru-RU" sz="1600" b="1" dirty="0" smtClean="0"/>
              <a:t>На посадку.</a:t>
            </a:r>
            <a:r>
              <a:rPr lang="ru-RU" sz="1600" dirty="0" smtClean="0"/>
              <a:t>                             (дети сели на одно колено)</a:t>
            </a:r>
          </a:p>
          <a:p>
            <a:r>
              <a:rPr lang="ru-RU" sz="1600" b="1" dirty="0" smtClean="0"/>
              <a:t>8. Подведение итога.</a:t>
            </a:r>
            <a:endParaRPr lang="ru-RU" sz="1600" dirty="0" smtClean="0"/>
          </a:p>
          <a:p>
            <a:r>
              <a:rPr lang="ru-RU" sz="1600" dirty="0" smtClean="0"/>
              <a:t>- Вот мы и вернулись в детский сад, расскажите, где вы были, что там делали, понравилось ли вам?</a:t>
            </a:r>
          </a:p>
          <a:p>
            <a:pPr>
              <a:buNone/>
            </a:pPr>
            <a:r>
              <a:rPr lang="ru-RU" sz="1600" dirty="0" smtClean="0"/>
              <a:t> </a:t>
            </a:r>
          </a:p>
          <a:p>
            <a:endParaRPr lang="ru-RU" dirty="0"/>
          </a:p>
        </p:txBody>
      </p:sp>
      <p:pic>
        <p:nvPicPr>
          <p:cNvPr id="6" name="Picture 3" descr="C:\Users\Саша\Desktop\таня 8 гр\путешествие в африку\VTS_01_0.IFO_snapshot_16.04_[2014.12.18_23.03.28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140968"/>
            <a:ext cx="3417714" cy="2734171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аша\Desktop\таня 8 гр\путешествие в африку\VTS_01_0.IFO_snapshot_15.41_[2014.12.18_23.02.36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32656"/>
            <a:ext cx="3384376" cy="27075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</TotalTime>
  <Words>1164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Презентация: НОД в средней группе детского сада по теме «Путешествие в Африку».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Презентация: НОД в средней группе детского сада по теме «Путешествие в Африку».</dc:title>
  <dc:creator>Саша</dc:creator>
  <cp:lastModifiedBy>Саша</cp:lastModifiedBy>
  <cp:revision>9</cp:revision>
  <dcterms:created xsi:type="dcterms:W3CDTF">2014-12-21T14:46:16Z</dcterms:created>
  <dcterms:modified xsi:type="dcterms:W3CDTF">2014-12-21T16:46:21Z</dcterms:modified>
</cp:coreProperties>
</file>