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5" autoAdjust="0"/>
    <p:restoredTop sz="94688" autoAdjust="0"/>
  </p:normalViewPr>
  <p:slideViewPr>
    <p:cSldViewPr>
      <p:cViewPr>
        <p:scale>
          <a:sx n="80" d="100"/>
          <a:sy n="80" d="100"/>
        </p:scale>
        <p:origin x="-2310" y="-7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0579E3-4869-4E48-BA60-518365D42218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C4457F-567A-42BD-B968-5D1B66FCE2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C4457F-567A-42BD-B968-5D1B66FCE2D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C4457F-567A-42BD-B968-5D1B66FCE2D0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C4457F-567A-42BD-B968-5D1B66FCE2D0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C4457F-567A-42BD-B968-5D1B66FCE2D0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C4457F-567A-42BD-B968-5D1B66FCE2D0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C4457F-567A-42BD-B968-5D1B66FCE2D0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C4457F-567A-42BD-B968-5D1B66FCE2D0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C4457F-567A-42BD-B968-5D1B66FCE2D0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C4457F-567A-42BD-B968-5D1B66FCE2D0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C4457F-567A-42BD-B968-5D1B66FCE2D0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C4457F-567A-42BD-B968-5D1B66FCE2D0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C4457F-567A-42BD-B968-5D1B66FCE2D0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C4457F-567A-42BD-B968-5D1B66FCE2D0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C4457F-567A-42BD-B968-5D1B66FCE2D0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16523" y="1828800"/>
            <a:ext cx="6172200" cy="24384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4F66B-60A6-4943-A775-8F6415EE234E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F9730-50BB-4488-8F0C-CB1E68E2BA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028700" y="4442264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4F66B-60A6-4943-A775-8F6415EE234E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F9730-50BB-4488-8F0C-CB1E68E2BA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4F66B-60A6-4943-A775-8F6415EE234E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F9730-50BB-4488-8F0C-CB1E68E2BA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4F66B-60A6-4943-A775-8F6415EE234E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F9730-50BB-4488-8F0C-CB1E68E2BA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0150" y="812800"/>
            <a:ext cx="5314950" cy="24384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00150" y="3343715"/>
            <a:ext cx="5314950" cy="2012949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4F66B-60A6-4943-A775-8F6415EE234E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5943600" y="8555568"/>
            <a:ext cx="571500" cy="486833"/>
          </a:xfrm>
        </p:spPr>
        <p:txBody>
          <a:bodyPr/>
          <a:lstStyle/>
          <a:p>
            <a:fld id="{3A5F9730-50BB-4488-8F0C-CB1E68E2BA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4F66B-60A6-4943-A775-8F6415EE234E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F9730-50BB-4488-8F0C-CB1E68E2BA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1001183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69" y="2046817"/>
            <a:ext cx="3031331" cy="1001183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3149601"/>
            <a:ext cx="3030141" cy="501861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3149601"/>
            <a:ext cx="3031331" cy="501861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4F66B-60A6-4943-A775-8F6415EE234E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F9730-50BB-4488-8F0C-CB1E68E2BA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4F66B-60A6-4943-A775-8F6415EE234E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F9730-50BB-4488-8F0C-CB1E68E2BA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4F66B-60A6-4943-A775-8F6415EE234E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F9730-50BB-4488-8F0C-CB1E68E2BA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42900" y="2032001"/>
            <a:ext cx="2256235" cy="6136217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4F66B-60A6-4943-A775-8F6415EE234E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F9730-50BB-4488-8F0C-CB1E68E2BA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812800"/>
            <a:ext cx="4114800" cy="696384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71600" y="2442633"/>
            <a:ext cx="4114800" cy="52832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71600" y="1555716"/>
            <a:ext cx="4114800" cy="707136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4F66B-60A6-4943-A775-8F6415EE234E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F9730-50BB-4488-8F0C-CB1E68E2BA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42900" y="2133600"/>
            <a:ext cx="6172200" cy="62788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342900" y="8555568"/>
            <a:ext cx="1600200" cy="486833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C64F66B-60A6-4943-A775-8F6415EE234E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343150" y="8555568"/>
            <a:ext cx="2171700" cy="486833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5943600" y="8555568"/>
            <a:ext cx="571500" cy="486833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A5F9730-50BB-4488-8F0C-CB1E68E2BAE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66" y="6572264"/>
            <a:ext cx="6172200" cy="2438400"/>
          </a:xfrm>
        </p:spPr>
        <p:txBody>
          <a:bodyPr/>
          <a:lstStyle/>
          <a:p>
            <a:r>
              <a:rPr lang="ru-RU" dirty="0" smtClean="0"/>
              <a:t>ТЕДЕЕВ ГЕОРГИЙ АЛЕКСЕЕВИЧ</a:t>
            </a:r>
            <a:endParaRPr lang="ru-RU" dirty="0"/>
          </a:p>
        </p:txBody>
      </p:sp>
      <p:pic>
        <p:nvPicPr>
          <p:cNvPr id="4" name="Рисунок 3" descr="img22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0800000">
            <a:off x="928670" y="214282"/>
            <a:ext cx="5069328" cy="7143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238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 rot="10800000">
            <a:off x="485776" y="1071538"/>
            <a:ext cx="6015058" cy="5898529"/>
          </a:xfr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900" y="214282"/>
            <a:ext cx="6172200" cy="9572692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b="1" dirty="0" smtClean="0"/>
              <a:t>                                                                                         Михаил </a:t>
            </a:r>
            <a:r>
              <a:rPr lang="ru-RU" b="1" dirty="0" err="1" smtClean="0"/>
              <a:t>Айларов</a:t>
            </a: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       </a:t>
            </a:r>
            <a:r>
              <a:rPr lang="ru-RU" b="1" i="1" dirty="0" smtClean="0"/>
              <a:t>Ушел ты безвременно... (Памяти известного осетинского писателя Георгия </a:t>
            </a:r>
            <a:r>
              <a:rPr lang="ru-RU" b="1" i="1" dirty="0" err="1" smtClean="0"/>
              <a:t>Тедеева</a:t>
            </a:r>
            <a:r>
              <a:rPr lang="ru-RU" b="1" i="1" dirty="0" smtClean="0"/>
              <a:t>)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Ушел ты безвременно в черную землю. </a:t>
            </a:r>
          </a:p>
          <a:p>
            <a:pPr algn="ctr">
              <a:buNone/>
            </a:pPr>
            <a:r>
              <a:rPr lang="ru-RU" dirty="0" smtClean="0"/>
              <a:t>Почему ж так безжалостен был к тебе Бог?! </a:t>
            </a:r>
          </a:p>
          <a:p>
            <a:pPr algn="ctr">
              <a:buNone/>
            </a:pPr>
            <a:r>
              <a:rPr lang="ru-RU" dirty="0" smtClean="0"/>
              <a:t>Горько рыдают теперь твои дочери,</a:t>
            </a:r>
          </a:p>
          <a:p>
            <a:pPr algn="ctr">
              <a:buNone/>
            </a:pPr>
            <a:r>
              <a:rPr lang="ru-RU" dirty="0" smtClean="0"/>
              <a:t> Против судьбы сказать что же ты мог...</a:t>
            </a:r>
          </a:p>
          <a:p>
            <a:pPr algn="ctr">
              <a:buNone/>
            </a:pPr>
            <a:r>
              <a:rPr lang="ru-RU" dirty="0" smtClean="0"/>
              <a:t>Ливень вселенский все лил непрестанно-</a:t>
            </a:r>
          </a:p>
          <a:p>
            <a:pPr algn="ctr">
              <a:buNone/>
            </a:pPr>
            <a:r>
              <a:rPr lang="ru-RU" dirty="0" smtClean="0"/>
              <a:t>Плакали горькой слезой небеса. </a:t>
            </a:r>
          </a:p>
          <a:p>
            <a:pPr algn="ctr">
              <a:buNone/>
            </a:pPr>
            <a:r>
              <a:rPr lang="ru-RU" dirty="0" smtClean="0"/>
              <a:t>Георгий прощается с милой землею,</a:t>
            </a:r>
          </a:p>
          <a:p>
            <a:pPr algn="ctr">
              <a:buNone/>
            </a:pPr>
            <a:r>
              <a:rPr lang="ru-RU" dirty="0" smtClean="0"/>
              <a:t> </a:t>
            </a:r>
            <a:r>
              <a:rPr lang="ru-RU" dirty="0" err="1" smtClean="0"/>
              <a:t>Тедеевых</a:t>
            </a:r>
            <a:r>
              <a:rPr lang="ru-RU" dirty="0" smtClean="0"/>
              <a:t> рухнула башня-скала.</a:t>
            </a:r>
          </a:p>
          <a:p>
            <a:pPr algn="ctr">
              <a:buNone/>
            </a:pPr>
            <a:r>
              <a:rPr lang="ru-RU" dirty="0" smtClean="0"/>
              <a:t>Горькие слезы по лицам катились, </a:t>
            </a:r>
          </a:p>
          <a:p>
            <a:pPr algn="ctr">
              <a:buNone/>
            </a:pPr>
            <a:r>
              <a:rPr lang="ru-RU" dirty="0" smtClean="0"/>
              <a:t>Не было боли сердечной конца. </a:t>
            </a:r>
          </a:p>
          <a:p>
            <a:pPr algn="ctr">
              <a:buNone/>
            </a:pPr>
            <a:r>
              <a:rPr lang="ru-RU" dirty="0" smtClean="0"/>
              <a:t>Сколько же, сколько народу скопилось!</a:t>
            </a:r>
          </a:p>
          <a:p>
            <a:pPr algn="ctr">
              <a:buNone/>
            </a:pPr>
            <a:r>
              <a:rPr lang="ru-RU" dirty="0" smtClean="0"/>
              <a:t> Во многие, верно, запал ты сердца...</a:t>
            </a:r>
          </a:p>
          <a:p>
            <a:pPr algn="ctr">
              <a:buNone/>
            </a:pPr>
            <a:r>
              <a:rPr lang="ru-RU" dirty="0" smtClean="0"/>
              <a:t>От горьких рыданий сестер даже горы </a:t>
            </a:r>
          </a:p>
          <a:p>
            <a:pPr algn="ctr">
              <a:buNone/>
            </a:pPr>
            <a:r>
              <a:rPr lang="ru-RU" dirty="0" smtClean="0"/>
              <a:t>Звенели, дрожали, сотрясалась земля.</a:t>
            </a:r>
          </a:p>
          <a:p>
            <a:pPr algn="ctr">
              <a:buNone/>
            </a:pPr>
            <a:r>
              <a:rPr lang="ru-RU" dirty="0" smtClean="0"/>
              <a:t> Птицы в печали сюда прилетели, </a:t>
            </a:r>
          </a:p>
          <a:p>
            <a:pPr algn="ctr">
              <a:buNone/>
            </a:pPr>
            <a:r>
              <a:rPr lang="ru-RU" dirty="0" smtClean="0"/>
              <a:t>Ближе подсесть все к тебе норовя.</a:t>
            </a:r>
          </a:p>
          <a:p>
            <a:pPr algn="ctr">
              <a:buNone/>
            </a:pPr>
            <a:r>
              <a:rPr lang="ru-RU" dirty="0" smtClean="0"/>
              <a:t>В мире ином твое место отныне. </a:t>
            </a:r>
          </a:p>
          <a:p>
            <a:pPr algn="ctr">
              <a:buNone/>
            </a:pPr>
            <a:r>
              <a:rPr lang="ru-RU" dirty="0" smtClean="0"/>
              <a:t>Там в материнских объятьях тепло.</a:t>
            </a:r>
          </a:p>
          <a:p>
            <a:pPr algn="ctr">
              <a:buNone/>
            </a:pPr>
            <a:r>
              <a:rPr lang="ru-RU" dirty="0" smtClean="0"/>
              <a:t> Там даже холод тебе не помеха-</a:t>
            </a:r>
          </a:p>
          <a:p>
            <a:pPr algn="ctr">
              <a:buNone/>
            </a:pPr>
            <a:r>
              <a:rPr lang="ru-RU" dirty="0" smtClean="0"/>
              <a:t>В вечности светлой нашел ты покой.</a:t>
            </a:r>
          </a:p>
          <a:p>
            <a:pPr algn="ctr">
              <a:buNone/>
            </a:pPr>
            <a:r>
              <a:rPr lang="ru-RU" dirty="0" smtClean="0"/>
              <a:t>Сестры и дети, и братья рыдали, </a:t>
            </a:r>
          </a:p>
          <a:p>
            <a:pPr algn="ctr">
              <a:buNone/>
            </a:pPr>
            <a:r>
              <a:rPr lang="ru-RU" dirty="0" smtClean="0"/>
              <a:t>В горечи горькой стенали они.</a:t>
            </a:r>
          </a:p>
          <a:p>
            <a:pPr algn="ctr">
              <a:buNone/>
            </a:pPr>
            <a:r>
              <a:rPr lang="ru-RU" dirty="0" smtClean="0"/>
              <a:t> Земля твоя вся и семья вся в печали, </a:t>
            </a:r>
          </a:p>
          <a:p>
            <a:pPr algn="ctr">
              <a:buNone/>
            </a:pPr>
            <a:r>
              <a:rPr lang="ru-RU" dirty="0" smtClean="0"/>
              <a:t>Слезы ручьями текли и текли.</a:t>
            </a:r>
          </a:p>
          <a:p>
            <a:pPr algn="ctr">
              <a:buNone/>
            </a:pPr>
            <a:r>
              <a:rPr lang="ru-RU" dirty="0" smtClean="0"/>
              <a:t>Много красивых задумок и планов </a:t>
            </a:r>
          </a:p>
          <a:p>
            <a:pPr algn="ctr">
              <a:buNone/>
            </a:pPr>
            <a:r>
              <a:rPr lang="ru-RU" dirty="0" smtClean="0"/>
              <a:t>В сердце вынашивал, шел напрямик. </a:t>
            </a:r>
          </a:p>
          <a:p>
            <a:pPr algn="ctr">
              <a:buNone/>
            </a:pPr>
            <a:r>
              <a:rPr lang="ru-RU" dirty="0" smtClean="0"/>
              <a:t>Нежно любил ты Осетию нашу, </a:t>
            </a:r>
          </a:p>
          <a:p>
            <a:pPr algn="ctr">
              <a:buNone/>
            </a:pPr>
            <a:r>
              <a:rPr lang="ru-RU" dirty="0" smtClean="0"/>
              <a:t>В </a:t>
            </a:r>
            <a:r>
              <a:rPr lang="ru-RU" dirty="0" err="1" smtClean="0"/>
              <a:t>Згиле-Туалетии</a:t>
            </a:r>
            <a:r>
              <a:rPr lang="ru-RU" dirty="0" smtClean="0"/>
              <a:t> - чистый родник.</a:t>
            </a:r>
          </a:p>
          <a:p>
            <a:pPr algn="ctr">
              <a:buNone/>
            </a:pPr>
            <a:r>
              <a:rPr lang="ru-RU" dirty="0" smtClean="0"/>
              <a:t>Создал для театра из сердца идущий </a:t>
            </a:r>
          </a:p>
          <a:p>
            <a:pPr algn="ctr">
              <a:buNone/>
            </a:pPr>
            <a:r>
              <a:rPr lang="ru-RU" dirty="0" smtClean="0"/>
              <a:t>«Свет семи солнц» ты, любовью горя. </a:t>
            </a:r>
          </a:p>
          <a:p>
            <a:pPr algn="ctr">
              <a:buNone/>
            </a:pPr>
            <a:r>
              <a:rPr lang="ru-RU" dirty="0" smtClean="0"/>
              <a:t>Строгие судьи высокой оценкой </a:t>
            </a:r>
          </a:p>
          <a:p>
            <a:pPr algn="ctr">
              <a:buNone/>
            </a:pPr>
            <a:r>
              <a:rPr lang="ru-RU" dirty="0" smtClean="0"/>
              <a:t>Одарили тебя, своих чувств не тая.</a:t>
            </a:r>
          </a:p>
          <a:p>
            <a:pPr algn="ctr">
              <a:buNone/>
            </a:pPr>
            <a:r>
              <a:rPr lang="ru-RU" dirty="0" smtClean="0"/>
              <a:t>Другом любимым ты был среди равных, </a:t>
            </a:r>
          </a:p>
          <a:p>
            <a:pPr algn="ctr">
              <a:buNone/>
            </a:pPr>
            <a:r>
              <a:rPr lang="ru-RU" dirty="0" smtClean="0"/>
              <a:t>Искренне рад был успехам друзей.</a:t>
            </a:r>
          </a:p>
          <a:p>
            <a:pPr algn="ctr">
              <a:buNone/>
            </a:pPr>
            <a:r>
              <a:rPr lang="ru-RU" dirty="0" smtClean="0"/>
              <a:t> Жил бы ты, жил еще, мой незабвенный, </a:t>
            </a:r>
          </a:p>
          <a:p>
            <a:pPr algn="ctr">
              <a:buNone/>
            </a:pPr>
            <a:r>
              <a:rPr lang="ru-RU" dirty="0" smtClean="0"/>
              <a:t>Как брата родного любил бы, поверь!..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>
              <a:buNone/>
            </a:pPr>
            <a:r>
              <a:rPr lang="ru-RU" dirty="0" smtClean="0"/>
              <a:t>   Перевод А. </a:t>
            </a:r>
            <a:r>
              <a:rPr lang="ru-RU" dirty="0" err="1" smtClean="0"/>
              <a:t>Халлаевой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214282"/>
            <a:ext cx="6515100" cy="8929718"/>
          </a:xfrm>
        </p:spPr>
        <p:txBody>
          <a:bodyPr>
            <a:normAutofit fontScale="47500" lnSpcReduction="20000"/>
          </a:bodyPr>
          <a:lstStyle/>
          <a:p>
            <a:pPr algn="just">
              <a:lnSpc>
                <a:spcPct val="120000"/>
              </a:lnSpc>
              <a:buNone/>
            </a:pPr>
            <a:r>
              <a:rPr lang="ru-RU" sz="7600" dirty="0" smtClean="0"/>
              <a:t>«Огненное колесо» истории...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dirty="0" smtClean="0"/>
              <a:t>В издательстве «ИР» вышел новый роман писателя Георгия </a:t>
            </a:r>
            <a:r>
              <a:rPr lang="ru-RU" dirty="0" err="1" smtClean="0"/>
              <a:t>Тедеева</a:t>
            </a:r>
            <a:r>
              <a:rPr lang="ru-RU" dirty="0" smtClean="0"/>
              <a:t>. Уже посмертно...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dirty="0" smtClean="0"/>
              <a:t>... Кто мы? Куда идем и по каким путеводным звездам сверяем свои дороги? Как не расплескать из чаши сердца на крутых и каменистых жизненных тропах, подчас пролегающих сквозь мрак и огонь, тепло человечности и высокий свет нравственного мужества, доброту и любовь, чистоту и стойкую непримиримость к подлости и злу? Что мы оставляем у себя за спиной и что нам сулит будущее, которое созидается нашими же собственными руками уже сейчас, сегодня? ...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dirty="0" smtClean="0"/>
              <a:t>Эти вопросы - острые, кровоточащие - всегда были «стержневыми» в творчестве писателя Георгия </a:t>
            </a:r>
            <a:r>
              <a:rPr lang="ru-RU" dirty="0" err="1" smtClean="0"/>
              <a:t>Тедеева</a:t>
            </a:r>
            <a:r>
              <a:rPr lang="ru-RU" dirty="0" smtClean="0"/>
              <a:t>. Человека светлой и большой души. Прозаика, драматурга , публициста, блестящего переводчика </a:t>
            </a:r>
            <a:r>
              <a:rPr lang="ru-RU" dirty="0" err="1" smtClean="0"/>
              <a:t>нартовского</a:t>
            </a:r>
            <a:r>
              <a:rPr lang="ru-RU" dirty="0" smtClean="0"/>
              <a:t> эпоса. На протяжении многих лет бессменного </a:t>
            </a:r>
            <a:r>
              <a:rPr lang="ru-RU" dirty="0" err="1" smtClean="0"/>
              <a:t>ответсекретаря</a:t>
            </a:r>
            <a:r>
              <a:rPr lang="ru-RU" dirty="0" smtClean="0"/>
              <a:t> журнала «</a:t>
            </a:r>
            <a:r>
              <a:rPr lang="ru-RU" dirty="0" err="1" smtClean="0"/>
              <a:t>Дарьял</a:t>
            </a:r>
            <a:r>
              <a:rPr lang="ru-RU" dirty="0" smtClean="0"/>
              <a:t>», наставника республиканской литературной молодежи, открывшего для «русскоязычной» прозы и поэзии Осетии не одно талантливое имя. Постоянного автора «СО»...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dirty="0" smtClean="0"/>
              <a:t>21 декабря нынешнего года ему бы исполнилось 70. И горько, неимоверно горько осознавать - особенно тем, кто близко знал Георгия Алексеевича и в чьем сердце счастливые мгновения общения с ним навсегда оставили солнечный след, - что теперь о нем приходится говорить и писать в прошедшем времени: «был»...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dirty="0" smtClean="0"/>
              <a:t>Сборники рассказов «Серебряный рог» и «Ночная охота». Повесть «Черная жемчужина» -эпическая трагедия о падении средневековой Алании, перерастающая в обжигающие размышления о «сегодня» и «завтра» Алании нынешней. Драма «Чаша, секира, плуг», с успехом поставленная в свое время Осетинским академическим театром - где вечное тоже сплетено в один тугой узел с острозлободневным, мифологическое - с почти что публицистикой.... Недавно, около полутора месяцев назад, список этого творческого наследия Георгия </a:t>
            </a:r>
            <a:r>
              <a:rPr lang="ru-RU" dirty="0" err="1" smtClean="0"/>
              <a:t>Тедеева</a:t>
            </a:r>
            <a:r>
              <a:rPr lang="ru-RU" dirty="0" smtClean="0"/>
              <a:t> пополнился еще одним названием: к 70-летию писателя в издательстве «ИР» вышел тысячным тиражом его исторический роман «Огненное колесо». Вышел уже посмертно...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dirty="0" smtClean="0"/>
              <a:t>Инициаторами издания этой рукописи, хранившееся в архиве семьи </a:t>
            </a:r>
            <a:r>
              <a:rPr lang="ru-RU" dirty="0" err="1" smtClean="0"/>
              <a:t>Тедеевых</a:t>
            </a:r>
            <a:r>
              <a:rPr lang="ru-RU" dirty="0" smtClean="0"/>
              <a:t>, стали близкие писателя. Кстати, принимала непосредственное участие в редакторской работе над ней и в подготовке ее к публикации и дочь Георгия </a:t>
            </a:r>
            <a:r>
              <a:rPr lang="ru-RU" dirty="0" err="1" smtClean="0"/>
              <a:t>Алексеевича^</a:t>
            </a:r>
            <a:r>
              <a:rPr lang="ru-RU" dirty="0" smtClean="0"/>
              <a:t> Белла - филолог по образованию. А увидела книга свет в оформлении специалистов издательства «ИР» -художника Георгия </a:t>
            </a:r>
            <a:r>
              <a:rPr lang="ru-RU" dirty="0" err="1" smtClean="0"/>
              <a:t>Чеджемова</a:t>
            </a:r>
            <a:r>
              <a:rPr lang="ru-RU" dirty="0" smtClean="0"/>
              <a:t> и художника-дизайнера Валерия Григоряна.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dirty="0" smtClean="0"/>
              <a:t>«Аланы» - так звучал один из вариантов названия, которое хотел дать один из вариантов названия, которое хотел дать роману Георгий </a:t>
            </a:r>
            <a:r>
              <a:rPr lang="ru-RU" dirty="0" err="1" smtClean="0"/>
              <a:t>Тедеев</a:t>
            </a:r>
            <a:r>
              <a:rPr lang="ru-RU" dirty="0" smtClean="0"/>
              <a:t>. И темой его, как и в «Черной жемчужине» вновь стала средневековая Алания, «портрет» которой показан писателем</a:t>
            </a:r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720"/>
            <a:ext cx="6515100" cy="9429816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dirty="0" smtClean="0"/>
              <a:t> на предгрозовом фоне близящегося монгольского нашествия. Трагедия политической разъединенности страны, перед лицом надвигающейся из восточных степей огненной бури, мужество и предательство, доблесть и корысть, вечный свет любви - все это дано на страницах романа крупно, страстно и эпически ярко, с масштабной монументальностью древней фрески. И вместе с тем он, обращенный, казалось бы к «делам давно минувших дней», полон «перекличек» с днем сегодняшним...</a:t>
            </a:r>
          </a:p>
          <a:p>
            <a:pPr algn="just">
              <a:buNone/>
            </a:pPr>
            <a:r>
              <a:rPr lang="ru-RU" i="1" dirty="0" smtClean="0"/>
              <a:t>- Это - своего рода роман - предупреждение, роман - предостережение, где внимательный читатель отыщет «между строк» немало жгучих и острых параллелей истории с современностью, - такую оценку дала «Огненному колесу» в беседе с корреспондентом «СО» редактор издательства «ИР»</a:t>
            </a:r>
          </a:p>
          <a:p>
            <a:pPr algn="just">
              <a:buNone/>
            </a:pPr>
            <a:r>
              <a:rPr lang="ru-RU" dirty="0" smtClean="0"/>
              <a:t>Диана Калоева (кстати, редактировавшая в свое время и другие, выходившие здесь книги писателя - начиная с его дебютного сборника «Серебряный рог»). - В центре повествования - размышления об исторических путях становления и развития национального характера осетинского народа, о том, почему его историческая судьба сложилась именно так, как это произошло, и могло ли получиться иначе...</a:t>
            </a:r>
          </a:p>
          <a:p>
            <a:pPr algn="just">
              <a:buNone/>
            </a:pPr>
            <a:r>
              <a:rPr lang="ru-RU" dirty="0" smtClean="0"/>
              <a:t>...Дать оценку этой книге Георгия </a:t>
            </a:r>
            <a:r>
              <a:rPr lang="ru-RU" dirty="0" err="1" smtClean="0"/>
              <a:t>Тедеева</a:t>
            </a:r>
            <a:r>
              <a:rPr lang="ru-RU" dirty="0" smtClean="0"/>
              <a:t> - его посмертному литературному «завещанию» оставленному современникам - критике еще предстоит. Но читательский интерес у ней в республике - уже высокий. Что снова стало зримым свидетельством: Слово писателя, взволнованное и страстное, живет и после его ухода.</a:t>
            </a:r>
            <a:endParaRPr lang="ru-RU" dirty="0"/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229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 rot="10800000">
            <a:off x="357167" y="285719"/>
            <a:ext cx="6083193" cy="8572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3660000"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ТЕДЕЕВ ГЕОРГИЙ АЛЕКСЕЕВИЧ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52" y="2000232"/>
            <a:ext cx="6157934" cy="6929486"/>
          </a:xfrm>
        </p:spPr>
        <p:txBody>
          <a:bodyPr>
            <a:normAutofit fontScale="40000" lnSpcReduction="20000"/>
          </a:bodyPr>
          <a:lstStyle/>
          <a:p>
            <a:pPr algn="just"/>
            <a:r>
              <a:rPr lang="ru-RU" sz="4000" dirty="0" smtClean="0"/>
              <a:t>Родился 25 августа 1938 г. в сел. </a:t>
            </a:r>
            <a:r>
              <a:rPr lang="ru-RU" sz="4000" dirty="0" err="1" smtClean="0"/>
              <a:t>Кирово</a:t>
            </a:r>
            <a:r>
              <a:rPr lang="ru-RU" sz="4000" dirty="0" smtClean="0"/>
              <a:t>, Орджоникидзевского района Северной Осетии. В 1945 г. поступил учиться в 1 класс </a:t>
            </a:r>
            <a:r>
              <a:rPr lang="ru-RU" sz="4000" dirty="0" err="1" smtClean="0"/>
              <a:t>Н.-Ардонской</a:t>
            </a:r>
            <a:r>
              <a:rPr lang="ru-RU" sz="4000" dirty="0" smtClean="0"/>
              <a:t> средней школы, которую окончил в 1955 г. с серебряной медалью.</a:t>
            </a:r>
          </a:p>
          <a:p>
            <a:pPr algn="just"/>
            <a:r>
              <a:rPr lang="ru-RU" sz="4000" dirty="0" smtClean="0"/>
              <a:t>В 1955 г. работал в колхозе им. В. И. Ленина. В период 1955-1958 г. учился в Грозненском педагогическом институте на литературном факультете по заочной форме обучения. В 1959 г. прекратил учёбу в институте и работал в </a:t>
            </a:r>
            <a:r>
              <a:rPr lang="ru-RU" sz="4000" dirty="0" err="1" smtClean="0"/>
              <a:t>Фиагдонской</a:t>
            </a:r>
            <a:r>
              <a:rPr lang="ru-RU" sz="4000" dirty="0" smtClean="0"/>
              <a:t> геологоразведочной партии. С 1960 г. по август 1962 г. преподавал русский язык и литературу в средней школе </a:t>
            </a:r>
            <a:r>
              <a:rPr lang="ru-RU" sz="4000" dirty="0" err="1" smtClean="0"/>
              <a:t>Колхозобадского</a:t>
            </a:r>
            <a:r>
              <a:rPr lang="ru-RU" sz="4000" dirty="0" smtClean="0"/>
              <a:t> района Таджикской республики.</a:t>
            </a:r>
          </a:p>
          <a:p>
            <a:pPr algn="just"/>
            <a:r>
              <a:rPr lang="ru-RU" sz="4000" dirty="0" smtClean="0"/>
              <a:t>В сентябре 1962 г. зачислен на первый курс </a:t>
            </a:r>
            <a:r>
              <a:rPr lang="ru-RU" sz="4000" dirty="0" err="1" smtClean="0"/>
              <a:t>Северо-Кавказского</a:t>
            </a:r>
            <a:r>
              <a:rPr lang="ru-RU" sz="4000" dirty="0" smtClean="0"/>
              <a:t> </a:t>
            </a:r>
            <a:r>
              <a:rPr lang="ru-RU" sz="4000" dirty="0" err="1" smtClean="0"/>
              <a:t>горнометаллургического</a:t>
            </a:r>
            <a:r>
              <a:rPr lang="ru-RU" sz="4000" dirty="0" smtClean="0"/>
              <a:t> института по специальности «Автоматизация и комплексная механизация металлургических процессов». Был старостой группы, имеет несколько благодарностей от руководства института. Дипломный проект защитил с оценкой «Отлично».</a:t>
            </a:r>
          </a:p>
          <a:p>
            <a:pPr algn="just"/>
            <a:r>
              <a:rPr lang="ru-RU" sz="4000" dirty="0" smtClean="0"/>
              <a:t>Окончил институт в 1967 г.</a:t>
            </a:r>
          </a:p>
          <a:p>
            <a:pPr algn="just"/>
            <a:r>
              <a:rPr lang="ru-RU" sz="4000" dirty="0" smtClean="0"/>
              <a:t>С 1967 г. работал по направлению на Украине в г. </a:t>
            </a:r>
            <a:r>
              <a:rPr lang="ru-RU" sz="4000" dirty="0" err="1" smtClean="0"/>
              <a:t>Кремгэс</a:t>
            </a:r>
            <a:r>
              <a:rPr lang="ru-RU" sz="4000" dirty="0" smtClean="0"/>
              <a:t> Кировоградской области на заводе «Чистых металлов» старшим инженером-конструктором.</a:t>
            </a:r>
          </a:p>
          <a:p>
            <a:pPr algn="just"/>
            <a:r>
              <a:rPr lang="ru-RU" sz="4000" dirty="0" smtClean="0"/>
              <a:t>С 1987 г. - литературный консультант писателей Северной Осетии.</a:t>
            </a:r>
          </a:p>
          <a:p>
            <a:pPr algn="just"/>
            <a:r>
              <a:rPr lang="ru-RU" sz="4000" dirty="0" smtClean="0"/>
              <a:t>С 1990 г. - ответственный секретарь журнала «</a:t>
            </a:r>
            <a:r>
              <a:rPr lang="ru-RU" sz="4000" dirty="0" err="1" smtClean="0"/>
              <a:t>Дарьял</a:t>
            </a:r>
            <a:r>
              <a:rPr lang="ru-RU" sz="4000" dirty="0" smtClean="0"/>
              <a:t>»</a:t>
            </a:r>
          </a:p>
          <a:p>
            <a:pPr algn="just"/>
            <a:r>
              <a:rPr lang="ru-RU" sz="4000" dirty="0" smtClean="0"/>
              <a:t>С 1990 г. - член союза писателей СССР. Автор двух пьес, поставленных Осетинским театром г. Владикавказа в переводе на осетинский язык Г. </a:t>
            </a:r>
            <a:r>
              <a:rPr lang="ru-RU" sz="4000" dirty="0" err="1" smtClean="0"/>
              <a:t>Хугаева</a:t>
            </a:r>
            <a:r>
              <a:rPr lang="ru-RU" sz="4000" dirty="0" smtClean="0"/>
              <a:t> «Свет семи солнц». «Чаша, секира, плуг».</a:t>
            </a:r>
          </a:p>
          <a:p>
            <a:pPr algn="just"/>
            <a:r>
              <a:rPr lang="ru-RU" sz="4000" dirty="0" smtClean="0"/>
              <a:t>Автор 3 сборников рассказов «Серебряный рог», «Ночная охота», «Чёрная жемчужина», «Огненное колесо» - посмертно.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21 мая 1997г.</a:t>
            </a:r>
            <a:br>
              <a:rPr lang="ru-RU" i="1" dirty="0" smtClean="0"/>
            </a:br>
            <a:r>
              <a:rPr lang="ru-RU" i="1" dirty="0" smtClean="0"/>
              <a:t>Вечер Василия </a:t>
            </a:r>
            <a:r>
              <a:rPr lang="ru-RU" i="1" dirty="0" err="1" smtClean="0"/>
              <a:t>Цаголова</a:t>
            </a:r>
            <a:endParaRPr lang="ru-RU" i="1" dirty="0"/>
          </a:p>
        </p:txBody>
      </p:sp>
      <p:pic>
        <p:nvPicPr>
          <p:cNvPr id="4" name="Содержимое 3" descr="img231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785794" y="2643174"/>
            <a:ext cx="5376672" cy="3563112"/>
          </a:xfr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1998г.</a:t>
            </a:r>
            <a:br>
              <a:rPr lang="ru-RU" sz="3200" dirty="0" smtClean="0"/>
            </a:br>
            <a:r>
              <a:rPr lang="ru-RU" sz="3200" dirty="0" smtClean="0"/>
              <a:t>Главный редактор журнала </a:t>
            </a:r>
            <a:r>
              <a:rPr lang="en-US" sz="3200" dirty="0" smtClean="0"/>
              <a:t>“</a:t>
            </a:r>
            <a:r>
              <a:rPr lang="ru-RU" sz="3200" dirty="0" err="1" smtClean="0"/>
              <a:t>Дарьял</a:t>
            </a:r>
            <a:r>
              <a:rPr lang="en-US" sz="3200" dirty="0" smtClean="0"/>
              <a:t>”</a:t>
            </a:r>
            <a:r>
              <a:rPr lang="ru-RU" sz="3200" dirty="0" smtClean="0"/>
              <a:t> </a:t>
            </a:r>
            <a:r>
              <a:rPr lang="ru-RU" sz="3200" dirty="0" err="1" smtClean="0"/>
              <a:t>Р.Х.Тотров</a:t>
            </a:r>
            <a:r>
              <a:rPr lang="ru-RU" sz="3200" dirty="0" smtClean="0"/>
              <a:t> и ответственный секретарь </a:t>
            </a:r>
            <a:r>
              <a:rPr lang="ru-RU" sz="3200" dirty="0" err="1" smtClean="0"/>
              <a:t>Г.А.Тедеев</a:t>
            </a:r>
            <a:endParaRPr lang="ru-RU" sz="3200" dirty="0"/>
          </a:p>
        </p:txBody>
      </p:sp>
      <p:pic>
        <p:nvPicPr>
          <p:cNvPr id="4" name="Содержимое 3" descr="img233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 rot="5400000">
            <a:off x="1353312" y="2163921"/>
            <a:ext cx="4151376" cy="6217920"/>
          </a:xfr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2001г.</a:t>
            </a:r>
            <a:br>
              <a:rPr lang="ru-RU" dirty="0" smtClean="0"/>
            </a:br>
            <a:r>
              <a:rPr lang="ru-RU" dirty="0" smtClean="0"/>
              <a:t>В редакции журнала </a:t>
            </a:r>
            <a:r>
              <a:rPr lang="en-US" dirty="0" smtClean="0"/>
              <a:t>“</a:t>
            </a:r>
            <a:r>
              <a:rPr lang="ru-RU" dirty="0" err="1" smtClean="0"/>
              <a:t>Дарьял</a:t>
            </a:r>
            <a:r>
              <a:rPr lang="en-US" dirty="0" smtClean="0"/>
              <a:t>”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Кабинет Георгия </a:t>
            </a:r>
            <a:r>
              <a:rPr lang="ru-RU" dirty="0" err="1" smtClean="0"/>
              <a:t>Тедеева</a:t>
            </a:r>
            <a:endParaRPr lang="ru-RU" dirty="0"/>
          </a:p>
        </p:txBody>
      </p:sp>
      <p:pic>
        <p:nvPicPr>
          <p:cNvPr id="4" name="Содержимое 3" descr="img232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242267" y="2857488"/>
            <a:ext cx="6330005" cy="4198473"/>
          </a:xfr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234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85728" y="214282"/>
            <a:ext cx="6500858" cy="86439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235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42852" y="142844"/>
            <a:ext cx="6500858" cy="87154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236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 rot="10800000">
            <a:off x="214289" y="214280"/>
            <a:ext cx="6429420" cy="8715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237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 rot="10800000">
            <a:off x="285727" y="285718"/>
            <a:ext cx="6286544" cy="8572561"/>
          </a:xfr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122</TotalTime>
  <Words>1255</Words>
  <Application>Microsoft Office PowerPoint</Application>
  <PresentationFormat>Экран (4:3)</PresentationFormat>
  <Paragraphs>82</Paragraphs>
  <Slides>14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Апекс</vt:lpstr>
      <vt:lpstr>ТЕДЕЕВ ГЕОРГИЙ АЛЕКСЕЕВИЧ</vt:lpstr>
      <vt:lpstr>ТЕДЕЕВ ГЕОРГИЙ АЛЕКСЕЕВИЧ</vt:lpstr>
      <vt:lpstr>21 мая 1997г. Вечер Василия Цаголова</vt:lpstr>
      <vt:lpstr>  1998г. Главный редактор журнала “Дарьял” Р.Х.Тотров и ответственный секретарь Г.А.Тедеев</vt:lpstr>
      <vt:lpstr> 2001г. В редакции журнала “Дарьял” Кабинет Георгия Тедеева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ТЕДЕЕВ ГЕОРГИЙ АЛЕКСЕЕВИЧ</dc:title>
  <dc:creator>Сергей</dc:creator>
  <cp:lastModifiedBy>1</cp:lastModifiedBy>
  <cp:revision>15</cp:revision>
  <dcterms:created xsi:type="dcterms:W3CDTF">2011-05-13T09:09:29Z</dcterms:created>
  <dcterms:modified xsi:type="dcterms:W3CDTF">2019-12-06T10:38:04Z</dcterms:modified>
</cp:coreProperties>
</file>