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9" r:id="rId8"/>
    <p:sldId id="268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05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15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55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9297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783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70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31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302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158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9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37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04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16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09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6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868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52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7614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528" y="836712"/>
            <a:ext cx="7030856" cy="9697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Виртуальная экскурсия в московский планетарий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28" y="2348880"/>
            <a:ext cx="7346372" cy="3610840"/>
          </a:xfrm>
        </p:spPr>
      </p:pic>
    </p:spTree>
    <p:extLst>
      <p:ext uri="{BB962C8B-B14F-4D97-AF65-F5344CB8AC3E}">
        <p14:creationId xmlns:p14="http://schemas.microsoft.com/office/powerpoint/2010/main" val="22720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337" y="764704"/>
            <a:ext cx="6457950" cy="1629593"/>
          </a:xfrm>
        </p:spPr>
        <p:txBody>
          <a:bodyPr>
            <a:noAutofit/>
          </a:bodyPr>
          <a:lstStyle/>
          <a:p>
            <a:pPr algn="l"/>
            <a:r>
              <a:rPr lang="ru-RU" sz="2200" dirty="0"/>
              <a:t>Несмотря на все</a:t>
            </a:r>
            <a:r>
              <a:rPr lang="en-US" sz="2200" dirty="0"/>
              <a:t>,</a:t>
            </a:r>
            <a:r>
              <a:rPr lang="ru-RU" sz="2200" dirty="0"/>
              <a:t> мы предлагаем всем посетителям погрузиться в необычную атмосферу с виртуальными очками</a:t>
            </a:r>
            <a:r>
              <a:rPr lang="en-US" sz="2200" dirty="0"/>
              <a:t>.</a:t>
            </a:r>
            <a:r>
              <a:rPr lang="ru-RU" sz="2200" dirty="0"/>
              <a:t>где каждый человек почувствует себя частиц</a:t>
            </a:r>
            <a:r>
              <a:rPr lang="en-US" sz="2200" dirty="0"/>
              <a:t>e</a:t>
            </a:r>
            <a:r>
              <a:rPr lang="ru-RU" sz="2200" dirty="0"/>
              <a:t>й космоса</a:t>
            </a:r>
            <a:r>
              <a:rPr lang="en-US" sz="2200" dirty="0"/>
              <a:t>.</a:t>
            </a:r>
            <a:r>
              <a:rPr lang="ru-RU" sz="2200" dirty="0"/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412" y="2780928"/>
            <a:ext cx="7543800" cy="349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7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578" y="1533399"/>
            <a:ext cx="8634845" cy="969771"/>
          </a:xfrm>
        </p:spPr>
        <p:txBody>
          <a:bodyPr>
            <a:no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sz="2400" cap="none" dirty="0">
                <a:latin typeface="ProximaNova-Regular"/>
              </a:rPr>
              <a:t>Площадка «Парк неба» с мая по сентябрь работает ежедневно, кроме вторника, в будние дни с 12:00 до 19:00, в выходные дни с 11:00 до 19:00.</a:t>
            </a:r>
            <a:r>
              <a:rPr lang="ru-RU" altLang="ru-RU" sz="2400" cap="none" dirty="0"/>
              <a:t/>
            </a:r>
            <a:br>
              <a:rPr lang="ru-RU" altLang="ru-RU" sz="2400" cap="none" dirty="0"/>
            </a:br>
            <a:r>
              <a:rPr lang="ru-RU" altLang="ru-RU" sz="2400" cap="none" dirty="0">
                <a:latin typeface="ProximaNova-Regular"/>
              </a:rPr>
              <a:t>     в будние дни - 250 руб., в выходные - 300 руб.</a:t>
            </a:r>
            <a:r>
              <a:rPr lang="ru-RU" altLang="ru-RU" sz="2400" cap="none" dirty="0"/>
              <a:t/>
            </a:r>
            <a:br>
              <a:rPr lang="ru-RU" altLang="ru-RU" sz="2400" cap="none" dirty="0"/>
            </a:br>
            <a:r>
              <a:rPr lang="ru-RU" altLang="ru-RU" sz="2400" cap="none" dirty="0">
                <a:latin typeface="ProximaNova-Regular"/>
              </a:rPr>
              <a:t>     м. "Баррикадная", Садовая-Кудринская, д. 5, стр. 1</a:t>
            </a:r>
            <a:br>
              <a:rPr lang="ru-RU" altLang="ru-RU" sz="2400" cap="none" dirty="0">
                <a:latin typeface="ProximaNova-Regular"/>
              </a:rPr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96952"/>
            <a:ext cx="6212307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46066"/>
            <a:ext cx="6457950" cy="96977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896" y="2182091"/>
            <a:ext cx="6795655" cy="3520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329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88641"/>
            <a:ext cx="8967355" cy="1988256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Парк неба это комплекс астрономических приборов и инструментов, соединение астрономической обсерватории и музея под открытым небом – достопримечательность Московского планетария.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556" y="2280805"/>
            <a:ext cx="4904509" cy="945572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Экспонаты Парка неба размещаются в соответствии с маршрутами экскурсий, учетом солнечной освещенности шкал и циферблатов, открытостью горизонта и основными разделами:</a:t>
            </a:r>
          </a:p>
          <a:p>
            <a:pPr algn="ctr"/>
            <a:r>
              <a:rPr lang="ru-RU" sz="2000" dirty="0"/>
              <a:t>Классическая астрономия</a:t>
            </a:r>
          </a:p>
          <a:p>
            <a:pPr algn="ctr"/>
            <a:r>
              <a:rPr lang="ru-RU" sz="2000" dirty="0"/>
              <a:t>Солнечные часы</a:t>
            </a:r>
          </a:p>
          <a:p>
            <a:pPr algn="ctr"/>
            <a:r>
              <a:rPr lang="ru-RU" sz="2000" dirty="0"/>
              <a:t>Древнейшая астрономия</a:t>
            </a:r>
          </a:p>
          <a:p>
            <a:pPr algn="ctr"/>
            <a:r>
              <a:rPr lang="ru-RU" sz="2000" dirty="0"/>
              <a:t>Телескопическая астрономия</a:t>
            </a:r>
          </a:p>
          <a:p>
            <a:pPr algn="ctr"/>
            <a:r>
              <a:rPr lang="ru-RU" sz="2000" dirty="0"/>
              <a:t>Солнечная энергетика.</a:t>
            </a:r>
          </a:p>
          <a:p>
            <a:pPr algn="ctr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066" y="2176896"/>
            <a:ext cx="3657598" cy="39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4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37" y="667434"/>
            <a:ext cx="4655127" cy="5444837"/>
          </a:xfrm>
        </p:spPr>
        <p:txBody>
          <a:bodyPr>
            <a:noAutofit/>
          </a:bodyPr>
          <a:lstStyle/>
          <a:p>
            <a:pPr lvl="0" algn="ctr"/>
            <a:r>
              <a:rPr lang="ru-RU" sz="1800" dirty="0"/>
              <a:t>На территории Парка неба размещаются две башни-обсерватории – большая и малая</a:t>
            </a:r>
            <a:r>
              <a:rPr lang="en-US" sz="1800" dirty="0"/>
              <a:t>.</a:t>
            </a:r>
            <a:r>
              <a:rPr lang="ru-RU" sz="1800" dirty="0"/>
              <a:t>	</a:t>
            </a:r>
            <a:br>
              <a:rPr lang="ru-RU" sz="1800" dirty="0"/>
            </a:br>
            <a:r>
              <a:rPr lang="ru-RU" sz="1800" dirty="0"/>
              <a:t>Пройдем в большую башню обсерватории</a:t>
            </a:r>
            <a:r>
              <a:rPr lang="en-US" sz="1800" dirty="0"/>
              <a:t>.</a:t>
            </a:r>
            <a:r>
              <a:rPr lang="ru-RU" sz="1800" dirty="0"/>
              <a:t>  В Большой башне обсерватории  мы видим различные телескопы(от самых маленьких до самых больших размеров)</a:t>
            </a:r>
            <a:r>
              <a:rPr lang="en-US" sz="1800" dirty="0"/>
              <a:t>.</a:t>
            </a:r>
            <a:r>
              <a:rPr lang="ru-RU" sz="1800" dirty="0"/>
              <a:t> </a:t>
            </a:r>
            <a:r>
              <a:rPr lang="ru-RU" sz="1800" cap="none" dirty="0">
                <a:latin typeface="ProximaNova-Regular"/>
              </a:rPr>
              <a:t>В  самом центре </a:t>
            </a:r>
            <a:r>
              <a:rPr lang="ru-RU" altLang="ru-RU" sz="1800" cap="none" dirty="0">
                <a:latin typeface="ProximaNova-Regular"/>
              </a:rPr>
              <a:t>установлен единственный в Москве телескоп-рефрактор «Цейсс-300», доступный для массовых наблюдений. При помощи этого телескопа можно увидеть Солнце, звезды, Луну, планеты. Специальный купол приоткрывается, чтобы удобнее было рассматривать звезды. Справа от телескопа расположены приборы и модели древнейшей астрономии</a:t>
            </a:r>
            <a:r>
              <a:rPr lang="en-US" altLang="ru-RU" sz="1800" cap="none" dirty="0">
                <a:latin typeface="ProximaNova-Regular"/>
              </a:rPr>
              <a:t>.</a:t>
            </a:r>
            <a:r>
              <a:rPr lang="ru-RU" altLang="ru-RU" sz="1800" cap="none" dirty="0">
                <a:latin typeface="ProximaNova-Regular"/>
              </a:rPr>
              <a:t> Например такие как астролябия</a:t>
            </a:r>
            <a:r>
              <a:rPr lang="en-US" altLang="ru-RU" sz="1800" cap="none" dirty="0">
                <a:latin typeface="ProximaNova-Regular"/>
              </a:rPr>
              <a:t>,</a:t>
            </a:r>
            <a:r>
              <a:rPr lang="ru-RU" altLang="ru-RU" sz="1800" cap="none" dirty="0">
                <a:latin typeface="ProximaNova-Regular"/>
              </a:rPr>
              <a:t> армиллярная сфера</a:t>
            </a:r>
            <a:r>
              <a:rPr lang="en-US" altLang="ru-RU" sz="1800" cap="none" dirty="0">
                <a:latin typeface="ProximaNova-Regular"/>
              </a:rPr>
              <a:t>,</a:t>
            </a:r>
            <a:r>
              <a:rPr lang="ru-RU" altLang="ru-RU" sz="1800" cap="none" dirty="0">
                <a:latin typeface="ProximaNova-Regular"/>
              </a:rPr>
              <a:t> квадрант</a:t>
            </a:r>
            <a:r>
              <a:rPr lang="en-US" altLang="ru-RU" sz="1800" cap="none" dirty="0">
                <a:latin typeface="ProximaNova-Regular"/>
              </a:rPr>
              <a:t>,</a:t>
            </a:r>
            <a:r>
              <a:rPr lang="ru-RU" altLang="ru-RU" sz="1800" cap="none" dirty="0">
                <a:latin typeface="ProximaNova-Regular"/>
              </a:rPr>
              <a:t> параллактическая линейка</a:t>
            </a:r>
            <a:r>
              <a:rPr lang="en-US" altLang="ru-RU" sz="1800" cap="none" dirty="0">
                <a:latin typeface="ProximaNova-Regular"/>
              </a:rPr>
              <a:t>.</a:t>
            </a:r>
            <a:r>
              <a:rPr lang="ru-RU" altLang="ru-RU" sz="1800" cap="none" dirty="0">
                <a:latin typeface="ProximaNova-Regular"/>
              </a:rPr>
              <a:t> 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96" y="667434"/>
            <a:ext cx="3667991" cy="2639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95" y="3544714"/>
            <a:ext cx="3667991" cy="276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6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164032"/>
            <a:ext cx="3771947" cy="2785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24" y="908720"/>
            <a:ext cx="3961122" cy="2730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1786" y="767840"/>
            <a:ext cx="45612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>
                <a:latin typeface="ProximaNova-Regular"/>
              </a:rPr>
              <a:t>При выходе весит древняя карта космоса</a:t>
            </a:r>
            <a:r>
              <a:rPr lang="en-US" altLang="ru-RU" sz="2400" dirty="0">
                <a:latin typeface="ProximaNova-Regular"/>
              </a:rPr>
              <a:t>,</a:t>
            </a:r>
            <a:r>
              <a:rPr lang="ru-RU" altLang="ru-RU" sz="2400" dirty="0">
                <a:latin typeface="ProximaNova-Regular"/>
              </a:rPr>
              <a:t> где  можно подойти и пощупать собственными руками эту старинную живопись космоса</a:t>
            </a:r>
            <a:r>
              <a:rPr lang="en-US" altLang="ru-RU" sz="2400" dirty="0">
                <a:latin typeface="ProximaNova-Regular"/>
              </a:rPr>
              <a:t>.</a:t>
            </a:r>
            <a:r>
              <a:rPr lang="ru-RU" altLang="ru-RU" sz="2400" dirty="0">
                <a:latin typeface="ProximaNova-Regular"/>
              </a:rPr>
              <a:t>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12327" y="4377170"/>
            <a:ext cx="34655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ProximaNova-Regular"/>
              </a:rPr>
              <a:t>Там же можно увидеть крошечную модель солнечных часов</a:t>
            </a:r>
            <a:r>
              <a:rPr lang="en-US" altLang="ru-RU" sz="2400" dirty="0">
                <a:latin typeface="ProximaNova-Regular"/>
              </a:rPr>
              <a:t>.</a:t>
            </a:r>
            <a:r>
              <a:rPr lang="ru-RU" altLang="ru-RU" sz="2400" dirty="0">
                <a:latin typeface="ProximaNova-Regular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20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439892" cy="2348345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>Также есть и малая башня обсерватории</a:t>
            </a:r>
            <a:r>
              <a:rPr lang="en-US" sz="2000" dirty="0"/>
              <a:t>,</a:t>
            </a:r>
            <a:r>
              <a:rPr lang="ru-RU" sz="2000" dirty="0"/>
              <a:t> которая подразделяется на несколько залов</a:t>
            </a:r>
            <a:r>
              <a:rPr lang="en-US" sz="2000" dirty="0"/>
              <a:t>.</a:t>
            </a:r>
            <a:r>
              <a:rPr lang="ru-RU" sz="2000" dirty="0"/>
              <a:t> Пройдем в первый зал</a:t>
            </a:r>
            <a:r>
              <a:rPr lang="en-US" sz="2000" dirty="0"/>
              <a:t>.</a:t>
            </a:r>
            <a:r>
              <a:rPr lang="ru-RU" sz="2000" dirty="0"/>
              <a:t> Здесь мы видим 40-см рефлектор системы Ричи-Кретьен, предназначенный для более серьезных наблюдений и исследований. Он укомплектован всем необходимым оборудованием для удаленного доступа и последующей обработки результатов наблюдений.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068960"/>
            <a:ext cx="6408712" cy="3354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673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3442" y="692696"/>
            <a:ext cx="5969578" cy="3018094"/>
          </a:xfrm>
        </p:spPr>
        <p:txBody>
          <a:bodyPr>
            <a:normAutofit/>
          </a:bodyPr>
          <a:lstStyle/>
          <a:p>
            <a:r>
              <a:rPr lang="ru-RU" sz="2400" dirty="0"/>
              <a:t>Во втором зале мы видим модели планет</a:t>
            </a:r>
            <a:r>
              <a:rPr lang="en-US" sz="2400" dirty="0"/>
              <a:t>,</a:t>
            </a:r>
            <a:r>
              <a:rPr lang="ru-RU" sz="2400" dirty="0"/>
              <a:t> которые можно потрогать</a:t>
            </a:r>
            <a:r>
              <a:rPr lang="en-US" sz="2400" dirty="0"/>
              <a:t>.</a:t>
            </a:r>
            <a:r>
              <a:rPr lang="ru-RU" sz="2400" dirty="0"/>
              <a:t> Также в этой башне мы наблюдаем новейшие технологии по изучению звезд в целом</a:t>
            </a:r>
            <a:r>
              <a:rPr lang="en-US" sz="2400" dirty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442" y="2644486"/>
            <a:ext cx="6114901" cy="344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50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sh dir="u"/>
      </p:transition>
    </mc:Choice>
    <mc:Fallback xmlns="">
      <p:transition spd="slow"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2261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cap="all" dirty="0">
                <a:latin typeface="Circe"/>
              </a:rPr>
              <a:t>ДРЕВО СТРАНСТВИЙ. </a:t>
            </a:r>
            <a:r>
              <a:rPr lang="ru-RU" sz="2000" cap="all" dirty="0" smtClean="0">
                <a:latin typeface="Circe"/>
              </a:rPr>
              <a:t>ГЕОСКОП</a:t>
            </a:r>
            <a:endParaRPr lang="ru-RU" sz="2000" dirty="0">
              <a:latin typeface="Circe"/>
            </a:endParaRPr>
          </a:p>
          <a:p>
            <a:pPr algn="ctr"/>
            <a:r>
              <a:rPr lang="ru-RU" sz="2000" dirty="0">
                <a:latin typeface="Circe"/>
              </a:rPr>
              <a:t>Рядом с портретом Земли раскинул веер стрелок прибор геоскоп (что в переводе означает «видеть Землю»). Стрелки указывают направление и расстояние от астрономической площадки «Парк неба» до 70 интереснейших мест на Земле.</a:t>
            </a:r>
            <a:endParaRPr lang="ru-RU" sz="2000" b="0" i="0" dirty="0">
              <a:effectLst/>
              <a:latin typeface="Circe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741540" cy="465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56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77983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cap="all" dirty="0">
                <a:latin typeface="Circe"/>
              </a:rPr>
              <a:t>БОЛЬШИЕ ГОРИЗОНТАЛЬНЫЕ СОЛНЕЧНЫЕ </a:t>
            </a:r>
            <a:r>
              <a:rPr lang="ru-RU" sz="2400" cap="all" dirty="0" smtClean="0">
                <a:latin typeface="Circe"/>
              </a:rPr>
              <a:t>ЧАСЫ</a:t>
            </a:r>
            <a:endParaRPr lang="ru-RU" sz="2400" dirty="0">
              <a:latin typeface="Circe"/>
            </a:endParaRPr>
          </a:p>
          <a:p>
            <a:pPr algn="ctr"/>
            <a:r>
              <a:rPr lang="ru-RU" sz="2400" dirty="0">
                <a:latin typeface="Circe"/>
              </a:rPr>
              <a:t>Мы нашли для горизонтальных часов Парка неба очень интересное решение – стилобат-памятник покорителям космоса у ВВЦ.</a:t>
            </a:r>
            <a:endParaRPr lang="ru-RU" sz="2400" b="0" i="0" dirty="0">
              <a:effectLst/>
              <a:latin typeface="Circe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2276872"/>
            <a:ext cx="4824536" cy="430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55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60648"/>
            <a:ext cx="7182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>
                <a:latin typeface="Circe"/>
              </a:rPr>
              <a:t>ЗВЕЗДНАЯ КАРТА А.А. </a:t>
            </a:r>
            <a:r>
              <a:rPr lang="ru-RU" sz="2400" cap="all" dirty="0" smtClean="0">
                <a:latin typeface="Circe"/>
              </a:rPr>
              <a:t>МИХАЙЛОВА</a:t>
            </a:r>
            <a:endParaRPr lang="ru-RU" sz="2400" dirty="0">
              <a:latin typeface="Circe"/>
            </a:endParaRPr>
          </a:p>
          <a:p>
            <a:r>
              <a:rPr lang="ru-RU" sz="2400" dirty="0">
                <a:latin typeface="Circe"/>
              </a:rPr>
              <a:t>В одном из уголков Парка неба расположен очень интересный прибор – звездная карта А.А. Михайлова.</a:t>
            </a:r>
            <a:endParaRPr lang="ru-RU" sz="2400" b="0" i="0" dirty="0">
              <a:effectLst/>
              <a:latin typeface="Circe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1988840"/>
            <a:ext cx="4381500" cy="472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1356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20</TotalTime>
  <Words>319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Circe</vt:lpstr>
      <vt:lpstr>ProximaNova-Regular</vt:lpstr>
      <vt:lpstr>Times New Roman</vt:lpstr>
      <vt:lpstr>След самолета</vt:lpstr>
      <vt:lpstr>Виртуальная экскурсия в московский планетарий</vt:lpstr>
      <vt:lpstr>Парк неба это комплекс астрономических приборов и инструментов, соединение астрономической обсерватории и музея под открытым небом – достопримечательность Московского планетария.</vt:lpstr>
      <vt:lpstr>На территории Парка неба размещаются две башни-обсерватории – большая и малая.  Пройдем в большую башню обсерватории.  В Большой башне обсерватории  мы видим различные телескопы(от самых маленьких до самых больших размеров). В  самом центре установлен единственный в Москве телескоп-рефрактор «Цейсс-300», доступный для массовых наблюдений. При помощи этого телескопа можно увидеть Солнце, звезды, Луну, планеты. Специальный купол приоткрывается, чтобы удобнее было рассматривать звезды. Справа от телескопа расположены приборы и модели древнейшей астрономии. Например такие как астролябия, армиллярная сфера, квадрант, параллактическая линейка. </vt:lpstr>
      <vt:lpstr>Презентация PowerPoint</vt:lpstr>
      <vt:lpstr>Также есть и малая башня обсерватории, которая подразделяется на несколько залов. Пройдем в первый зал. Здесь мы видим 40-см рефлектор системы Ричи-Кретьен, предназначенный для более серьезных наблюдений и исследований. Он укомплектован всем необходимым оборудованием для удаленного доступа и последующей обработки результатов наблюдений. </vt:lpstr>
      <vt:lpstr>Презентация PowerPoint</vt:lpstr>
      <vt:lpstr>Презентация PowerPoint</vt:lpstr>
      <vt:lpstr>Презентация PowerPoint</vt:lpstr>
      <vt:lpstr>Презентация PowerPoint</vt:lpstr>
      <vt:lpstr>Несмотря на все, мы предлагаем всем посетителям погрузиться в необычную атмосферу с виртуальными очками.где каждый человек почувствует себя частицeй космоса. </vt:lpstr>
      <vt:lpstr>Площадка «Парк неба» с мая по сентябрь работает ежедневно, кроме вторника, в будние дни с 12:00 до 19:00, в выходные дни с 11:00 до 19:00.      в будние дни - 250 руб., в выходные - 300 руб.      м. "Баррикадная", Садовая-Кудринская, д. 5, стр. 1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экскурсия в московский планетарий</dc:title>
  <dc:creator>Учитель</dc:creator>
  <cp:lastModifiedBy>User</cp:lastModifiedBy>
  <cp:revision>4</cp:revision>
  <dcterms:created xsi:type="dcterms:W3CDTF">2019-12-02T11:13:28Z</dcterms:created>
  <dcterms:modified xsi:type="dcterms:W3CDTF">2019-12-05T14:30:20Z</dcterms:modified>
</cp:coreProperties>
</file>