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4" r:id="rId1"/>
  </p:sldMasterIdLst>
  <p:sldIdLst>
    <p:sldId id="256" r:id="rId2"/>
    <p:sldId id="277" r:id="rId3"/>
    <p:sldId id="257" r:id="rId4"/>
    <p:sldId id="258" r:id="rId5"/>
    <p:sldId id="259" r:id="rId6"/>
    <p:sldId id="260" r:id="rId7"/>
    <p:sldId id="261" r:id="rId8"/>
    <p:sldId id="262" r:id="rId9"/>
    <p:sldId id="263" r:id="rId10"/>
    <p:sldId id="264" r:id="rId11"/>
    <p:sldId id="265" r:id="rId12"/>
    <p:sldId id="266" r:id="rId13"/>
    <p:sldId id="267" r:id="rId14"/>
    <p:sldId id="271" r:id="rId15"/>
    <p:sldId id="272" r:id="rId16"/>
    <p:sldId id="275" r:id="rId17"/>
    <p:sldId id="278" r:id="rId18"/>
    <p:sldId id="279" r:id="rId19"/>
    <p:sldId id="273" r:id="rId20"/>
    <p:sldId id="276" r:id="rId21"/>
    <p:sldId id="280" r:id="rId22"/>
    <p:sldId id="274" r:id="rId23"/>
    <p:sldId id="283" r:id="rId24"/>
    <p:sldId id="281" r:id="rId25"/>
    <p:sldId id="282"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CC00CC"/>
    <a:srgbClr val="00FF00"/>
    <a:srgbClr val="993300"/>
    <a:srgbClr val="66FF33"/>
    <a:srgbClr val="D7E6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1" autoAdjust="0"/>
    <p:restoredTop sz="94660"/>
  </p:normalViewPr>
  <p:slideViewPr>
    <p:cSldViewPr snapToGrid="0">
      <p:cViewPr varScale="1">
        <p:scale>
          <a:sx n="103" d="100"/>
          <a:sy n="103" d="100"/>
        </p:scale>
        <p:origin x="150"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96DFF08F-DC6B-4601-B491-B0F83F6DD2DA}" type="datetimeFigureOut">
              <a:rPr lang="en-US" dirty="0"/>
              <a:t>12/7/2019</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FAB73BC-B049-4115-A692-8D63A059BFB8}" type="slidenum">
              <a:rPr lang="en-US" dirty="0"/>
              <a:t>‹#›</a:t>
            </a:fld>
            <a:endParaRPr lang="en-US" dirty="0"/>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6DFF08F-DC6B-4601-B491-B0F83F6DD2DA}" type="datetimeFigureOut">
              <a:rPr lang="en-US" dirty="0"/>
              <a:t>12/7/2019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12/7/2019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12/7/2019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12/7/2019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12/7/2019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ru-RU" smtClean="0"/>
              <a:t>Образец заголовка</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6DFF08F-DC6B-4601-B491-B0F83F6DD2DA}" type="datetimeFigureOut">
              <a:rPr lang="en-US" dirty="0"/>
              <a:t>12/7/2019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6DFF08F-DC6B-4601-B491-B0F83F6DD2DA}" type="datetimeFigureOut">
              <a:rPr lang="en-US" dirty="0"/>
              <a:t>12/7/2019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96DFF08F-DC6B-4601-B491-B0F83F6DD2DA}" type="datetimeFigureOut">
              <a:rPr lang="en-US" dirty="0"/>
              <a:pPr/>
              <a:t>12/7/2019</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hyperlink" Target="https://www.youtube.com/watch?v=6KQwRN2dZt8"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hyperlink" Target="https://www.youtube.com/watch?v=d9p53E9QuzY&amp;t=615s"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3143" y="503853"/>
            <a:ext cx="10580914" cy="830997"/>
          </a:xfrm>
          <a:prstGeom prst="rect">
            <a:avLst/>
          </a:prstGeom>
          <a:noFill/>
        </p:spPr>
        <p:txBody>
          <a:bodyPr wrap="square" rtlCol="0">
            <a:spAutoFit/>
          </a:bodyPr>
          <a:lstStyle/>
          <a:p>
            <a:pPr algn="ctr"/>
            <a:r>
              <a:rPr lang="ru-RU" sz="2400" dirty="0" smtClean="0">
                <a:solidFill>
                  <a:schemeClr val="accent3">
                    <a:lumMod val="50000"/>
                  </a:schemeClr>
                </a:solidFill>
                <a:latin typeface="Times New Roman" panose="02020603050405020304" pitchFamily="18" charset="0"/>
                <a:cs typeface="Times New Roman" panose="02020603050405020304" pitchFamily="18" charset="0"/>
              </a:rPr>
              <a:t>ГБОУ СОШ №13 </a:t>
            </a:r>
          </a:p>
          <a:p>
            <a:pPr algn="ctr"/>
            <a:r>
              <a:rPr lang="ru-RU" sz="2400" dirty="0" smtClean="0">
                <a:solidFill>
                  <a:schemeClr val="accent3">
                    <a:lumMod val="50000"/>
                  </a:schemeClr>
                </a:solidFill>
                <a:latin typeface="Times New Roman" panose="02020603050405020304" pitchFamily="18" charset="0"/>
                <a:cs typeface="Times New Roman" panose="02020603050405020304" pitchFamily="18" charset="0"/>
              </a:rPr>
              <a:t>с углубленным изучением английского языка Невского района СПб</a:t>
            </a:r>
            <a:endParaRPr lang="ru-RU" sz="2400" dirty="0">
              <a:solidFill>
                <a:schemeClr val="accent3">
                  <a:lumMod val="50000"/>
                </a:schemeClr>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979714" y="1530220"/>
            <a:ext cx="9554547" cy="2123658"/>
          </a:xfrm>
          <a:prstGeom prst="rect">
            <a:avLst/>
          </a:prstGeom>
          <a:noFill/>
        </p:spPr>
        <p:txBody>
          <a:bodyPr wrap="square" rtlCol="0">
            <a:spAutoFit/>
          </a:bodyPr>
          <a:lstStyle/>
          <a:p>
            <a:r>
              <a:rPr lang="ru-RU" sz="4400" b="1" i="1" dirty="0" smtClean="0">
                <a:solidFill>
                  <a:srgbClr val="FFFF00"/>
                </a:solidFill>
                <a:latin typeface="Times New Roman" panose="02020603050405020304" pitchFamily="18" charset="0"/>
                <a:cs typeface="Times New Roman" panose="02020603050405020304" pitchFamily="18" charset="0"/>
              </a:rPr>
              <a:t>          Урок математики в 5 класс</a:t>
            </a:r>
          </a:p>
          <a:p>
            <a:r>
              <a:rPr lang="ru-RU" sz="4400" b="1" i="1" dirty="0" smtClean="0">
                <a:solidFill>
                  <a:srgbClr val="FFFF00"/>
                </a:solidFill>
                <a:latin typeface="Times New Roman" panose="02020603050405020304" pitchFamily="18" charset="0"/>
                <a:cs typeface="Times New Roman" panose="02020603050405020304" pitchFamily="18" charset="0"/>
              </a:rPr>
              <a:t>         Учитель: </a:t>
            </a:r>
          </a:p>
          <a:p>
            <a:r>
              <a:rPr lang="ru-RU" sz="4400" b="1" i="1" dirty="0">
                <a:solidFill>
                  <a:srgbClr val="FFFF00"/>
                </a:solidFill>
                <a:latin typeface="Times New Roman" panose="02020603050405020304" pitchFamily="18" charset="0"/>
                <a:cs typeface="Times New Roman" panose="02020603050405020304" pitchFamily="18" charset="0"/>
              </a:rPr>
              <a:t> </a:t>
            </a:r>
            <a:r>
              <a:rPr lang="ru-RU" sz="4400" b="1" i="1" dirty="0" smtClean="0">
                <a:solidFill>
                  <a:srgbClr val="FFFF00"/>
                </a:solidFill>
                <a:latin typeface="Times New Roman" panose="02020603050405020304" pitchFamily="18" charset="0"/>
                <a:cs typeface="Times New Roman" panose="02020603050405020304" pitchFamily="18" charset="0"/>
              </a:rPr>
              <a:t>       Самохина Анастасия Павловна</a:t>
            </a:r>
            <a:endParaRPr lang="ru-RU" sz="4400" b="1" i="1"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613084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8580" y="289249"/>
            <a:ext cx="11616612" cy="19687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5400" b="1" dirty="0" smtClean="0">
                <a:solidFill>
                  <a:srgbClr val="FFFF00"/>
                </a:solidFill>
              </a:rPr>
              <a:t>ПРОВЕРЯЕМ ОТВЕТЫ</a:t>
            </a:r>
            <a:r>
              <a:rPr lang="ru-RU" sz="5400" b="1" dirty="0" smtClean="0">
                <a:solidFill>
                  <a:srgbClr val="FFFF00"/>
                </a:solidFill>
                <a:sym typeface="Wingdings" panose="05000000000000000000" pitchFamily="2" charset="2"/>
              </a:rPr>
              <a:t>)</a:t>
            </a:r>
            <a:endParaRPr lang="ru-RU" sz="5400" b="1" dirty="0">
              <a:solidFill>
                <a:srgbClr val="FFFF00"/>
              </a:solidFill>
            </a:endParaRPr>
          </a:p>
        </p:txBody>
      </p:sp>
      <p:sp>
        <p:nvSpPr>
          <p:cNvPr id="3" name="TextBox 2"/>
          <p:cNvSpPr txBox="1"/>
          <p:nvPr/>
        </p:nvSpPr>
        <p:spPr>
          <a:xfrm>
            <a:off x="2901821" y="2258008"/>
            <a:ext cx="4282751" cy="4154984"/>
          </a:xfrm>
          <a:prstGeom prst="rect">
            <a:avLst/>
          </a:prstGeom>
          <a:noFill/>
        </p:spPr>
        <p:txBody>
          <a:bodyPr wrap="square" rtlCol="0">
            <a:spAutoFit/>
          </a:bodyPr>
          <a:lstStyle/>
          <a:p>
            <a:r>
              <a:rPr lang="ru-RU" sz="6600" dirty="0" smtClean="0">
                <a:latin typeface="Arial" panose="020B0604020202020204" pitchFamily="34" charset="0"/>
                <a:cs typeface="Arial" panose="020B0604020202020204" pitchFamily="34" charset="0"/>
              </a:rPr>
              <a:t>1. </a:t>
            </a:r>
            <a:r>
              <a:rPr lang="ru-RU" sz="6600" dirty="0" smtClean="0">
                <a:solidFill>
                  <a:srgbClr val="FF0000"/>
                </a:solidFill>
                <a:latin typeface="Arial" panose="020B0604020202020204" pitchFamily="34" charset="0"/>
                <a:cs typeface="Arial" panose="020B0604020202020204" pitchFamily="34" charset="0"/>
              </a:rPr>
              <a:t>68</a:t>
            </a:r>
          </a:p>
          <a:p>
            <a:r>
              <a:rPr lang="ru-RU" sz="6600" dirty="0" smtClean="0">
                <a:latin typeface="Arial" panose="020B0604020202020204" pitchFamily="34" charset="0"/>
                <a:cs typeface="Arial" panose="020B0604020202020204" pitchFamily="34" charset="0"/>
              </a:rPr>
              <a:t>2. </a:t>
            </a:r>
            <a:r>
              <a:rPr lang="ru-RU" sz="6600" dirty="0" smtClean="0">
                <a:solidFill>
                  <a:srgbClr val="0070C0"/>
                </a:solidFill>
                <a:latin typeface="Arial" panose="020B0604020202020204" pitchFamily="34" charset="0"/>
                <a:cs typeface="Arial" panose="020B0604020202020204" pitchFamily="34" charset="0"/>
              </a:rPr>
              <a:t>27</a:t>
            </a:r>
          </a:p>
          <a:p>
            <a:r>
              <a:rPr lang="ru-RU" sz="6600" dirty="0" smtClean="0">
                <a:latin typeface="Arial" panose="020B0604020202020204" pitchFamily="34" charset="0"/>
                <a:cs typeface="Arial" panose="020B0604020202020204" pitchFamily="34" charset="0"/>
              </a:rPr>
              <a:t>3. </a:t>
            </a:r>
            <a:r>
              <a:rPr lang="ru-RU" sz="6600" dirty="0" smtClean="0">
                <a:solidFill>
                  <a:srgbClr val="FF0000"/>
                </a:solidFill>
                <a:latin typeface="Arial" panose="020B0604020202020204" pitchFamily="34" charset="0"/>
                <a:cs typeface="Arial" panose="020B0604020202020204" pitchFamily="34" charset="0"/>
              </a:rPr>
              <a:t>17</a:t>
            </a:r>
          </a:p>
          <a:p>
            <a:r>
              <a:rPr lang="ru-RU" sz="6600" dirty="0" smtClean="0">
                <a:latin typeface="Arial" panose="020B0604020202020204" pitchFamily="34" charset="0"/>
                <a:cs typeface="Arial" panose="020B0604020202020204" pitchFamily="34" charset="0"/>
              </a:rPr>
              <a:t>4. </a:t>
            </a:r>
            <a:r>
              <a:rPr lang="ru-RU" sz="6600" dirty="0" smtClean="0">
                <a:solidFill>
                  <a:srgbClr val="0070C0"/>
                </a:solidFill>
                <a:latin typeface="Arial" panose="020B0604020202020204" pitchFamily="34" charset="0"/>
                <a:cs typeface="Arial" panose="020B0604020202020204" pitchFamily="34" charset="0"/>
              </a:rPr>
              <a:t>54</a:t>
            </a:r>
          </a:p>
        </p:txBody>
      </p:sp>
      <p:sp>
        <p:nvSpPr>
          <p:cNvPr id="4" name="TextBox 3"/>
          <p:cNvSpPr txBox="1"/>
          <p:nvPr/>
        </p:nvSpPr>
        <p:spPr>
          <a:xfrm>
            <a:off x="6162870" y="2518607"/>
            <a:ext cx="3153747" cy="3416320"/>
          </a:xfrm>
          <a:prstGeom prst="rect">
            <a:avLst/>
          </a:prstGeom>
          <a:noFill/>
        </p:spPr>
        <p:txBody>
          <a:bodyPr wrap="square" rtlCol="0">
            <a:spAutoFit/>
          </a:bodyPr>
          <a:lstStyle/>
          <a:p>
            <a:pPr lvl="0"/>
            <a:r>
              <a:rPr lang="ru-RU" sz="7200" dirty="0">
                <a:solidFill>
                  <a:prstClr val="black"/>
                </a:solidFill>
                <a:latin typeface="Arial" panose="020B0604020202020204" pitchFamily="34" charset="0"/>
                <a:cs typeface="Arial" panose="020B0604020202020204" pitchFamily="34" charset="0"/>
              </a:rPr>
              <a:t>5</a:t>
            </a:r>
            <a:r>
              <a:rPr lang="ru-RU" sz="7200" dirty="0" smtClean="0">
                <a:solidFill>
                  <a:prstClr val="black"/>
                </a:solidFill>
                <a:latin typeface="Arial" panose="020B0604020202020204" pitchFamily="34" charset="0"/>
                <a:cs typeface="Arial" panose="020B0604020202020204" pitchFamily="34" charset="0"/>
              </a:rPr>
              <a:t>.  </a:t>
            </a:r>
            <a:r>
              <a:rPr lang="ru-RU" sz="7200" dirty="0" smtClean="0">
                <a:solidFill>
                  <a:srgbClr val="FF0000"/>
                </a:solidFill>
                <a:latin typeface="Arial" panose="020B0604020202020204" pitchFamily="34" charset="0"/>
                <a:cs typeface="Arial" panose="020B0604020202020204" pitchFamily="34" charset="0"/>
              </a:rPr>
              <a:t>42</a:t>
            </a:r>
            <a:endParaRPr lang="ru-RU" sz="7200" dirty="0">
              <a:solidFill>
                <a:srgbClr val="FF0000"/>
              </a:solidFill>
              <a:latin typeface="Arial" panose="020B0604020202020204" pitchFamily="34" charset="0"/>
              <a:cs typeface="Arial" panose="020B0604020202020204" pitchFamily="34" charset="0"/>
            </a:endParaRPr>
          </a:p>
          <a:p>
            <a:pPr lvl="0"/>
            <a:r>
              <a:rPr lang="ru-RU" sz="7200" dirty="0">
                <a:solidFill>
                  <a:prstClr val="black"/>
                </a:solidFill>
                <a:latin typeface="Arial" panose="020B0604020202020204" pitchFamily="34" charset="0"/>
                <a:cs typeface="Arial" panose="020B0604020202020204" pitchFamily="34" charset="0"/>
              </a:rPr>
              <a:t>6</a:t>
            </a:r>
            <a:r>
              <a:rPr lang="ru-RU" sz="7200" dirty="0" smtClean="0">
                <a:solidFill>
                  <a:prstClr val="black"/>
                </a:solidFill>
                <a:latin typeface="Arial" panose="020B0604020202020204" pitchFamily="34" charset="0"/>
                <a:cs typeface="Arial" panose="020B0604020202020204" pitchFamily="34" charset="0"/>
              </a:rPr>
              <a:t>.  </a:t>
            </a:r>
            <a:r>
              <a:rPr lang="ru-RU" sz="7200" dirty="0" smtClean="0">
                <a:solidFill>
                  <a:srgbClr val="0070C0"/>
                </a:solidFill>
                <a:latin typeface="Arial" panose="020B0604020202020204" pitchFamily="34" charset="0"/>
                <a:cs typeface="Arial" panose="020B0604020202020204" pitchFamily="34" charset="0"/>
              </a:rPr>
              <a:t>69</a:t>
            </a:r>
            <a:endParaRPr lang="ru-RU" sz="7200" dirty="0">
              <a:solidFill>
                <a:srgbClr val="0070C0"/>
              </a:solidFill>
              <a:latin typeface="Arial" panose="020B0604020202020204" pitchFamily="34" charset="0"/>
              <a:cs typeface="Arial" panose="020B0604020202020204" pitchFamily="34" charset="0"/>
            </a:endParaRPr>
          </a:p>
          <a:p>
            <a:pPr lvl="0"/>
            <a:r>
              <a:rPr lang="ru-RU" sz="7200" dirty="0">
                <a:solidFill>
                  <a:prstClr val="black"/>
                </a:solidFill>
                <a:latin typeface="Arial" panose="020B0604020202020204" pitchFamily="34" charset="0"/>
                <a:cs typeface="Arial" panose="020B0604020202020204" pitchFamily="34" charset="0"/>
              </a:rPr>
              <a:t>7. </a:t>
            </a:r>
            <a:r>
              <a:rPr lang="ru-RU" sz="7200" dirty="0">
                <a:solidFill>
                  <a:srgbClr val="FF0000"/>
                </a:solidFill>
                <a:latin typeface="Arial" panose="020B0604020202020204" pitchFamily="34" charset="0"/>
                <a:cs typeface="Arial" panose="020B0604020202020204" pitchFamily="34" charset="0"/>
              </a:rPr>
              <a:t>108</a:t>
            </a:r>
          </a:p>
        </p:txBody>
      </p:sp>
    </p:spTree>
    <p:extLst>
      <p:ext uri="{BB962C8B-B14F-4D97-AF65-F5344CB8AC3E}">
        <p14:creationId xmlns:p14="http://schemas.microsoft.com/office/powerpoint/2010/main" val="27634160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82350" y="2726199"/>
            <a:ext cx="9871788" cy="3139321"/>
          </a:xfrm>
          <a:prstGeom prst="rect">
            <a:avLst/>
          </a:prstGeom>
        </p:spPr>
        <p:txBody>
          <a:bodyPr wrap="square">
            <a:spAutoFit/>
          </a:bodyPr>
          <a:lstStyle/>
          <a:p>
            <a:r>
              <a:rPr lang="ru-RU" sz="4800" b="1" dirty="0" smtClean="0">
                <a:solidFill>
                  <a:srgbClr val="0070C0"/>
                </a:solidFill>
              </a:rPr>
              <a:t>7 </a:t>
            </a:r>
            <a:r>
              <a:rPr lang="ru-RU" sz="5400" b="1" dirty="0" smtClean="0">
                <a:solidFill>
                  <a:srgbClr val="0070C0"/>
                </a:solidFill>
              </a:rPr>
              <a:t>+</a:t>
            </a:r>
            <a:r>
              <a:rPr lang="ru-RU" sz="2400" b="1" dirty="0" smtClean="0">
                <a:solidFill>
                  <a:srgbClr val="0070C0"/>
                </a:solidFill>
              </a:rPr>
              <a:t>  </a:t>
            </a:r>
            <a:r>
              <a:rPr lang="ru-RU" sz="3600" b="1" dirty="0" smtClean="0">
                <a:solidFill>
                  <a:srgbClr val="0070C0"/>
                </a:solidFill>
              </a:rPr>
              <a:t>это </a:t>
            </a:r>
            <a:r>
              <a:rPr lang="ru-RU" sz="2400" b="1" dirty="0" smtClean="0">
                <a:solidFill>
                  <a:srgbClr val="0070C0"/>
                </a:solidFill>
              </a:rPr>
              <a:t> </a:t>
            </a:r>
            <a:r>
              <a:rPr lang="ru-RU" sz="6000" b="1" dirty="0" smtClean="0">
                <a:solidFill>
                  <a:srgbClr val="FF0000"/>
                </a:solidFill>
              </a:rPr>
              <a:t>«5»</a:t>
            </a:r>
            <a:endParaRPr lang="ru-RU" sz="6000" b="1" dirty="0">
              <a:solidFill>
                <a:srgbClr val="FF0000"/>
              </a:solidFill>
            </a:endParaRPr>
          </a:p>
          <a:p>
            <a:r>
              <a:rPr lang="ru-RU" sz="4400" b="1" dirty="0" smtClean="0">
                <a:solidFill>
                  <a:srgbClr val="0070C0"/>
                </a:solidFill>
              </a:rPr>
              <a:t>                         5-6 </a:t>
            </a:r>
            <a:r>
              <a:rPr lang="ru-RU" sz="5400" b="1" dirty="0" smtClean="0">
                <a:solidFill>
                  <a:srgbClr val="0070C0"/>
                </a:solidFill>
              </a:rPr>
              <a:t>+ </a:t>
            </a:r>
            <a:r>
              <a:rPr lang="ru-RU" sz="3600" b="1" dirty="0" smtClean="0">
                <a:solidFill>
                  <a:srgbClr val="0070C0"/>
                </a:solidFill>
              </a:rPr>
              <a:t>это </a:t>
            </a:r>
            <a:r>
              <a:rPr lang="ru-RU" sz="6000" b="1" dirty="0" smtClean="0">
                <a:solidFill>
                  <a:srgbClr val="CC00CC"/>
                </a:solidFill>
              </a:rPr>
              <a:t>«4»</a:t>
            </a:r>
            <a:endParaRPr lang="ru-RU" sz="6000" b="1" dirty="0">
              <a:solidFill>
                <a:srgbClr val="CC00CC"/>
              </a:solidFill>
            </a:endParaRPr>
          </a:p>
          <a:p>
            <a:r>
              <a:rPr lang="ru-RU" sz="4400" b="1" dirty="0" smtClean="0">
                <a:solidFill>
                  <a:srgbClr val="0070C0"/>
                </a:solidFill>
              </a:rPr>
              <a:t>3-4</a:t>
            </a:r>
            <a:r>
              <a:rPr lang="ru-RU" sz="2400" b="1" dirty="0" smtClean="0">
                <a:solidFill>
                  <a:srgbClr val="0070C0"/>
                </a:solidFill>
              </a:rPr>
              <a:t> </a:t>
            </a:r>
            <a:r>
              <a:rPr lang="ru-RU" sz="5400" b="1" dirty="0" smtClean="0">
                <a:solidFill>
                  <a:srgbClr val="0070C0"/>
                </a:solidFill>
              </a:rPr>
              <a:t>+</a:t>
            </a:r>
            <a:r>
              <a:rPr lang="ru-RU" sz="2400" b="1" dirty="0" smtClean="0">
                <a:solidFill>
                  <a:srgbClr val="0070C0"/>
                </a:solidFill>
              </a:rPr>
              <a:t> </a:t>
            </a:r>
            <a:r>
              <a:rPr lang="ru-RU" sz="4000" b="1" dirty="0" smtClean="0">
                <a:solidFill>
                  <a:srgbClr val="0070C0"/>
                </a:solidFill>
              </a:rPr>
              <a:t>это  </a:t>
            </a:r>
            <a:r>
              <a:rPr lang="ru-RU" sz="5400" b="1" dirty="0" smtClean="0">
                <a:solidFill>
                  <a:srgbClr val="00FF00"/>
                </a:solidFill>
              </a:rPr>
              <a:t>«3»</a:t>
            </a:r>
            <a:endParaRPr lang="ru-RU" sz="5400" b="1" dirty="0">
              <a:solidFill>
                <a:srgbClr val="00FF00"/>
              </a:solidFill>
            </a:endParaRPr>
          </a:p>
          <a:p>
            <a:r>
              <a:rPr lang="ru-RU" sz="2400" b="1" dirty="0" smtClean="0">
                <a:solidFill>
                  <a:srgbClr val="0070C0"/>
                </a:solidFill>
              </a:rPr>
              <a:t>                                                        Меньше </a:t>
            </a:r>
            <a:r>
              <a:rPr lang="ru-RU" sz="2400" b="1" dirty="0">
                <a:solidFill>
                  <a:srgbClr val="0070C0"/>
                </a:solidFill>
              </a:rPr>
              <a:t>3 – плохо, у тебя все впереди!</a:t>
            </a:r>
          </a:p>
        </p:txBody>
      </p:sp>
      <p:sp>
        <p:nvSpPr>
          <p:cNvPr id="2" name="TextBox 1"/>
          <p:cNvSpPr txBox="1"/>
          <p:nvPr/>
        </p:nvSpPr>
        <p:spPr>
          <a:xfrm>
            <a:off x="1776634" y="765111"/>
            <a:ext cx="8483220" cy="1323439"/>
          </a:xfrm>
          <a:prstGeom prst="rect">
            <a:avLst/>
          </a:prstGeom>
          <a:noFill/>
        </p:spPr>
        <p:txBody>
          <a:bodyPr wrap="none" rtlCol="0">
            <a:spAutoFit/>
          </a:bodyPr>
          <a:lstStyle/>
          <a:p>
            <a:r>
              <a:rPr lang="ru-RU" sz="8000" b="1" dirty="0" smtClean="0">
                <a:solidFill>
                  <a:srgbClr val="FF0000"/>
                </a:solidFill>
              </a:rPr>
              <a:t>Молодцы, ребята!</a:t>
            </a:r>
            <a:endParaRPr lang="ru-RU" sz="8000" b="1" dirty="0">
              <a:solidFill>
                <a:srgbClr val="FF0000"/>
              </a:solidFill>
            </a:endParaRPr>
          </a:p>
        </p:txBody>
      </p:sp>
    </p:spTree>
    <p:extLst>
      <p:ext uri="{BB962C8B-B14F-4D97-AF65-F5344CB8AC3E}">
        <p14:creationId xmlns:p14="http://schemas.microsoft.com/office/powerpoint/2010/main" val="41508080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621902" y="1343609"/>
            <a:ext cx="6419460" cy="3785652"/>
          </a:xfrm>
          <a:prstGeom prst="rect">
            <a:avLst/>
          </a:prstGeom>
          <a:noFill/>
        </p:spPr>
        <p:txBody>
          <a:bodyPr wrap="square" rtlCol="0">
            <a:spAutoFit/>
          </a:bodyPr>
          <a:lstStyle/>
          <a:p>
            <a:pPr algn="ctr"/>
            <a:r>
              <a:rPr lang="ru-RU" sz="8000" b="1" dirty="0" smtClean="0">
                <a:solidFill>
                  <a:srgbClr val="00B050"/>
                </a:solidFill>
              </a:rPr>
              <a:t>Закрой глаза и отдохни </a:t>
            </a:r>
          </a:p>
          <a:p>
            <a:pPr algn="ctr"/>
            <a:r>
              <a:rPr lang="ru-RU" sz="8000" b="1" dirty="0" smtClean="0">
                <a:solidFill>
                  <a:srgbClr val="00B050"/>
                </a:solidFill>
              </a:rPr>
              <a:t>5 секунд!</a:t>
            </a:r>
            <a:endParaRPr lang="ru-RU" sz="8000" b="1" dirty="0">
              <a:solidFill>
                <a:srgbClr val="00B050"/>
              </a:solidFill>
            </a:endParaRPr>
          </a:p>
        </p:txBody>
      </p:sp>
    </p:spTree>
    <p:extLst>
      <p:ext uri="{BB962C8B-B14F-4D97-AF65-F5344CB8AC3E}">
        <p14:creationId xmlns:p14="http://schemas.microsoft.com/office/powerpoint/2010/main" val="24217962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23526" y="1352938"/>
            <a:ext cx="8808097" cy="3416320"/>
          </a:xfrm>
          <a:prstGeom prst="rect">
            <a:avLst/>
          </a:prstGeom>
          <a:noFill/>
        </p:spPr>
        <p:txBody>
          <a:bodyPr wrap="square" rtlCol="0">
            <a:spAutoFit/>
          </a:bodyPr>
          <a:lstStyle/>
          <a:p>
            <a:pPr algn="ctr"/>
            <a:r>
              <a:rPr lang="ru-RU" sz="7200" b="1" dirty="0" smtClean="0">
                <a:solidFill>
                  <a:srgbClr val="FF00FF"/>
                </a:solidFill>
              </a:rPr>
              <a:t>Умножение натуральных чисел </a:t>
            </a:r>
          </a:p>
          <a:p>
            <a:pPr algn="ctr"/>
            <a:r>
              <a:rPr lang="ru-RU" sz="7200" b="1" dirty="0" smtClean="0">
                <a:solidFill>
                  <a:srgbClr val="FF00FF"/>
                </a:solidFill>
              </a:rPr>
              <a:t>и их свойства</a:t>
            </a:r>
            <a:endParaRPr lang="ru-RU" sz="7200" b="1" dirty="0">
              <a:solidFill>
                <a:srgbClr val="FF00FF"/>
              </a:solidFill>
            </a:endParaRPr>
          </a:p>
        </p:txBody>
      </p:sp>
    </p:spTree>
    <p:extLst>
      <p:ext uri="{BB962C8B-B14F-4D97-AF65-F5344CB8AC3E}">
        <p14:creationId xmlns:p14="http://schemas.microsoft.com/office/powerpoint/2010/main" val="20625160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04662" y="1455574"/>
            <a:ext cx="7259215" cy="3785652"/>
          </a:xfrm>
          <a:prstGeom prst="rect">
            <a:avLst/>
          </a:prstGeom>
          <a:noFill/>
        </p:spPr>
        <p:txBody>
          <a:bodyPr wrap="square" rtlCol="0">
            <a:spAutoFit/>
          </a:bodyPr>
          <a:lstStyle/>
          <a:p>
            <a:pPr algn="ctr"/>
            <a:r>
              <a:rPr lang="ru-RU" sz="6000" b="1" dirty="0" smtClean="0">
                <a:solidFill>
                  <a:srgbClr val="00B0F0"/>
                </a:solidFill>
              </a:rPr>
              <a:t>Откроем учебник и повторим свойства умножения натуральных чисел</a:t>
            </a:r>
            <a:endParaRPr lang="ru-RU" sz="6000" b="1" dirty="0">
              <a:solidFill>
                <a:srgbClr val="00B0F0"/>
              </a:solidFill>
            </a:endParaRPr>
          </a:p>
        </p:txBody>
      </p:sp>
    </p:spTree>
    <p:extLst>
      <p:ext uri="{BB962C8B-B14F-4D97-AF65-F5344CB8AC3E}">
        <p14:creationId xmlns:p14="http://schemas.microsoft.com/office/powerpoint/2010/main" val="39191284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336971" y="604192"/>
            <a:ext cx="2326711" cy="2488433"/>
          </a:xfrm>
          <a:prstGeom prst="rect">
            <a:avLst/>
          </a:prstGeom>
        </p:spPr>
      </p:pic>
      <p:sp>
        <p:nvSpPr>
          <p:cNvPr id="5" name="TextBox 4"/>
          <p:cNvSpPr txBox="1"/>
          <p:nvPr/>
        </p:nvSpPr>
        <p:spPr>
          <a:xfrm>
            <a:off x="177282" y="3442996"/>
            <a:ext cx="12014718" cy="2185214"/>
          </a:xfrm>
          <a:prstGeom prst="rect">
            <a:avLst/>
          </a:prstGeom>
          <a:noFill/>
        </p:spPr>
        <p:txBody>
          <a:bodyPr wrap="square" rtlCol="0">
            <a:spAutoFit/>
          </a:bodyPr>
          <a:lstStyle/>
          <a:p>
            <a:r>
              <a:rPr lang="ru-RU" sz="2400" b="1" dirty="0">
                <a:solidFill>
                  <a:srgbClr val="993300"/>
                </a:solidFill>
              </a:rPr>
              <a:t>Известно, что лапку пчелы можно увидеть при увеличении не менее, чем в  </a:t>
            </a:r>
            <a:r>
              <a:rPr lang="ru-RU" sz="4000" b="1" dirty="0">
                <a:solidFill>
                  <a:srgbClr val="C00000"/>
                </a:solidFill>
              </a:rPr>
              <a:t>400</a:t>
            </a:r>
            <a:r>
              <a:rPr lang="ru-RU" sz="2400" b="1" dirty="0">
                <a:solidFill>
                  <a:srgbClr val="993300"/>
                </a:solidFill>
              </a:rPr>
              <a:t> раз. </a:t>
            </a:r>
          </a:p>
          <a:p>
            <a:r>
              <a:rPr lang="ru-RU" sz="3600" b="1" dirty="0">
                <a:solidFill>
                  <a:srgbClr val="993300"/>
                </a:solidFill>
                <a:latin typeface="Times New Roman" panose="02020603050405020304" pitchFamily="18" charset="0"/>
                <a:cs typeface="Times New Roman" panose="02020603050405020304" pitchFamily="18" charset="0"/>
              </a:rPr>
              <a:t>У Алисы микроскоп имел: объектив- </a:t>
            </a:r>
            <a:r>
              <a:rPr lang="ru-RU" sz="3600" b="1" dirty="0">
                <a:solidFill>
                  <a:srgbClr val="002060"/>
                </a:solidFill>
                <a:latin typeface="Times New Roman" panose="02020603050405020304" pitchFamily="18" charset="0"/>
                <a:cs typeface="Times New Roman" panose="02020603050405020304" pitchFamily="18" charset="0"/>
              </a:rPr>
              <a:t>30</a:t>
            </a:r>
            <a:r>
              <a:rPr lang="ru-RU" sz="3600" b="1" dirty="0">
                <a:solidFill>
                  <a:srgbClr val="993300"/>
                </a:solidFill>
                <a:latin typeface="Times New Roman" panose="02020603050405020304" pitchFamily="18" charset="0"/>
                <a:cs typeface="Times New Roman" panose="02020603050405020304" pitchFamily="18" charset="0"/>
              </a:rPr>
              <a:t> и окуляр- </a:t>
            </a:r>
            <a:r>
              <a:rPr lang="ru-RU" sz="3600" b="1" dirty="0">
                <a:solidFill>
                  <a:srgbClr val="002060"/>
                </a:solidFill>
                <a:latin typeface="Times New Roman" panose="02020603050405020304" pitchFamily="18" charset="0"/>
                <a:cs typeface="Times New Roman" panose="02020603050405020304" pitchFamily="18" charset="0"/>
              </a:rPr>
              <a:t>15</a:t>
            </a:r>
          </a:p>
          <a:p>
            <a:r>
              <a:rPr lang="ru-RU" sz="3600" b="1" dirty="0">
                <a:solidFill>
                  <a:srgbClr val="993300"/>
                </a:solidFill>
                <a:latin typeface="Times New Roman" panose="02020603050405020304" pitchFamily="18" charset="0"/>
                <a:cs typeface="Times New Roman" panose="02020603050405020304" pitchFamily="18" charset="0"/>
              </a:rPr>
              <a:t>У </a:t>
            </a:r>
            <a:r>
              <a:rPr lang="ru-RU" sz="3600" b="1" dirty="0" smtClean="0">
                <a:solidFill>
                  <a:srgbClr val="993300"/>
                </a:solidFill>
                <a:latin typeface="Times New Roman" panose="02020603050405020304" pitchFamily="18" charset="0"/>
                <a:cs typeface="Times New Roman" panose="02020603050405020304" pitchFamily="18" charset="0"/>
              </a:rPr>
              <a:t>Сергея </a:t>
            </a:r>
            <a:r>
              <a:rPr lang="ru-RU" sz="3600" b="1" dirty="0">
                <a:solidFill>
                  <a:srgbClr val="993300"/>
                </a:solidFill>
                <a:latin typeface="Times New Roman" panose="02020603050405020304" pitchFamily="18" charset="0"/>
                <a:cs typeface="Times New Roman" panose="02020603050405020304" pitchFamily="18" charset="0"/>
              </a:rPr>
              <a:t>микроскоп имел: объектив – </a:t>
            </a:r>
            <a:r>
              <a:rPr lang="ru-RU" sz="3600" b="1" dirty="0">
                <a:solidFill>
                  <a:srgbClr val="002060"/>
                </a:solidFill>
                <a:latin typeface="Times New Roman" panose="02020603050405020304" pitchFamily="18" charset="0"/>
                <a:cs typeface="Times New Roman" panose="02020603050405020304" pitchFamily="18" charset="0"/>
              </a:rPr>
              <a:t>40</a:t>
            </a:r>
            <a:r>
              <a:rPr lang="ru-RU" sz="3600" b="1" dirty="0">
                <a:solidFill>
                  <a:srgbClr val="993300"/>
                </a:solidFill>
                <a:latin typeface="Times New Roman" panose="02020603050405020304" pitchFamily="18" charset="0"/>
                <a:cs typeface="Times New Roman" panose="02020603050405020304" pitchFamily="18" charset="0"/>
              </a:rPr>
              <a:t>   окуляр </a:t>
            </a:r>
            <a:r>
              <a:rPr lang="ru-RU" sz="3600" b="1" dirty="0">
                <a:solidFill>
                  <a:srgbClr val="002060"/>
                </a:solidFill>
                <a:latin typeface="Times New Roman" panose="02020603050405020304" pitchFamily="18" charset="0"/>
                <a:cs typeface="Times New Roman" panose="02020603050405020304" pitchFamily="18" charset="0"/>
              </a:rPr>
              <a:t>9</a:t>
            </a:r>
          </a:p>
          <a:p>
            <a:r>
              <a:rPr lang="ru-RU" sz="2400" b="1" dirty="0" smtClean="0">
                <a:solidFill>
                  <a:srgbClr val="993300"/>
                </a:solidFill>
              </a:rPr>
              <a:t>Кто </a:t>
            </a:r>
            <a:r>
              <a:rPr lang="ru-RU" sz="2400" b="1" dirty="0">
                <a:solidFill>
                  <a:srgbClr val="993300"/>
                </a:solidFill>
              </a:rPr>
              <a:t>из детей </a:t>
            </a:r>
            <a:r>
              <a:rPr lang="ru-RU" sz="2400" b="1" dirty="0" smtClean="0">
                <a:solidFill>
                  <a:srgbClr val="993300"/>
                </a:solidFill>
              </a:rPr>
              <a:t>узнает, </a:t>
            </a:r>
            <a:r>
              <a:rPr lang="ru-RU" sz="2400" b="1" dirty="0">
                <a:solidFill>
                  <a:srgbClr val="993300"/>
                </a:solidFill>
              </a:rPr>
              <a:t>как выглядит лапка пчелы, которой она собирает нектар?</a:t>
            </a:r>
          </a:p>
        </p:txBody>
      </p:sp>
      <p:pic>
        <p:nvPicPr>
          <p:cNvPr id="8" name="Рисунок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04060" y="644236"/>
            <a:ext cx="1836291" cy="2448389"/>
          </a:xfrm>
          <a:prstGeom prst="rect">
            <a:avLst/>
          </a:prstGeom>
        </p:spPr>
      </p:pic>
    </p:spTree>
    <p:extLst>
      <p:ext uri="{BB962C8B-B14F-4D97-AF65-F5344CB8AC3E}">
        <p14:creationId xmlns:p14="http://schemas.microsoft.com/office/powerpoint/2010/main" val="38060570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1886" y="690465"/>
            <a:ext cx="11691256" cy="5293757"/>
          </a:xfrm>
          <a:prstGeom prst="rect">
            <a:avLst/>
          </a:prstGeom>
          <a:noFill/>
        </p:spPr>
        <p:txBody>
          <a:bodyPr wrap="square" rtlCol="0">
            <a:spAutoFit/>
          </a:bodyPr>
          <a:lstStyle/>
          <a:p>
            <a:r>
              <a:rPr lang="ru-RU" sz="3200" b="1" dirty="0" smtClean="0">
                <a:solidFill>
                  <a:srgbClr val="FF00FF"/>
                </a:solidFill>
              </a:rPr>
              <a:t>Решение: </a:t>
            </a:r>
          </a:p>
          <a:p>
            <a:r>
              <a:rPr lang="ru-RU" sz="3200" dirty="0" smtClean="0"/>
              <a:t>1.Чтобы узнать общее увеличение микроскопа, нужно умножить данные по объективу на данные по окуляру.</a:t>
            </a:r>
          </a:p>
          <a:p>
            <a:r>
              <a:rPr lang="ru-RU" sz="3200" b="1" dirty="0" smtClean="0">
                <a:solidFill>
                  <a:srgbClr val="FF00FF"/>
                </a:solidFill>
              </a:rPr>
              <a:t>Алиса:   30х15=450 (раз)</a:t>
            </a:r>
          </a:p>
          <a:p>
            <a:r>
              <a:rPr lang="ru-RU" sz="3200" b="1" dirty="0" smtClean="0">
                <a:solidFill>
                  <a:srgbClr val="FF00FF"/>
                </a:solidFill>
              </a:rPr>
              <a:t>Сергей: 40х9=360 (раз)</a:t>
            </a:r>
          </a:p>
          <a:p>
            <a:r>
              <a:rPr lang="ru-RU" sz="3200" dirty="0" smtClean="0"/>
              <a:t>2. По условию задачи, необходимо увеличение </a:t>
            </a:r>
          </a:p>
          <a:p>
            <a:r>
              <a:rPr lang="ru-RU" sz="3200" dirty="0"/>
              <a:t> </a:t>
            </a:r>
            <a:r>
              <a:rPr lang="ru-RU" sz="3200" dirty="0" smtClean="0"/>
              <a:t>                                                                            </a:t>
            </a:r>
            <a:r>
              <a:rPr lang="ru-RU" sz="3200" b="1" dirty="0" smtClean="0"/>
              <a:t>«не менее ,чем, в 400 раз»</a:t>
            </a:r>
          </a:p>
          <a:p>
            <a:r>
              <a:rPr lang="ru-RU" sz="3200" dirty="0"/>
              <a:t> </a:t>
            </a:r>
            <a:r>
              <a:rPr lang="ru-RU" sz="3200" dirty="0" smtClean="0"/>
              <a:t>    </a:t>
            </a:r>
            <a:r>
              <a:rPr lang="ru-RU" sz="3200" b="1" dirty="0" smtClean="0"/>
              <a:t>Сравним</a:t>
            </a:r>
            <a:r>
              <a:rPr lang="ru-RU" sz="3200" dirty="0" smtClean="0"/>
              <a:t> полученные данные.</a:t>
            </a:r>
          </a:p>
          <a:p>
            <a:r>
              <a:rPr lang="ru-RU" sz="3200" dirty="0" smtClean="0"/>
              <a:t>                       450 </a:t>
            </a:r>
            <a:r>
              <a:rPr lang="ru-RU" sz="3200" b="1" dirty="0" smtClean="0"/>
              <a:t>больше</a:t>
            </a:r>
            <a:r>
              <a:rPr lang="ru-RU" sz="3200" dirty="0" smtClean="0"/>
              <a:t>, чем 400                     360 </a:t>
            </a:r>
            <a:r>
              <a:rPr lang="ru-RU" sz="3200" b="1" dirty="0" smtClean="0"/>
              <a:t>меньше,</a:t>
            </a:r>
            <a:r>
              <a:rPr lang="ru-RU" sz="3200" dirty="0" smtClean="0"/>
              <a:t> чем 400</a:t>
            </a:r>
          </a:p>
          <a:p>
            <a:r>
              <a:rPr lang="ru-RU" sz="3200" b="1" dirty="0" smtClean="0">
                <a:solidFill>
                  <a:srgbClr val="FF00FF"/>
                </a:solidFill>
              </a:rPr>
              <a:t>Ответ: лапку пчелы можно увидеть в микроскоп Алисы.</a:t>
            </a:r>
          </a:p>
          <a:p>
            <a:endParaRPr lang="ru-RU" dirty="0"/>
          </a:p>
        </p:txBody>
      </p:sp>
    </p:spTree>
    <p:extLst>
      <p:ext uri="{BB962C8B-B14F-4D97-AF65-F5344CB8AC3E}">
        <p14:creationId xmlns:p14="http://schemas.microsoft.com/office/powerpoint/2010/main" val="26596103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29208"/>
            <a:ext cx="11403366" cy="2585323"/>
          </a:xfrm>
          <a:prstGeom prst="rect">
            <a:avLst/>
          </a:prstGeom>
          <a:noFill/>
        </p:spPr>
        <p:txBody>
          <a:bodyPr wrap="square" rtlCol="0">
            <a:spAutoFit/>
          </a:bodyPr>
          <a:lstStyle/>
          <a:p>
            <a:r>
              <a:rPr lang="ru-RU" sz="2400" b="1" dirty="0">
                <a:solidFill>
                  <a:schemeClr val="accent2">
                    <a:lumMod val="75000"/>
                  </a:schemeClr>
                </a:solidFill>
              </a:rPr>
              <a:t>В разных сказках, которые вы любите с детства, герои проделывают какой-либо путь.</a:t>
            </a:r>
          </a:p>
          <a:p>
            <a:r>
              <a:rPr lang="ru-RU" sz="2400" b="1" dirty="0">
                <a:solidFill>
                  <a:schemeClr val="accent2">
                    <a:lumMod val="75000"/>
                  </a:schemeClr>
                </a:solidFill>
              </a:rPr>
              <a:t>Например:</a:t>
            </a:r>
          </a:p>
          <a:p>
            <a:r>
              <a:rPr lang="ru-RU" sz="2400" b="1" dirty="0">
                <a:solidFill>
                  <a:schemeClr val="accent2">
                    <a:lumMod val="75000"/>
                  </a:schemeClr>
                </a:solidFill>
              </a:rPr>
              <a:t>- Волшебник изумрудного города: Элли и ее друзья шагают к волшебнику Гудвину по дороге из желтого кирпича;</a:t>
            </a:r>
          </a:p>
          <a:p>
            <a:pPr marL="285750" indent="-285750">
              <a:buFontTx/>
              <a:buChar char="-"/>
            </a:pPr>
            <a:r>
              <a:rPr lang="ru-RU" sz="2400" b="1" dirty="0" smtClean="0">
                <a:solidFill>
                  <a:schemeClr val="accent2">
                    <a:lumMod val="75000"/>
                  </a:schemeClr>
                </a:solidFill>
              </a:rPr>
              <a:t>Колобок </a:t>
            </a:r>
            <a:r>
              <a:rPr lang="ru-RU" sz="2400" b="1" dirty="0">
                <a:solidFill>
                  <a:schemeClr val="accent2">
                    <a:lumMod val="75000"/>
                  </a:schemeClr>
                </a:solidFill>
              </a:rPr>
              <a:t>и красная шапочка тоже шли, петляя по </a:t>
            </a:r>
            <a:r>
              <a:rPr lang="ru-RU" sz="2400" b="1" dirty="0" smtClean="0">
                <a:solidFill>
                  <a:schemeClr val="accent2">
                    <a:lumMod val="75000"/>
                  </a:schemeClr>
                </a:solidFill>
              </a:rPr>
              <a:t>лесу…</a:t>
            </a:r>
          </a:p>
          <a:p>
            <a:endParaRPr lang="ru-RU" dirty="0"/>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1053" y="2855910"/>
            <a:ext cx="2865663" cy="3460751"/>
          </a:xfrm>
          <a:prstGeom prst="rect">
            <a:avLst/>
          </a:prstGeom>
        </p:spPr>
      </p:pic>
      <p:sp>
        <p:nvSpPr>
          <p:cNvPr id="6" name="TextBox 5"/>
          <p:cNvSpPr txBox="1"/>
          <p:nvPr/>
        </p:nvSpPr>
        <p:spPr>
          <a:xfrm>
            <a:off x="4189445" y="5430416"/>
            <a:ext cx="7792419" cy="769441"/>
          </a:xfrm>
          <a:prstGeom prst="rect">
            <a:avLst/>
          </a:prstGeom>
          <a:noFill/>
        </p:spPr>
        <p:txBody>
          <a:bodyPr wrap="square" rtlCol="0">
            <a:spAutoFit/>
          </a:bodyPr>
          <a:lstStyle/>
          <a:p>
            <a:r>
              <a:rPr lang="ru-RU" sz="4400" b="1" dirty="0">
                <a:solidFill>
                  <a:srgbClr val="FF00FF"/>
                </a:solidFill>
              </a:rPr>
              <a:t>Предложите ваши примеры!</a:t>
            </a:r>
          </a:p>
        </p:txBody>
      </p:sp>
    </p:spTree>
    <p:extLst>
      <p:ext uri="{BB962C8B-B14F-4D97-AF65-F5344CB8AC3E}">
        <p14:creationId xmlns:p14="http://schemas.microsoft.com/office/powerpoint/2010/main" val="9196216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9249" y="438539"/>
            <a:ext cx="11644604" cy="1938992"/>
          </a:xfrm>
          <a:prstGeom prst="rect">
            <a:avLst/>
          </a:prstGeom>
          <a:noFill/>
        </p:spPr>
        <p:txBody>
          <a:bodyPr wrap="square" rtlCol="0">
            <a:spAutoFit/>
          </a:bodyPr>
          <a:lstStyle/>
          <a:p>
            <a:r>
              <a:rPr lang="ru-RU" sz="2000" b="1" dirty="0">
                <a:solidFill>
                  <a:schemeClr val="accent2">
                    <a:lumMod val="50000"/>
                  </a:schemeClr>
                </a:solidFill>
              </a:rPr>
              <a:t>А где в нашей жизни мы можем увидеть движение практически по прямой? </a:t>
            </a:r>
            <a:endParaRPr lang="ru-RU" sz="2000" b="1" dirty="0" smtClean="0">
              <a:solidFill>
                <a:schemeClr val="accent2">
                  <a:lumMod val="50000"/>
                </a:schemeClr>
              </a:solidFill>
            </a:endParaRPr>
          </a:p>
          <a:p>
            <a:endParaRPr lang="ru-RU" sz="2000" b="1" dirty="0">
              <a:solidFill>
                <a:schemeClr val="accent2">
                  <a:lumMod val="50000"/>
                </a:schemeClr>
              </a:solidFill>
            </a:endParaRPr>
          </a:p>
          <a:p>
            <a:r>
              <a:rPr lang="ru-RU" sz="2000" b="1" dirty="0">
                <a:solidFill>
                  <a:schemeClr val="accent2">
                    <a:lumMod val="50000"/>
                  </a:schemeClr>
                </a:solidFill>
              </a:rPr>
              <a:t>И в природе немало животных, среди которых есть невероятно быстрые! Вы знаете таких?</a:t>
            </a:r>
          </a:p>
          <a:p>
            <a:endParaRPr lang="ru-RU" sz="2000" b="1" dirty="0">
              <a:solidFill>
                <a:schemeClr val="accent2">
                  <a:lumMod val="50000"/>
                </a:schemeClr>
              </a:solidFill>
            </a:endParaRPr>
          </a:p>
          <a:p>
            <a:r>
              <a:rPr lang="ru-RU" sz="2000" b="1" dirty="0">
                <a:solidFill>
                  <a:schemeClr val="accent2">
                    <a:lumMod val="50000"/>
                  </a:schemeClr>
                </a:solidFill>
              </a:rPr>
              <a:t>Приглашаю вас на чудо-стадион! Здесь все животные примерно одинакового размера. </a:t>
            </a:r>
            <a:r>
              <a:rPr lang="ru-RU" sz="2000" b="1" dirty="0" smtClean="0">
                <a:solidFill>
                  <a:schemeClr val="accent2">
                    <a:lumMod val="50000"/>
                  </a:schemeClr>
                </a:solidFill>
              </a:rPr>
              <a:t>Поболеем? </a:t>
            </a:r>
            <a:r>
              <a:rPr lang="ru-RU" sz="2000" b="1" dirty="0">
                <a:solidFill>
                  <a:schemeClr val="accent2">
                    <a:lumMod val="50000"/>
                  </a:schemeClr>
                </a:solidFill>
              </a:rPr>
              <a:t>за них?</a:t>
            </a: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282343" y="2771812"/>
            <a:ext cx="4759020" cy="2574630"/>
          </a:xfrm>
          <a:prstGeom prst="rect">
            <a:avLst/>
          </a:prstGeom>
        </p:spPr>
      </p:pic>
    </p:spTree>
    <p:extLst>
      <p:ext uri="{BB962C8B-B14F-4D97-AF65-F5344CB8AC3E}">
        <p14:creationId xmlns:p14="http://schemas.microsoft.com/office/powerpoint/2010/main" val="27987863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3061" y="933061"/>
            <a:ext cx="8935010" cy="1569660"/>
          </a:xfrm>
          <a:prstGeom prst="rect">
            <a:avLst/>
          </a:prstGeom>
          <a:noFill/>
        </p:spPr>
        <p:txBody>
          <a:bodyPr wrap="none" rtlCol="0">
            <a:spAutoFit/>
          </a:bodyPr>
          <a:lstStyle/>
          <a:p>
            <a:r>
              <a:rPr lang="ru-RU" sz="3200" dirty="0" smtClean="0"/>
              <a:t>Видео из фильма «Звериная олимпиада»</a:t>
            </a:r>
          </a:p>
          <a:p>
            <a:r>
              <a:rPr lang="en-US" sz="3200" dirty="0">
                <a:hlinkClick r:id="rId2"/>
              </a:rPr>
              <a:t>https://</a:t>
            </a:r>
            <a:r>
              <a:rPr lang="en-US" sz="3200" dirty="0" smtClean="0">
                <a:hlinkClick r:id="rId2"/>
              </a:rPr>
              <a:t>www.youtube.com/watch?v=6KQwRN2dZt8</a:t>
            </a:r>
            <a:endParaRPr lang="ru-RU" sz="3200" dirty="0" smtClean="0"/>
          </a:p>
          <a:p>
            <a:r>
              <a:rPr lang="ru-RU" sz="3200" dirty="0" smtClean="0"/>
              <a:t>Рекомендуемое начало эпизода 9:37</a:t>
            </a:r>
            <a:endParaRPr lang="ru-RU" sz="3200" dirty="0"/>
          </a:p>
        </p:txBody>
      </p:sp>
    </p:spTree>
    <p:extLst>
      <p:ext uri="{BB962C8B-B14F-4D97-AF65-F5344CB8AC3E}">
        <p14:creationId xmlns:p14="http://schemas.microsoft.com/office/powerpoint/2010/main" val="18086224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3936" y="727788"/>
            <a:ext cx="11821884" cy="4154984"/>
          </a:xfrm>
          <a:prstGeom prst="rect">
            <a:avLst/>
          </a:prstGeom>
          <a:noFill/>
        </p:spPr>
        <p:txBody>
          <a:bodyPr wrap="square" rtlCol="0">
            <a:spAutoFit/>
          </a:bodyPr>
          <a:lstStyle/>
          <a:p>
            <a:r>
              <a:rPr lang="ru-RU" sz="6600" dirty="0" smtClean="0">
                <a:solidFill>
                  <a:srgbClr val="FF00FF"/>
                </a:solidFill>
              </a:rPr>
              <a:t>Эй, ребята, подтянись!</a:t>
            </a:r>
          </a:p>
          <a:p>
            <a:r>
              <a:rPr lang="ru-RU" sz="6600" dirty="0" smtClean="0">
                <a:solidFill>
                  <a:srgbClr val="FF00FF"/>
                </a:solidFill>
              </a:rPr>
              <a:t>Думать быстро торопись!</a:t>
            </a:r>
          </a:p>
          <a:p>
            <a:r>
              <a:rPr lang="ru-RU" sz="6600" dirty="0" smtClean="0">
                <a:solidFill>
                  <a:srgbClr val="FF00FF"/>
                </a:solidFill>
              </a:rPr>
              <a:t>Устный счет начнем мы дружно!</a:t>
            </a:r>
          </a:p>
          <a:p>
            <a:r>
              <a:rPr lang="ru-RU" sz="6600" dirty="0" smtClean="0">
                <a:solidFill>
                  <a:srgbClr val="FF00FF"/>
                </a:solidFill>
              </a:rPr>
              <a:t>Точно нам не будет скучно! </a:t>
            </a:r>
            <a:endParaRPr lang="ru-RU" sz="6600" dirty="0">
              <a:solidFill>
                <a:srgbClr val="FF00FF"/>
              </a:solidFill>
            </a:endParaRPr>
          </a:p>
        </p:txBody>
      </p:sp>
    </p:spTree>
    <p:extLst>
      <p:ext uri="{BB962C8B-B14F-4D97-AF65-F5344CB8AC3E}">
        <p14:creationId xmlns:p14="http://schemas.microsoft.com/office/powerpoint/2010/main" val="32881082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82353" y="3060441"/>
            <a:ext cx="3890864" cy="2593910"/>
          </a:xfrm>
          <a:prstGeom prst="rect">
            <a:avLst/>
          </a:prstGeom>
        </p:spPr>
      </p:pic>
      <p:sp>
        <p:nvSpPr>
          <p:cNvPr id="3" name="TextBox 2"/>
          <p:cNvSpPr txBox="1"/>
          <p:nvPr/>
        </p:nvSpPr>
        <p:spPr>
          <a:xfrm>
            <a:off x="2015412" y="867747"/>
            <a:ext cx="184731" cy="369332"/>
          </a:xfrm>
          <a:prstGeom prst="rect">
            <a:avLst/>
          </a:prstGeom>
          <a:noFill/>
        </p:spPr>
        <p:txBody>
          <a:bodyPr wrap="none" rtlCol="0">
            <a:spAutoFit/>
          </a:bodyPr>
          <a:lstStyle/>
          <a:p>
            <a:endParaRPr lang="ru-RU" dirty="0"/>
          </a:p>
        </p:txBody>
      </p:sp>
      <p:sp>
        <p:nvSpPr>
          <p:cNvPr id="6" name="Прямоугольник 5"/>
          <p:cNvSpPr/>
          <p:nvPr/>
        </p:nvSpPr>
        <p:spPr>
          <a:xfrm>
            <a:off x="3950217" y="419878"/>
            <a:ext cx="7946314" cy="22766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dirty="0"/>
              <a:t>Известно, что гепард пробежал дистанцию со скоростью 30 м/с за 5 с. Какую дистанцию бежали животные?</a:t>
            </a:r>
          </a:p>
        </p:txBody>
      </p:sp>
    </p:spTree>
    <p:extLst>
      <p:ext uri="{BB962C8B-B14F-4D97-AF65-F5344CB8AC3E}">
        <p14:creationId xmlns:p14="http://schemas.microsoft.com/office/powerpoint/2010/main" val="24934417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1258" y="681135"/>
            <a:ext cx="11346024" cy="1569660"/>
          </a:xfrm>
          <a:prstGeom prst="rect">
            <a:avLst/>
          </a:prstGeom>
          <a:noFill/>
        </p:spPr>
        <p:txBody>
          <a:bodyPr wrap="square" rtlCol="0">
            <a:spAutoFit/>
          </a:bodyPr>
          <a:lstStyle/>
          <a:p>
            <a:r>
              <a:rPr lang="ru-RU" sz="2400" b="1" dirty="0">
                <a:solidFill>
                  <a:schemeClr val="accent2">
                    <a:lumMod val="50000"/>
                  </a:schemeClr>
                </a:solidFill>
              </a:rPr>
              <a:t>Использование лишайников для датировки исторических объектов.</a:t>
            </a:r>
          </a:p>
          <a:p>
            <a:r>
              <a:rPr lang="ru-RU" sz="2400" b="1" dirty="0">
                <a:solidFill>
                  <a:schemeClr val="accent2">
                    <a:lumMod val="50000"/>
                  </a:schemeClr>
                </a:solidFill>
              </a:rPr>
              <a:t>Лихенология – наука о </a:t>
            </a:r>
            <a:r>
              <a:rPr lang="ru-RU" sz="2400" b="1" dirty="0" smtClean="0">
                <a:solidFill>
                  <a:schemeClr val="accent2">
                    <a:lumMod val="50000"/>
                  </a:schemeClr>
                </a:solidFill>
              </a:rPr>
              <a:t>лишайниках. </a:t>
            </a:r>
            <a:endParaRPr lang="ru-RU" sz="2400" b="1" dirty="0">
              <a:solidFill>
                <a:schemeClr val="accent2">
                  <a:lumMod val="50000"/>
                </a:schemeClr>
              </a:solidFill>
            </a:endParaRPr>
          </a:p>
          <a:p>
            <a:r>
              <a:rPr lang="ru-RU" sz="2400" b="1" dirty="0" smtClean="0">
                <a:solidFill>
                  <a:srgbClr val="CC00CC"/>
                </a:solidFill>
              </a:rPr>
              <a:t>        Предположите, какой смысл скрывается за понятием  </a:t>
            </a:r>
            <a:r>
              <a:rPr lang="ru-RU" sz="2400" b="1" dirty="0" err="1" smtClean="0">
                <a:solidFill>
                  <a:srgbClr val="CC00CC"/>
                </a:solidFill>
              </a:rPr>
              <a:t>Лихенометрия</a:t>
            </a:r>
            <a:r>
              <a:rPr lang="ru-RU" sz="2400" b="1" dirty="0" smtClean="0">
                <a:solidFill>
                  <a:srgbClr val="CC00CC"/>
                </a:solidFill>
              </a:rPr>
              <a:t> </a:t>
            </a:r>
            <a:r>
              <a:rPr lang="ru-RU" sz="2400" b="1" dirty="0">
                <a:solidFill>
                  <a:srgbClr val="CC00CC"/>
                </a:solidFill>
              </a:rPr>
              <a:t>- ?</a:t>
            </a:r>
          </a:p>
          <a:p>
            <a:pPr algn="ctr"/>
            <a:endParaRPr lang="ru-RU" sz="2400" b="1" dirty="0">
              <a:solidFill>
                <a:schemeClr val="accent2">
                  <a:lumMod val="50000"/>
                </a:schemeClr>
              </a:solidFill>
            </a:endParaRPr>
          </a:p>
        </p:txBody>
      </p:sp>
      <p:sp>
        <p:nvSpPr>
          <p:cNvPr id="3" name="Овал 2"/>
          <p:cNvSpPr/>
          <p:nvPr/>
        </p:nvSpPr>
        <p:spPr>
          <a:xfrm>
            <a:off x="475862" y="2379306"/>
            <a:ext cx="11280709" cy="40868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err="1" smtClean="0"/>
              <a:t>Лихенометрия</a:t>
            </a:r>
            <a:r>
              <a:rPr lang="ru-RU" sz="2400" b="1" dirty="0" smtClean="0"/>
              <a:t> </a:t>
            </a:r>
            <a:r>
              <a:rPr lang="ru-RU" sz="2400" b="1" dirty="0"/>
              <a:t>— использование лишайников для датировки скальных поверхностей (была </a:t>
            </a:r>
            <a:r>
              <a:rPr lang="ru-RU" sz="2400" b="1" dirty="0" smtClean="0"/>
              <a:t>впервые предложена </a:t>
            </a:r>
            <a:r>
              <a:rPr lang="ru-RU" sz="2400" b="1" dirty="0"/>
              <a:t>австрийским ботаником Рональдом </a:t>
            </a:r>
            <a:r>
              <a:rPr lang="ru-RU" sz="2400" b="1" dirty="0" err="1"/>
              <a:t>Бешелом</a:t>
            </a:r>
            <a:r>
              <a:rPr lang="ru-RU" sz="2400" b="1" dirty="0"/>
              <a:t>). С помощью обыкновенной линейки производится замер диаметров слоевищ наиболее распространенного вида - </a:t>
            </a:r>
            <a:r>
              <a:rPr lang="ru-RU" sz="2400" b="1" dirty="0" err="1"/>
              <a:t>ризокарпона</a:t>
            </a:r>
            <a:r>
              <a:rPr lang="ru-RU" sz="2400" b="1" dirty="0"/>
              <a:t> географического (</a:t>
            </a:r>
            <a:r>
              <a:rPr lang="ru-RU" sz="2400" b="1" dirty="0" err="1"/>
              <a:t>Rhizocarpon</a:t>
            </a:r>
            <a:r>
              <a:rPr lang="ru-RU" sz="2400" b="1" dirty="0"/>
              <a:t> </a:t>
            </a:r>
            <a:r>
              <a:rPr lang="ru-RU" sz="2400" b="1" dirty="0" err="1"/>
              <a:t>geographicum</a:t>
            </a:r>
            <a:r>
              <a:rPr lang="ru-RU" sz="2400" b="1" dirty="0"/>
              <a:t> D. С), и по средним величинам наибольших слоевищ судят о возрасте тех пород, на которых они разрослись.</a:t>
            </a:r>
          </a:p>
        </p:txBody>
      </p:sp>
    </p:spTree>
    <p:extLst>
      <p:ext uri="{BB962C8B-B14F-4D97-AF65-F5344CB8AC3E}">
        <p14:creationId xmlns:p14="http://schemas.microsoft.com/office/powerpoint/2010/main" val="1679801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9835" y="576013"/>
            <a:ext cx="10612017" cy="2862322"/>
          </a:xfrm>
          <a:prstGeom prst="rect">
            <a:avLst/>
          </a:prstGeom>
          <a:noFill/>
        </p:spPr>
        <p:txBody>
          <a:bodyPr wrap="square" rtlCol="0">
            <a:spAutoFit/>
          </a:bodyPr>
          <a:lstStyle/>
          <a:p>
            <a:r>
              <a:rPr lang="ru-RU" dirty="0"/>
              <a:t>Классическим примером использования лишайников для датировки являются мегалиты острова Пасхи, на котором было обнаружено около 600 огромных каменных статуй, высеченных из вулканического туфа и достигающих веса 40 тонн. </a:t>
            </a:r>
          </a:p>
          <a:p>
            <a:r>
              <a:rPr lang="ru-RU" dirty="0"/>
              <a:t>Остров Пасхи расположен в 3200 км к востоку от Южной Америки. Этот остров является одним из наиболее изолированных мест на Земле. На нем нет колодцев или постоянных рек, т. к. остров сложен из очень пористой вулканической породы, так что местное население полностью зависит от тропических ливней. </a:t>
            </a:r>
          </a:p>
          <a:p>
            <a:r>
              <a:rPr lang="ru-RU" dirty="0"/>
              <a:t>Для вычисления возраста каменных статуй использовали </a:t>
            </a:r>
            <a:r>
              <a:rPr lang="ru-RU" dirty="0" err="1"/>
              <a:t>лихенометрию</a:t>
            </a:r>
            <a:r>
              <a:rPr lang="ru-RU" dirty="0"/>
              <a:t>, поскольку другие методы, такие как изотопный анализ, не давали результатов на этих вулканических скалах. Каменные изваяния были покрыты лишайниками.</a:t>
            </a: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92685" y="3438335"/>
            <a:ext cx="3265709" cy="2449282"/>
          </a:xfrm>
          <a:prstGeom prst="rect">
            <a:avLst/>
          </a:prstGeom>
        </p:spPr>
      </p:pic>
    </p:spTree>
    <p:extLst>
      <p:ext uri="{BB962C8B-B14F-4D97-AF65-F5344CB8AC3E}">
        <p14:creationId xmlns:p14="http://schemas.microsoft.com/office/powerpoint/2010/main" val="21033423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399" y="765111"/>
            <a:ext cx="8668139" cy="1323439"/>
          </a:xfrm>
          <a:prstGeom prst="rect">
            <a:avLst/>
          </a:prstGeom>
          <a:noFill/>
        </p:spPr>
        <p:txBody>
          <a:bodyPr wrap="square" rtlCol="0">
            <a:spAutoFit/>
          </a:bodyPr>
          <a:lstStyle/>
          <a:p>
            <a:r>
              <a:rPr lang="ru-RU" sz="2000" dirty="0" smtClean="0"/>
              <a:t>Видео из передачи «</a:t>
            </a:r>
            <a:r>
              <a:rPr lang="ru-RU" sz="2000" b="1" dirty="0">
                <a:solidFill>
                  <a:srgbClr val="333333"/>
                </a:solidFill>
                <a:latin typeface="Arial" panose="020B0604020202020204" pitchFamily="34" charset="0"/>
              </a:rPr>
              <a:t>Чудеса, диковины и сокровища с Еленой </a:t>
            </a:r>
            <a:r>
              <a:rPr lang="ru-RU" sz="2000" b="1" dirty="0" err="1">
                <a:solidFill>
                  <a:srgbClr val="333333"/>
                </a:solidFill>
                <a:latin typeface="Arial" panose="020B0604020202020204" pitchFamily="34" charset="0"/>
              </a:rPr>
              <a:t>Киричок</a:t>
            </a:r>
            <a:r>
              <a:rPr lang="ru-RU" sz="2000" b="1" dirty="0">
                <a:solidFill>
                  <a:srgbClr val="333333"/>
                </a:solidFill>
                <a:latin typeface="Arial" panose="020B0604020202020204" pitchFamily="34" charset="0"/>
              </a:rPr>
              <a:t>, серия </a:t>
            </a:r>
            <a:r>
              <a:rPr lang="ru-RU" sz="2000" b="1" dirty="0" smtClean="0">
                <a:solidFill>
                  <a:srgbClr val="333333"/>
                </a:solidFill>
                <a:latin typeface="Arial" panose="020B0604020202020204" pitchFamily="34" charset="0"/>
              </a:rPr>
              <a:t>Лишайники»</a:t>
            </a:r>
          </a:p>
          <a:p>
            <a:r>
              <a:rPr lang="en-US" sz="2000" dirty="0">
                <a:hlinkClick r:id="rId2"/>
              </a:rPr>
              <a:t>https://</a:t>
            </a:r>
            <a:r>
              <a:rPr lang="en-US" sz="2000" dirty="0" smtClean="0">
                <a:hlinkClick r:id="rId2"/>
              </a:rPr>
              <a:t>www.youtube.com/watch?v=d9p53E9QuzY&amp;t=615s</a:t>
            </a:r>
            <a:endParaRPr lang="ru-RU" sz="2000" dirty="0" smtClean="0"/>
          </a:p>
          <a:p>
            <a:endParaRPr lang="ru-RU" sz="2000" dirty="0"/>
          </a:p>
        </p:txBody>
      </p:sp>
    </p:spTree>
    <p:extLst>
      <p:ext uri="{BB962C8B-B14F-4D97-AF65-F5344CB8AC3E}">
        <p14:creationId xmlns:p14="http://schemas.microsoft.com/office/powerpoint/2010/main" val="33816746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9878" y="438539"/>
            <a:ext cx="11122089" cy="6709529"/>
          </a:xfrm>
          <a:prstGeom prst="rect">
            <a:avLst/>
          </a:prstGeom>
          <a:noFill/>
        </p:spPr>
        <p:txBody>
          <a:bodyPr wrap="square" rtlCol="0">
            <a:spAutoFit/>
          </a:bodyPr>
          <a:lstStyle/>
          <a:p>
            <a:pPr algn="ctr"/>
            <a:r>
              <a:rPr lang="ru-RU" sz="2800" b="1" dirty="0" smtClean="0">
                <a:solidFill>
                  <a:srgbClr val="CC00CC"/>
                </a:solidFill>
              </a:rPr>
              <a:t>Работа у доски на  закрепление свойств умножения натуральных чисел</a:t>
            </a:r>
          </a:p>
          <a:p>
            <a:pPr algn="ctr"/>
            <a:r>
              <a:rPr lang="ru-RU" sz="2800" b="1" dirty="0" smtClean="0">
                <a:solidFill>
                  <a:srgbClr val="CC00CC"/>
                </a:solidFill>
              </a:rPr>
              <a:t>Работаем парами (три пары учеников) у доски, кто из групп решит примеры быстрее? </a:t>
            </a:r>
          </a:p>
          <a:p>
            <a:pPr algn="ctr"/>
            <a:r>
              <a:rPr lang="ru-RU" sz="2800" b="1" dirty="0" smtClean="0">
                <a:solidFill>
                  <a:srgbClr val="CC00CC"/>
                </a:solidFill>
              </a:rPr>
              <a:t>Действия объясняем!</a:t>
            </a:r>
          </a:p>
          <a:p>
            <a:pPr algn="ctr"/>
            <a:r>
              <a:rPr lang="ru-RU" sz="2800" b="1" dirty="0" smtClean="0">
                <a:solidFill>
                  <a:srgbClr val="CC00CC"/>
                </a:solidFill>
              </a:rPr>
              <a:t> Примеры </a:t>
            </a:r>
            <a:r>
              <a:rPr lang="ru-RU" sz="2800" b="1" dirty="0">
                <a:solidFill>
                  <a:srgbClr val="CC00CC"/>
                </a:solidFill>
              </a:rPr>
              <a:t>на умножение:</a:t>
            </a:r>
          </a:p>
          <a:p>
            <a:r>
              <a:rPr lang="ru-RU" sz="3600" b="1" dirty="0">
                <a:solidFill>
                  <a:srgbClr val="CC00CC"/>
                </a:solidFill>
              </a:rPr>
              <a:t>1450 * 18 =</a:t>
            </a:r>
          </a:p>
          <a:p>
            <a:r>
              <a:rPr lang="ru-RU" sz="3600" b="1" dirty="0">
                <a:solidFill>
                  <a:srgbClr val="CC00CC"/>
                </a:solidFill>
              </a:rPr>
              <a:t>16 * 5603 =</a:t>
            </a:r>
          </a:p>
          <a:p>
            <a:r>
              <a:rPr lang="ru-RU" sz="3600" b="1" dirty="0">
                <a:solidFill>
                  <a:srgbClr val="CC00CC"/>
                </a:solidFill>
              </a:rPr>
              <a:t>27480 * 32 </a:t>
            </a:r>
            <a:r>
              <a:rPr lang="ru-RU" sz="3600" b="1" dirty="0" smtClean="0">
                <a:solidFill>
                  <a:srgbClr val="CC00CC"/>
                </a:solidFill>
              </a:rPr>
              <a:t>=</a:t>
            </a:r>
          </a:p>
          <a:p>
            <a:endParaRPr lang="ru-RU" sz="2800" b="1" dirty="0">
              <a:solidFill>
                <a:srgbClr val="CC00CC"/>
              </a:solidFill>
            </a:endParaRPr>
          </a:p>
          <a:p>
            <a:r>
              <a:rPr lang="ru-RU" sz="3600" b="1" dirty="0" smtClean="0">
                <a:solidFill>
                  <a:srgbClr val="CC00CC"/>
                </a:solidFill>
              </a:rPr>
              <a:t>                                                                                           </a:t>
            </a:r>
            <a:r>
              <a:rPr lang="ru-RU" sz="3200" b="1" dirty="0" smtClean="0">
                <a:solidFill>
                  <a:srgbClr val="CC00CC"/>
                </a:solidFill>
              </a:rPr>
              <a:t>29 </a:t>
            </a:r>
            <a:r>
              <a:rPr lang="ru-RU" sz="3200" b="1" dirty="0">
                <a:solidFill>
                  <a:srgbClr val="CC00CC"/>
                </a:solidFill>
              </a:rPr>
              <a:t>* 320 =</a:t>
            </a:r>
          </a:p>
          <a:p>
            <a:r>
              <a:rPr lang="ru-RU" sz="3200" b="1" dirty="0" smtClean="0">
                <a:solidFill>
                  <a:srgbClr val="CC00CC"/>
                </a:solidFill>
              </a:rPr>
              <a:t>                                                                                                     470 </a:t>
            </a:r>
            <a:r>
              <a:rPr lang="ru-RU" sz="3200" b="1" dirty="0">
                <a:solidFill>
                  <a:srgbClr val="CC00CC"/>
                </a:solidFill>
              </a:rPr>
              <a:t>* 201 = </a:t>
            </a:r>
            <a:endParaRPr lang="ru-RU" sz="3200" b="1" dirty="0" smtClean="0">
              <a:solidFill>
                <a:srgbClr val="CC00CC"/>
              </a:solidFill>
            </a:endParaRPr>
          </a:p>
          <a:p>
            <a:r>
              <a:rPr lang="ru-RU" sz="3200" b="1" dirty="0" smtClean="0">
                <a:solidFill>
                  <a:srgbClr val="CC00CC"/>
                </a:solidFill>
              </a:rPr>
              <a:t>                                                                                                       7890 * 0 =</a:t>
            </a:r>
          </a:p>
          <a:p>
            <a:endParaRPr lang="ru-RU" dirty="0"/>
          </a:p>
        </p:txBody>
      </p:sp>
    </p:spTree>
    <p:extLst>
      <p:ext uri="{BB962C8B-B14F-4D97-AF65-F5344CB8AC3E}">
        <p14:creationId xmlns:p14="http://schemas.microsoft.com/office/powerpoint/2010/main" val="22517404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34074" y="1654610"/>
            <a:ext cx="8713630" cy="2369880"/>
          </a:xfrm>
          <a:prstGeom prst="rect">
            <a:avLst/>
          </a:prstGeom>
          <a:noFill/>
        </p:spPr>
        <p:txBody>
          <a:bodyPr wrap="square" rtlCol="0">
            <a:spAutoFit/>
          </a:bodyPr>
          <a:lstStyle/>
          <a:p>
            <a:r>
              <a:rPr lang="ru-RU" sz="2800" b="1" dirty="0">
                <a:solidFill>
                  <a:srgbClr val="FFC000"/>
                </a:solidFill>
              </a:rPr>
              <a:t>Оцените, как прошел </a:t>
            </a:r>
            <a:r>
              <a:rPr lang="ru-RU" sz="2800" b="1" dirty="0" smtClean="0">
                <a:solidFill>
                  <a:srgbClr val="FFC000"/>
                </a:solidFill>
              </a:rPr>
              <a:t>урок</a:t>
            </a:r>
            <a:r>
              <a:rPr lang="ru-RU" sz="2800" b="1" dirty="0">
                <a:solidFill>
                  <a:srgbClr val="FFC000"/>
                </a:solidFill>
              </a:rPr>
              <a:t>. Рефлексия (цветы).</a:t>
            </a:r>
          </a:p>
          <a:p>
            <a:r>
              <a:rPr lang="ru-RU" sz="2400" b="1" dirty="0">
                <a:solidFill>
                  <a:schemeClr val="accent5">
                    <a:lumMod val="75000"/>
                  </a:schemeClr>
                </a:solidFill>
              </a:rPr>
              <a:t>1) </a:t>
            </a:r>
            <a:r>
              <a:rPr lang="ru-RU" sz="2400" b="1" dirty="0" smtClean="0">
                <a:solidFill>
                  <a:schemeClr val="accent5">
                    <a:lumMod val="75000"/>
                  </a:schemeClr>
                </a:solidFill>
              </a:rPr>
              <a:t> Урок просто «ВАУ!», мне очень понравился!</a:t>
            </a:r>
            <a:endParaRPr lang="ru-RU" sz="2400" b="1" dirty="0">
              <a:solidFill>
                <a:schemeClr val="accent5">
                  <a:lumMod val="75000"/>
                </a:schemeClr>
              </a:solidFill>
            </a:endParaRPr>
          </a:p>
          <a:p>
            <a:r>
              <a:rPr lang="ru-RU" sz="2400" b="1" dirty="0">
                <a:solidFill>
                  <a:schemeClr val="accent5">
                    <a:lumMod val="75000"/>
                  </a:schemeClr>
                </a:solidFill>
              </a:rPr>
              <a:t>2) </a:t>
            </a:r>
            <a:r>
              <a:rPr lang="ru-RU" sz="2400" b="1" dirty="0" smtClean="0">
                <a:solidFill>
                  <a:schemeClr val="accent5">
                    <a:lumMod val="75000"/>
                  </a:schemeClr>
                </a:solidFill>
              </a:rPr>
              <a:t> Уроком я доволен, все понятно и интересно.</a:t>
            </a:r>
            <a:endParaRPr lang="ru-RU" sz="2400" b="1" dirty="0">
              <a:solidFill>
                <a:schemeClr val="accent5">
                  <a:lumMod val="75000"/>
                </a:schemeClr>
              </a:solidFill>
            </a:endParaRPr>
          </a:p>
          <a:p>
            <a:r>
              <a:rPr lang="ru-RU" sz="2400" b="1" dirty="0">
                <a:solidFill>
                  <a:schemeClr val="accent5">
                    <a:lumMod val="75000"/>
                  </a:schemeClr>
                </a:solidFill>
              </a:rPr>
              <a:t>3) </a:t>
            </a:r>
            <a:r>
              <a:rPr lang="ru-RU" sz="2400" b="1" dirty="0" smtClean="0">
                <a:solidFill>
                  <a:schemeClr val="accent5">
                    <a:lumMod val="75000"/>
                  </a:schemeClr>
                </a:solidFill>
              </a:rPr>
              <a:t> Урок показался хорошим, но я не очень доволен собой.</a:t>
            </a:r>
            <a:endParaRPr lang="ru-RU" sz="2400" b="1" dirty="0">
              <a:solidFill>
                <a:schemeClr val="accent5">
                  <a:lumMod val="75000"/>
                </a:schemeClr>
              </a:solidFill>
            </a:endParaRPr>
          </a:p>
          <a:p>
            <a:r>
              <a:rPr lang="ru-RU" sz="2400" b="1" dirty="0">
                <a:solidFill>
                  <a:schemeClr val="accent5">
                    <a:lumMod val="75000"/>
                  </a:schemeClr>
                </a:solidFill>
              </a:rPr>
              <a:t>4) </a:t>
            </a:r>
            <a:r>
              <a:rPr lang="ru-RU" sz="2400" b="1" dirty="0" smtClean="0">
                <a:solidFill>
                  <a:schemeClr val="accent5">
                    <a:lumMod val="75000"/>
                  </a:schemeClr>
                </a:solidFill>
              </a:rPr>
              <a:t>У меня многое не получается, я огорчен, что не очень подготовился к уроку.</a:t>
            </a:r>
            <a:endParaRPr lang="ru-RU" sz="2400" b="1" dirty="0">
              <a:solidFill>
                <a:schemeClr val="accent5">
                  <a:lumMod val="75000"/>
                </a:schemeClr>
              </a:solidFill>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67060" y="4839647"/>
            <a:ext cx="673764" cy="1010647"/>
          </a:xfrm>
          <a:prstGeom prst="rect">
            <a:avLst/>
          </a:prstGeom>
        </p:spPr>
      </p:pic>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52588" y="4839647"/>
            <a:ext cx="660535" cy="1010647"/>
          </a:xfrm>
          <a:prstGeom prst="rect">
            <a:avLst/>
          </a:prstGeom>
        </p:spPr>
      </p:pic>
      <p:pic>
        <p:nvPicPr>
          <p:cNvPr id="5" name="Рисунок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99761" y="4839647"/>
            <a:ext cx="673765" cy="1010647"/>
          </a:xfrm>
          <a:prstGeom prst="rect">
            <a:avLst/>
          </a:prstGeom>
        </p:spPr>
      </p:pic>
      <p:pic>
        <p:nvPicPr>
          <p:cNvPr id="6" name="Рисунок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494761" y="4839647"/>
            <a:ext cx="673765" cy="1010647"/>
          </a:xfrm>
          <a:prstGeom prst="rect">
            <a:avLst/>
          </a:prstGeom>
        </p:spPr>
      </p:pic>
    </p:spTree>
    <p:extLst>
      <p:ext uri="{BB962C8B-B14F-4D97-AF65-F5344CB8AC3E}">
        <p14:creationId xmlns:p14="http://schemas.microsoft.com/office/powerpoint/2010/main" val="38455934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2789853" y="1646851"/>
            <a:ext cx="9283960" cy="48985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9600" b="1" dirty="0" smtClean="0">
                <a:solidFill>
                  <a:srgbClr val="FFFF00"/>
                </a:solidFill>
              </a:rPr>
              <a:t>17</a:t>
            </a:r>
            <a:r>
              <a:rPr lang="ru-RU" sz="5400" b="1" dirty="0" smtClean="0">
                <a:solidFill>
                  <a:srgbClr val="CC00CC"/>
                </a:solidFill>
              </a:rPr>
              <a:t> </a:t>
            </a:r>
            <a:r>
              <a:rPr lang="ru-RU" sz="5400" b="1" dirty="0" smtClean="0">
                <a:solidFill>
                  <a:schemeClr val="accent3">
                    <a:lumMod val="20000"/>
                    <a:lumOff val="80000"/>
                  </a:schemeClr>
                </a:solidFill>
              </a:rPr>
              <a:t>шустрых поросят </a:t>
            </a:r>
          </a:p>
          <a:p>
            <a:pPr algn="ctr"/>
            <a:r>
              <a:rPr lang="ru-RU" sz="5400" b="1" dirty="0" smtClean="0">
                <a:solidFill>
                  <a:schemeClr val="accent3">
                    <a:lumMod val="20000"/>
                    <a:lumOff val="80000"/>
                  </a:schemeClr>
                </a:solidFill>
              </a:rPr>
              <a:t>Так замерзли – </a:t>
            </a:r>
            <a:r>
              <a:rPr lang="ru-RU" sz="5400" b="1" dirty="0">
                <a:solidFill>
                  <a:schemeClr val="accent3">
                    <a:lumMod val="20000"/>
                    <a:lumOff val="80000"/>
                  </a:schemeClr>
                </a:solidFill>
              </a:rPr>
              <a:t>а</a:t>
            </a:r>
            <a:r>
              <a:rPr lang="ru-RU" sz="5400" b="1" dirty="0" smtClean="0">
                <a:solidFill>
                  <a:schemeClr val="accent3">
                    <a:lumMod val="20000"/>
                    <a:lumOff val="80000"/>
                  </a:schemeClr>
                </a:solidFill>
              </a:rPr>
              <a:t>ж дрожат!</a:t>
            </a:r>
          </a:p>
          <a:p>
            <a:pPr algn="ctr"/>
            <a:r>
              <a:rPr lang="ru-RU" sz="5400" b="1" dirty="0" smtClean="0">
                <a:solidFill>
                  <a:schemeClr val="accent3">
                    <a:lumMod val="20000"/>
                    <a:lumOff val="80000"/>
                  </a:schemeClr>
                </a:solidFill>
              </a:rPr>
              <a:t>Посчитайте и скажите:</a:t>
            </a:r>
          </a:p>
          <a:p>
            <a:pPr algn="ctr"/>
            <a:r>
              <a:rPr lang="ru-RU" sz="5400" b="1" dirty="0" smtClean="0">
                <a:solidFill>
                  <a:schemeClr val="accent3">
                    <a:lumMod val="20000"/>
                    <a:lumOff val="80000"/>
                  </a:schemeClr>
                </a:solidFill>
              </a:rPr>
              <a:t>Сколько валенок купить им?</a:t>
            </a:r>
          </a:p>
          <a:p>
            <a:pPr algn="ctr"/>
            <a:endParaRPr lang="ru-RU" sz="5400" b="1" dirty="0">
              <a:solidFill>
                <a:srgbClr val="FF00FF"/>
              </a:solidFill>
            </a:endParaRP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69167" y="401216"/>
            <a:ext cx="2817845" cy="2003488"/>
          </a:xfrm>
          <a:prstGeom prst="roundRect">
            <a:avLst>
              <a:gd name="adj" fmla="val 16667"/>
            </a:avLst>
          </a:prstGeom>
          <a:ln w="38100">
            <a:noFill/>
          </a:ln>
          <a:effectLst>
            <a:outerShdw blurRad="76200" dist="38100" dir="7800000" algn="tl" rotWithShape="0">
              <a:srgbClr val="000000">
                <a:alpha val="40000"/>
              </a:srgbClr>
            </a:outerShdw>
          </a:effectLst>
        </p:spPr>
      </p:pic>
    </p:spTree>
    <p:extLst>
      <p:ext uri="{BB962C8B-B14F-4D97-AF65-F5344CB8AC3E}">
        <p14:creationId xmlns:p14="http://schemas.microsoft.com/office/powerpoint/2010/main" val="14458725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вал 1"/>
          <p:cNvSpPr/>
          <p:nvPr/>
        </p:nvSpPr>
        <p:spPr>
          <a:xfrm>
            <a:off x="783771" y="774441"/>
            <a:ext cx="10129934" cy="54304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5400" b="1" dirty="0">
                <a:solidFill>
                  <a:srgbClr val="D7E61A"/>
                </a:solidFill>
              </a:rPr>
              <a:t>Ветер дунул, лист </a:t>
            </a:r>
            <a:r>
              <a:rPr lang="ru-RU" sz="5400" b="1" dirty="0" smtClean="0">
                <a:solidFill>
                  <a:srgbClr val="D7E61A"/>
                </a:solidFill>
              </a:rPr>
              <a:t>сорвал!</a:t>
            </a:r>
            <a:endParaRPr lang="ru-RU" sz="5400" b="1" dirty="0">
              <a:solidFill>
                <a:srgbClr val="D7E61A"/>
              </a:solidFill>
            </a:endParaRPr>
          </a:p>
          <a:p>
            <a:pPr algn="ctr"/>
            <a:r>
              <a:rPr lang="ru-RU" sz="5400" b="1" dirty="0" smtClean="0">
                <a:solidFill>
                  <a:srgbClr val="D7E61A"/>
                </a:solidFill>
              </a:rPr>
              <a:t>И </a:t>
            </a:r>
            <a:r>
              <a:rPr lang="ru-RU" sz="5400" b="1" dirty="0">
                <a:solidFill>
                  <a:srgbClr val="D7E61A"/>
                </a:solidFill>
              </a:rPr>
              <a:t>ещё один </a:t>
            </a:r>
            <a:r>
              <a:rPr lang="ru-RU" sz="5400" b="1" dirty="0" smtClean="0">
                <a:solidFill>
                  <a:srgbClr val="D7E61A"/>
                </a:solidFill>
              </a:rPr>
              <a:t>упал…</a:t>
            </a:r>
            <a:endParaRPr lang="ru-RU" sz="5400" b="1" dirty="0">
              <a:solidFill>
                <a:srgbClr val="D7E61A"/>
              </a:solidFill>
            </a:endParaRPr>
          </a:p>
          <a:p>
            <a:pPr algn="ctr"/>
            <a:r>
              <a:rPr lang="ru-RU" sz="5400" b="1" dirty="0">
                <a:solidFill>
                  <a:srgbClr val="D7E61A"/>
                </a:solidFill>
              </a:rPr>
              <a:t>П</a:t>
            </a:r>
            <a:r>
              <a:rPr lang="ru-RU" sz="5400" b="1" dirty="0" smtClean="0">
                <a:solidFill>
                  <a:srgbClr val="D7E61A"/>
                </a:solidFill>
              </a:rPr>
              <a:t>отом </a:t>
            </a:r>
            <a:r>
              <a:rPr lang="ru-RU" sz="5400" b="1" dirty="0">
                <a:solidFill>
                  <a:srgbClr val="D7E61A"/>
                </a:solidFill>
              </a:rPr>
              <a:t>упало </a:t>
            </a:r>
            <a:r>
              <a:rPr lang="ru-RU" sz="6000" b="1" dirty="0" smtClean="0">
                <a:solidFill>
                  <a:srgbClr val="FF0000"/>
                </a:solidFill>
              </a:rPr>
              <a:t>25</a:t>
            </a:r>
            <a:r>
              <a:rPr lang="ru-RU" sz="5400" b="1" dirty="0" smtClean="0">
                <a:solidFill>
                  <a:srgbClr val="D7E61A"/>
                </a:solidFill>
              </a:rPr>
              <a:t>!</a:t>
            </a:r>
          </a:p>
          <a:p>
            <a:pPr algn="ctr"/>
            <a:r>
              <a:rPr lang="ru-RU" sz="5400" b="1" dirty="0" smtClean="0">
                <a:solidFill>
                  <a:srgbClr val="D7E61A"/>
                </a:solidFill>
              </a:rPr>
              <a:t>Кто </a:t>
            </a:r>
            <a:r>
              <a:rPr lang="ru-RU" sz="5400" b="1" dirty="0">
                <a:solidFill>
                  <a:srgbClr val="D7E61A"/>
                </a:solidFill>
              </a:rPr>
              <a:t>их может сосчитать?</a:t>
            </a:r>
          </a:p>
        </p:txBody>
      </p:sp>
    </p:spTree>
    <p:extLst>
      <p:ext uri="{BB962C8B-B14F-4D97-AF65-F5344CB8AC3E}">
        <p14:creationId xmlns:p14="http://schemas.microsoft.com/office/powerpoint/2010/main" val="40779454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40124" y="1868843"/>
            <a:ext cx="4180698" cy="2787132"/>
          </a:xfrm>
          <a:prstGeom prst="rect">
            <a:avLst/>
          </a:prstGeom>
        </p:spPr>
      </p:pic>
      <p:sp>
        <p:nvSpPr>
          <p:cNvPr id="2" name="Скругленный прямоугольник 1"/>
          <p:cNvSpPr/>
          <p:nvPr/>
        </p:nvSpPr>
        <p:spPr>
          <a:xfrm>
            <a:off x="5840963" y="391885"/>
            <a:ext cx="5831633" cy="61302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a:t>Ёжик по грибы пошёл,</a:t>
            </a:r>
          </a:p>
          <a:p>
            <a:pPr algn="ctr"/>
            <a:r>
              <a:rPr lang="ru-RU" sz="3600" b="1" dirty="0" smtClean="0">
                <a:solidFill>
                  <a:srgbClr val="FF00FF"/>
                </a:solidFill>
              </a:rPr>
              <a:t>Тридцать</a:t>
            </a:r>
            <a:r>
              <a:rPr lang="ru-RU" sz="3600" b="1" dirty="0" smtClean="0"/>
              <a:t> </a:t>
            </a:r>
            <a:r>
              <a:rPr lang="ru-RU" sz="3600" b="1" dirty="0"/>
              <a:t>рыжиков нашёл.</a:t>
            </a:r>
          </a:p>
          <a:p>
            <a:pPr algn="ctr"/>
            <a:r>
              <a:rPr lang="ru-RU" sz="3600" b="1" dirty="0" smtClean="0">
                <a:solidFill>
                  <a:srgbClr val="FF00FF"/>
                </a:solidFill>
              </a:rPr>
              <a:t>Тринадцать</a:t>
            </a:r>
            <a:r>
              <a:rPr lang="ru-RU" sz="3600" b="1" dirty="0" smtClean="0"/>
              <a:t> </a:t>
            </a:r>
            <a:r>
              <a:rPr lang="ru-RU" sz="3600" b="1" dirty="0"/>
              <a:t>положил в корзинку,</a:t>
            </a:r>
          </a:p>
          <a:p>
            <a:pPr algn="ctr"/>
            <a:r>
              <a:rPr lang="ru-RU" sz="3600" b="1" dirty="0" smtClean="0"/>
              <a:t>Остальные </a:t>
            </a:r>
            <a:r>
              <a:rPr lang="ru-RU" sz="3600" b="1" dirty="0"/>
              <a:t>же - на спинку.</a:t>
            </a:r>
          </a:p>
          <a:p>
            <a:pPr algn="ctr"/>
            <a:r>
              <a:rPr lang="ru-RU" sz="3600" b="1" dirty="0" smtClean="0"/>
              <a:t>Сколько </a:t>
            </a:r>
            <a:r>
              <a:rPr lang="ru-RU" sz="3600" b="1" dirty="0"/>
              <a:t>рыжиков везёшь</a:t>
            </a:r>
          </a:p>
          <a:p>
            <a:pPr algn="ctr"/>
            <a:r>
              <a:rPr lang="ru-RU" sz="3600" b="1" dirty="0" smtClean="0"/>
              <a:t>На </a:t>
            </a:r>
            <a:r>
              <a:rPr lang="ru-RU" sz="3600" b="1" dirty="0"/>
              <a:t>своих иголках, ёж?</a:t>
            </a:r>
          </a:p>
        </p:txBody>
      </p:sp>
    </p:spTree>
    <p:extLst>
      <p:ext uri="{BB962C8B-B14F-4D97-AF65-F5344CB8AC3E}">
        <p14:creationId xmlns:p14="http://schemas.microsoft.com/office/powerpoint/2010/main" val="5548843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57395" y="1741616"/>
            <a:ext cx="5999584" cy="3374766"/>
          </a:xfrm>
          <a:prstGeom prst="rect">
            <a:avLst/>
          </a:prstGeom>
        </p:spPr>
      </p:pic>
      <p:sp>
        <p:nvSpPr>
          <p:cNvPr id="2" name="Овал 1"/>
          <p:cNvSpPr/>
          <p:nvPr/>
        </p:nvSpPr>
        <p:spPr>
          <a:xfrm>
            <a:off x="177282" y="0"/>
            <a:ext cx="6904653" cy="68579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a:solidFill>
                  <a:srgbClr val="FFFF00"/>
                </a:solidFill>
              </a:rPr>
              <a:t>В поле бабочки летали </a:t>
            </a:r>
            <a:endParaRPr lang="ru-RU" sz="3600" b="1" dirty="0" smtClean="0">
              <a:solidFill>
                <a:srgbClr val="FFFF00"/>
              </a:solidFill>
            </a:endParaRPr>
          </a:p>
          <a:p>
            <a:pPr algn="ctr"/>
            <a:r>
              <a:rPr lang="ru-RU" sz="3600" b="1" dirty="0" smtClean="0">
                <a:solidFill>
                  <a:srgbClr val="FFFF00"/>
                </a:solidFill>
              </a:rPr>
              <a:t>Лепестки </a:t>
            </a:r>
            <a:r>
              <a:rPr lang="ru-RU" sz="3600" b="1" dirty="0">
                <a:solidFill>
                  <a:srgbClr val="FFFF00"/>
                </a:solidFill>
              </a:rPr>
              <a:t>цветов считали. </a:t>
            </a:r>
            <a:endParaRPr lang="ru-RU" sz="3600" b="1" dirty="0" smtClean="0">
              <a:solidFill>
                <a:srgbClr val="FFFF00"/>
              </a:solidFill>
            </a:endParaRPr>
          </a:p>
          <a:p>
            <a:pPr algn="ctr"/>
            <a:r>
              <a:rPr lang="ru-RU" sz="3600" b="1" dirty="0" smtClean="0">
                <a:solidFill>
                  <a:srgbClr val="FFFF00"/>
                </a:solidFill>
              </a:rPr>
              <a:t>На </a:t>
            </a:r>
            <a:r>
              <a:rPr lang="ru-RU" sz="3600" b="1" dirty="0">
                <a:solidFill>
                  <a:srgbClr val="FFFF00"/>
                </a:solidFill>
              </a:rPr>
              <a:t>одном цветке их </a:t>
            </a:r>
            <a:r>
              <a:rPr lang="ru-RU" sz="5400" b="1" dirty="0" smtClean="0">
                <a:solidFill>
                  <a:srgbClr val="FF00FF"/>
                </a:solidFill>
              </a:rPr>
              <a:t>9 </a:t>
            </a:r>
          </a:p>
          <a:p>
            <a:pPr algn="ctr"/>
            <a:r>
              <a:rPr lang="ru-RU" sz="3600" b="1" dirty="0" smtClean="0">
                <a:solidFill>
                  <a:srgbClr val="FFFF00"/>
                </a:solidFill>
              </a:rPr>
              <a:t>Сможете </a:t>
            </a:r>
            <a:r>
              <a:rPr lang="ru-RU" sz="3600" b="1" dirty="0">
                <a:solidFill>
                  <a:srgbClr val="FFFF00"/>
                </a:solidFill>
              </a:rPr>
              <a:t>вы сосчитать</a:t>
            </a:r>
            <a:r>
              <a:rPr lang="ru-RU" sz="3600" b="1" dirty="0" smtClean="0">
                <a:solidFill>
                  <a:srgbClr val="FFFF00"/>
                </a:solidFill>
              </a:rPr>
              <a:t>?</a:t>
            </a:r>
          </a:p>
          <a:p>
            <a:pPr algn="ctr"/>
            <a:r>
              <a:rPr lang="ru-RU" sz="3600" b="1" dirty="0" smtClean="0">
                <a:solidFill>
                  <a:srgbClr val="FFFF00"/>
                </a:solidFill>
              </a:rPr>
              <a:t> </a:t>
            </a:r>
            <a:r>
              <a:rPr lang="ru-RU" sz="3600" b="1" dirty="0">
                <a:solidFill>
                  <a:srgbClr val="FFFF00"/>
                </a:solidFill>
              </a:rPr>
              <a:t>Сколько будет лепестков, </a:t>
            </a:r>
            <a:endParaRPr lang="ru-RU" sz="3600" b="1" dirty="0" smtClean="0">
              <a:solidFill>
                <a:srgbClr val="FFFF00"/>
              </a:solidFill>
            </a:endParaRPr>
          </a:p>
          <a:p>
            <a:pPr algn="ctr"/>
            <a:r>
              <a:rPr lang="ru-RU" sz="3600" b="1" dirty="0" smtClean="0">
                <a:solidFill>
                  <a:srgbClr val="FFFF00"/>
                </a:solidFill>
              </a:rPr>
              <a:t>Если </a:t>
            </a:r>
            <a:r>
              <a:rPr lang="ru-RU" sz="6000" b="1" dirty="0">
                <a:solidFill>
                  <a:srgbClr val="FF00FF"/>
                </a:solidFill>
              </a:rPr>
              <a:t>6</a:t>
            </a:r>
            <a:r>
              <a:rPr lang="ru-RU" sz="3600" b="1" dirty="0">
                <a:solidFill>
                  <a:srgbClr val="FFFF00"/>
                </a:solidFill>
              </a:rPr>
              <a:t> всего цветков?</a:t>
            </a:r>
          </a:p>
        </p:txBody>
      </p:sp>
    </p:spTree>
    <p:extLst>
      <p:ext uri="{BB962C8B-B14F-4D97-AF65-F5344CB8AC3E}">
        <p14:creationId xmlns:p14="http://schemas.microsoft.com/office/powerpoint/2010/main" val="16429883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5010540" y="242596"/>
            <a:ext cx="6923314" cy="66154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b="1" dirty="0"/>
              <a:t>К </a:t>
            </a:r>
            <a:r>
              <a:rPr lang="ru-RU" sz="4400" b="1" dirty="0">
                <a:solidFill>
                  <a:srgbClr val="FF00FF"/>
                </a:solidFill>
              </a:rPr>
              <a:t>трём </a:t>
            </a:r>
            <a:r>
              <a:rPr lang="ru-RU" sz="4400" b="1" dirty="0"/>
              <a:t>зайчатам в час обеда </a:t>
            </a:r>
            <a:endParaRPr lang="ru-RU" sz="4400" b="1" dirty="0" smtClean="0"/>
          </a:p>
          <a:p>
            <a:pPr algn="ctr"/>
            <a:r>
              <a:rPr lang="ru-RU" sz="4400" b="1" dirty="0" smtClean="0"/>
              <a:t>Прискакали </a:t>
            </a:r>
            <a:r>
              <a:rPr lang="ru-RU" sz="6000" b="1" dirty="0">
                <a:solidFill>
                  <a:srgbClr val="FF00FF"/>
                </a:solidFill>
              </a:rPr>
              <a:t>3</a:t>
            </a:r>
            <a:r>
              <a:rPr lang="ru-RU" sz="4400" b="1" dirty="0"/>
              <a:t> соседа. </a:t>
            </a:r>
            <a:endParaRPr lang="ru-RU" sz="4400" b="1" dirty="0" smtClean="0"/>
          </a:p>
          <a:p>
            <a:pPr algn="ctr"/>
            <a:r>
              <a:rPr lang="ru-RU" sz="4400" b="1" dirty="0" smtClean="0"/>
              <a:t>В </a:t>
            </a:r>
            <a:r>
              <a:rPr lang="ru-RU" sz="4400" b="1" dirty="0"/>
              <a:t>огороде зайцы сели </a:t>
            </a:r>
            <a:endParaRPr lang="ru-RU" sz="4400" b="1" dirty="0" smtClean="0"/>
          </a:p>
          <a:p>
            <a:pPr algn="ctr"/>
            <a:r>
              <a:rPr lang="ru-RU" sz="4400" b="1" dirty="0" smtClean="0"/>
              <a:t>И </a:t>
            </a:r>
            <a:r>
              <a:rPr lang="ru-RU" sz="4400" b="1" dirty="0"/>
              <a:t>по </a:t>
            </a:r>
            <a:r>
              <a:rPr lang="ru-RU" sz="6000" b="1" dirty="0">
                <a:solidFill>
                  <a:srgbClr val="FF00FF"/>
                </a:solidFill>
              </a:rPr>
              <a:t>7</a:t>
            </a:r>
            <a:r>
              <a:rPr lang="ru-RU" sz="4400" b="1" dirty="0">
                <a:solidFill>
                  <a:srgbClr val="FF00FF"/>
                </a:solidFill>
              </a:rPr>
              <a:t> </a:t>
            </a:r>
            <a:r>
              <a:rPr lang="ru-RU" sz="4400" b="1" dirty="0"/>
              <a:t>морковок съели. </a:t>
            </a:r>
            <a:endParaRPr lang="ru-RU" sz="4400" b="1" dirty="0" smtClean="0"/>
          </a:p>
          <a:p>
            <a:pPr algn="ctr"/>
            <a:r>
              <a:rPr lang="ru-RU" sz="4400" b="1" dirty="0" smtClean="0"/>
              <a:t>Кто </a:t>
            </a:r>
            <a:r>
              <a:rPr lang="ru-RU" sz="4400" b="1" dirty="0"/>
              <a:t>считать, ребята, ловок</a:t>
            </a:r>
            <a:r>
              <a:rPr lang="ru-RU" sz="4400" b="1" dirty="0" smtClean="0"/>
              <a:t>,</a:t>
            </a:r>
          </a:p>
          <a:p>
            <a:pPr algn="ctr"/>
            <a:r>
              <a:rPr lang="ru-RU" sz="4400" b="1" dirty="0" smtClean="0"/>
              <a:t> </a:t>
            </a:r>
            <a:r>
              <a:rPr lang="ru-RU" sz="4400" b="1" dirty="0"/>
              <a:t>Сколько съедено морковок?</a:t>
            </a: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87691" y="1782147"/>
            <a:ext cx="2318436" cy="2892490"/>
          </a:xfrm>
          <a:prstGeom prst="rect">
            <a:avLst/>
          </a:prstGeom>
        </p:spPr>
      </p:pic>
    </p:spTree>
    <p:extLst>
      <p:ext uri="{BB962C8B-B14F-4D97-AF65-F5344CB8AC3E}">
        <p14:creationId xmlns:p14="http://schemas.microsoft.com/office/powerpoint/2010/main" val="41661475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0" y="195944"/>
            <a:ext cx="12073811" cy="35083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800" b="1" dirty="0">
                <a:solidFill>
                  <a:srgbClr val="FFFF00"/>
                </a:solidFill>
              </a:rPr>
              <a:t>Есть у нашего Андрейки </a:t>
            </a:r>
            <a:r>
              <a:rPr lang="ru-RU" sz="6000" b="1" dirty="0" smtClean="0">
                <a:solidFill>
                  <a:srgbClr val="FF0000"/>
                </a:solidFill>
              </a:rPr>
              <a:t>23</a:t>
            </a:r>
            <a:r>
              <a:rPr lang="ru-RU" sz="4800" b="1" dirty="0" smtClean="0">
                <a:solidFill>
                  <a:srgbClr val="FFFF00"/>
                </a:solidFill>
              </a:rPr>
              <a:t> монетки, </a:t>
            </a:r>
          </a:p>
          <a:p>
            <a:pPr algn="ctr"/>
            <a:r>
              <a:rPr lang="ru-RU" sz="4800" b="1" dirty="0" smtClean="0">
                <a:solidFill>
                  <a:srgbClr val="FFFF00"/>
                </a:solidFill>
              </a:rPr>
              <a:t>Все по </a:t>
            </a:r>
            <a:r>
              <a:rPr lang="ru-RU" sz="7200" b="1" dirty="0" smtClean="0">
                <a:solidFill>
                  <a:srgbClr val="FF0000"/>
                </a:solidFill>
              </a:rPr>
              <a:t>3</a:t>
            </a:r>
            <a:r>
              <a:rPr lang="ru-RU" sz="4800" b="1" dirty="0" smtClean="0">
                <a:solidFill>
                  <a:srgbClr val="FF0000"/>
                </a:solidFill>
              </a:rPr>
              <a:t> </a:t>
            </a:r>
            <a:r>
              <a:rPr lang="ru-RU" sz="4800" b="1" dirty="0" smtClean="0">
                <a:solidFill>
                  <a:srgbClr val="FFFF00"/>
                </a:solidFill>
              </a:rPr>
              <a:t>копейки.</a:t>
            </a:r>
          </a:p>
          <a:p>
            <a:pPr algn="ctr"/>
            <a:r>
              <a:rPr lang="ru-RU" sz="4800" b="1" dirty="0" smtClean="0">
                <a:solidFill>
                  <a:srgbClr val="FFFF00"/>
                </a:solidFill>
              </a:rPr>
              <a:t> </a:t>
            </a:r>
            <a:r>
              <a:rPr lang="ru-RU" sz="4800" b="1" dirty="0">
                <a:solidFill>
                  <a:srgbClr val="FFFF00"/>
                </a:solidFill>
              </a:rPr>
              <a:t>На покупку сладкой плюшки. </a:t>
            </a:r>
            <a:endParaRPr lang="ru-RU" sz="4800" b="1" dirty="0" smtClean="0">
              <a:solidFill>
                <a:srgbClr val="FFFF00"/>
              </a:solidFill>
            </a:endParaRPr>
          </a:p>
          <a:p>
            <a:pPr algn="ctr"/>
            <a:r>
              <a:rPr lang="ru-RU" sz="4800" b="1" dirty="0" smtClean="0">
                <a:solidFill>
                  <a:srgbClr val="FFFF00"/>
                </a:solidFill>
              </a:rPr>
              <a:t>Сколько </a:t>
            </a:r>
            <a:r>
              <a:rPr lang="ru-RU" sz="4800" b="1" dirty="0">
                <a:solidFill>
                  <a:srgbClr val="FFFF00"/>
                </a:solidFill>
              </a:rPr>
              <a:t>денег у Андрюшки?</a:t>
            </a: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181738" y="3704254"/>
            <a:ext cx="3316963" cy="2918927"/>
          </a:xfrm>
          <a:prstGeom prst="rect">
            <a:avLst/>
          </a:prstGeom>
        </p:spPr>
      </p:pic>
    </p:spTree>
    <p:extLst>
      <p:ext uri="{BB962C8B-B14F-4D97-AF65-F5344CB8AC3E}">
        <p14:creationId xmlns:p14="http://schemas.microsoft.com/office/powerpoint/2010/main" val="11541453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08105" y="214604"/>
            <a:ext cx="7791061" cy="64287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a:solidFill>
                  <a:srgbClr val="FF0000"/>
                </a:solidFill>
              </a:rPr>
              <a:t>В муравейнике </a:t>
            </a:r>
            <a:r>
              <a:rPr lang="ru-RU" sz="3200" b="1" dirty="0" smtClean="0">
                <a:solidFill>
                  <a:srgbClr val="FF0000"/>
                </a:solidFill>
              </a:rPr>
              <a:t>мурашки</a:t>
            </a:r>
          </a:p>
          <a:p>
            <a:pPr algn="ctr"/>
            <a:r>
              <a:rPr lang="ru-RU" sz="3200" b="1" dirty="0" smtClean="0">
                <a:solidFill>
                  <a:srgbClr val="FF0000"/>
                </a:solidFill>
              </a:rPr>
              <a:t>Шили </a:t>
            </a:r>
            <a:r>
              <a:rPr lang="ru-RU" sz="3200" b="1" dirty="0">
                <a:solidFill>
                  <a:srgbClr val="FF0000"/>
                </a:solidFill>
              </a:rPr>
              <a:t>к празднику рубашки.</a:t>
            </a:r>
          </a:p>
          <a:p>
            <a:pPr algn="ctr"/>
            <a:r>
              <a:rPr lang="ru-RU" sz="3600" b="1" dirty="0" smtClean="0">
                <a:solidFill>
                  <a:srgbClr val="FFFF00"/>
                </a:solidFill>
              </a:rPr>
              <a:t>Одному</a:t>
            </a:r>
            <a:r>
              <a:rPr lang="ru-RU" sz="3200" b="1" dirty="0" smtClean="0">
                <a:solidFill>
                  <a:srgbClr val="FF0000"/>
                </a:solidFill>
              </a:rPr>
              <a:t> </a:t>
            </a:r>
            <a:r>
              <a:rPr lang="ru-RU" sz="3200" b="1" dirty="0">
                <a:solidFill>
                  <a:srgbClr val="FF0000"/>
                </a:solidFill>
              </a:rPr>
              <a:t>мурашке в руки</a:t>
            </a:r>
          </a:p>
          <a:p>
            <a:pPr algn="ctr"/>
            <a:r>
              <a:rPr lang="ru-RU" sz="3200" b="1" dirty="0" smtClean="0">
                <a:solidFill>
                  <a:srgbClr val="FF0000"/>
                </a:solidFill>
              </a:rPr>
              <a:t>Нужно </a:t>
            </a:r>
            <a:r>
              <a:rPr lang="ru-RU" sz="3200" b="1" dirty="0">
                <a:solidFill>
                  <a:srgbClr val="FF0000"/>
                </a:solidFill>
              </a:rPr>
              <a:t>сшить </a:t>
            </a:r>
            <a:r>
              <a:rPr lang="ru-RU" sz="4400" b="1" dirty="0">
                <a:solidFill>
                  <a:srgbClr val="FFFF00"/>
                </a:solidFill>
              </a:rPr>
              <a:t>четыре</a:t>
            </a:r>
            <a:r>
              <a:rPr lang="ru-RU" sz="3200" b="1" dirty="0">
                <a:solidFill>
                  <a:srgbClr val="FF0000"/>
                </a:solidFill>
              </a:rPr>
              <a:t> штуки,</a:t>
            </a:r>
          </a:p>
          <a:p>
            <a:pPr algn="ctr"/>
            <a:r>
              <a:rPr lang="ru-RU" sz="3200" b="1" dirty="0" smtClean="0">
                <a:solidFill>
                  <a:srgbClr val="FF0000"/>
                </a:solidFill>
              </a:rPr>
              <a:t>Сколько </a:t>
            </a:r>
            <a:r>
              <a:rPr lang="ru-RU" sz="6000" b="1" dirty="0" smtClean="0">
                <a:solidFill>
                  <a:srgbClr val="66FF33"/>
                </a:solidFill>
              </a:rPr>
              <a:t>двадцати </a:t>
            </a:r>
            <a:r>
              <a:rPr lang="ru-RU" sz="6000" b="1" dirty="0">
                <a:solidFill>
                  <a:srgbClr val="66FF33"/>
                </a:solidFill>
              </a:rPr>
              <a:t>семи </a:t>
            </a:r>
            <a:r>
              <a:rPr lang="ru-RU" sz="3200" b="1" dirty="0">
                <a:solidFill>
                  <a:srgbClr val="FF0000"/>
                </a:solidFill>
              </a:rPr>
              <a:t>мурашкам</a:t>
            </a:r>
          </a:p>
          <a:p>
            <a:pPr algn="ctr"/>
            <a:r>
              <a:rPr lang="ru-RU" sz="3200" b="1" dirty="0" smtClean="0">
                <a:solidFill>
                  <a:srgbClr val="FF0000"/>
                </a:solidFill>
              </a:rPr>
              <a:t>Надо </a:t>
            </a:r>
            <a:r>
              <a:rPr lang="ru-RU" sz="3200" b="1" dirty="0">
                <a:solidFill>
                  <a:srgbClr val="FF0000"/>
                </a:solidFill>
              </a:rPr>
              <a:t>сшить всего рубашек?</a:t>
            </a: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83229" y="1982755"/>
            <a:ext cx="2614128" cy="2614128"/>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417159114"/>
      </p:ext>
    </p:extLst>
  </p:cSld>
  <p:clrMapOvr>
    <a:masterClrMapping/>
  </p:clrMapOvr>
  <p:timing>
    <p:tnLst>
      <p:par>
        <p:cTn id="1" dur="indefinite" restart="never" nodeType="tmRoot"/>
      </p:par>
    </p:tnLst>
  </p:timing>
</p:sld>
</file>

<file path=ppt/theme/theme1.xml><?xml version="1.0" encoding="utf-8"?>
<a:theme xmlns:a="http://schemas.openxmlformats.org/drawingml/2006/main" name="Базис">
  <a:themeElements>
    <a:clrScheme name="Basis">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D9D01AC2-EE7D-4E49-99EE-8E62E4E7E8A7}"/>
    </a:ext>
  </a:extLst>
</a:theme>
</file>

<file path=docProps/app.xml><?xml version="1.0" encoding="utf-8"?>
<Properties xmlns="http://schemas.openxmlformats.org/officeDocument/2006/extended-properties" xmlns:vt="http://schemas.openxmlformats.org/officeDocument/2006/docPropsVTypes">
  <Template>TM03457444[[fn=Основа]]</Template>
  <TotalTime>631</TotalTime>
  <Words>896</Words>
  <Application>Microsoft Office PowerPoint</Application>
  <PresentationFormat>Широкоэкранный</PresentationFormat>
  <Paragraphs>115</Paragraphs>
  <Slides>25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25</vt:i4>
      </vt:variant>
    </vt:vector>
  </HeadingPairs>
  <TitlesOfParts>
    <vt:vector size="30" baseType="lpstr">
      <vt:lpstr>Arial</vt:lpstr>
      <vt:lpstr>Corbel</vt:lpstr>
      <vt:lpstr>Times New Roman</vt:lpstr>
      <vt:lpstr>Wingdings</vt:lpstr>
      <vt:lpstr>Базис</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dc:creator>
  <cp:lastModifiedBy>1</cp:lastModifiedBy>
  <cp:revision>31</cp:revision>
  <dcterms:created xsi:type="dcterms:W3CDTF">2019-10-17T12:00:15Z</dcterms:created>
  <dcterms:modified xsi:type="dcterms:W3CDTF">2019-12-07T10:29:50Z</dcterms:modified>
</cp:coreProperties>
</file>