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1635-FD8E-4F40-B7BC-671792AA645F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449C-C9B9-4E82-8F0C-C501E277D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125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125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022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021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021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021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38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37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komi.ru/?p=220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Археологические памятники Республики Коми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latin typeface="Monotype Corsiva" pitchFamily="66" charset="0"/>
                <a:hlinkClick r:id="rId3"/>
              </a:rPr>
              <a:t>Фигурка медведя с изображениями </a:t>
            </a:r>
            <a:r>
              <a:rPr lang="ru-RU" sz="2400" b="1" u="sng" dirty="0" err="1" smtClean="0">
                <a:latin typeface="Monotype Corsiva" pitchFamily="66" charset="0"/>
                <a:hlinkClick r:id="rId3"/>
              </a:rPr>
              <a:t>человеко-лосей</a:t>
            </a:r>
            <a:r>
              <a:rPr lang="ru-RU" sz="2400" b="1" u="sng" dirty="0" smtClean="0">
                <a:latin typeface="Monotype Corsiva" pitchFamily="66" charset="0"/>
                <a:hlinkClick r:id="rId3"/>
              </a:rPr>
              <a:t> на тулове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-285776"/>
            <a:ext cx="5072098" cy="507209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28596" y="3500438"/>
            <a:ext cx="842968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Бронза. Пер. пол- сер. I тыс. н.э. </a:t>
            </a:r>
            <a:r>
              <a:rPr lang="ru-RU" sz="1400" b="1" dirty="0" err="1" smtClean="0"/>
              <a:t>Канинское</a:t>
            </a:r>
            <a:r>
              <a:rPr lang="ru-RU" sz="1400" b="1" dirty="0" smtClean="0"/>
              <a:t> пещерное святилище. </a:t>
            </a:r>
            <a:r>
              <a:rPr lang="ru-RU" sz="1400" b="1" dirty="0" err="1" smtClean="0"/>
              <a:t>Троицко-Печорский</a:t>
            </a:r>
            <a:r>
              <a:rPr lang="ru-RU" sz="1400" b="1" dirty="0" smtClean="0"/>
              <a:t> р-н РК.</a:t>
            </a:r>
            <a:endParaRPr lang="ru-RU" sz="1400" dirty="0" smtClean="0"/>
          </a:p>
          <a:p>
            <a:r>
              <a:rPr lang="ru-RU" sz="1400" dirty="0" err="1" smtClean="0"/>
              <a:t>Канинское</a:t>
            </a:r>
            <a:r>
              <a:rPr lang="ru-RU" sz="1400" dirty="0" smtClean="0"/>
              <a:t> пещерное святилище – самое крупное из святилищ Европейского </a:t>
            </a:r>
            <a:r>
              <a:rPr lang="ru-RU" sz="1400" dirty="0" err="1" smtClean="0"/>
              <a:t>Северо-Востока</a:t>
            </a:r>
            <a:r>
              <a:rPr lang="ru-RU" sz="1400" dirty="0" smtClean="0"/>
              <a:t>, существовало более 2,5 тыс. лет, вплоть до начала христианизации. </a:t>
            </a:r>
            <a:r>
              <a:rPr lang="ru-RU" sz="1400" dirty="0" err="1" smtClean="0"/>
              <a:t>Канинская</a:t>
            </a:r>
            <a:r>
              <a:rPr lang="ru-RU" sz="1400" dirty="0" smtClean="0"/>
              <a:t> пещера была межплеменным жертвенным местом, куда многие поколения людей приносили свои дары для задабривания высших сил. В качестве приношения могли использоваться металлические вещи и украшения, жертвенные животные.</a:t>
            </a:r>
          </a:p>
          <a:p>
            <a:r>
              <a:rPr lang="ru-RU" sz="1400" dirty="0" smtClean="0"/>
              <a:t>Одна из найденных там вещей представляет собой бронзовую фигурку медведя с прочерченными на его тулове изображениями людей с лосиными головами. На лапах изображены браслеты, таким же образом украшали жертвенное животное во время Медвежьего праздника. Антропоморфные фигуры символизируют духов, по очертаниям голов которых можно узнать основных жителей леса: копытного (лося/оленя), пушного и ночного пернатого хищника (сову/филина).</a:t>
            </a:r>
          </a:p>
          <a:p>
            <a:r>
              <a:rPr lang="ru-RU" sz="1400" dirty="0" smtClean="0"/>
              <a:t>В пещере были найдены черепа и другие кости медведей, сложенные вместе. Медведь, как и лось, был культовым, священным, животным для древнего населения, хозяином верхнего мира. Возможно, в </a:t>
            </a:r>
            <a:r>
              <a:rPr lang="ru-RU" sz="1400" dirty="0" err="1" smtClean="0"/>
              <a:t>Канинской</a:t>
            </a:r>
            <a:r>
              <a:rPr lang="ru-RU" sz="1400" dirty="0" smtClean="0"/>
              <a:t> пещере проводились охотничьи ритуалы, связанные с его почитанием, или ритуальные захоронения останков медведя после охоты на него.</a:t>
            </a:r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Антропоморфный идол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28726" y="642918"/>
            <a:ext cx="5929354" cy="59293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14678" y="1428736"/>
            <a:ext cx="50006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Дерево. X в. н.э. </a:t>
            </a:r>
            <a:r>
              <a:rPr lang="ru-RU" sz="1600" b="1" dirty="0" err="1" smtClean="0"/>
              <a:t>Эшмесское</a:t>
            </a:r>
            <a:r>
              <a:rPr lang="ru-RU" sz="1600" b="1" dirty="0" smtClean="0"/>
              <a:t> пещерное святилище. </a:t>
            </a:r>
            <a:r>
              <a:rPr lang="ru-RU" sz="1600" b="1" dirty="0" err="1" smtClean="0"/>
              <a:t>Ухтинский</a:t>
            </a:r>
            <a:r>
              <a:rPr lang="ru-RU" sz="1600" b="1" dirty="0" smtClean="0"/>
              <a:t> р-н РК.</a:t>
            </a:r>
            <a:endParaRPr lang="ru-RU" sz="1600" dirty="0" smtClean="0"/>
          </a:p>
          <a:p>
            <a:pPr algn="just"/>
            <a:r>
              <a:rPr lang="ru-RU" sz="1600" dirty="0" smtClean="0"/>
              <a:t>В 1924 г. </a:t>
            </a:r>
            <a:r>
              <a:rPr lang="ru-RU" sz="1600" dirty="0" err="1" smtClean="0"/>
              <a:t>ижемский</a:t>
            </a:r>
            <a:r>
              <a:rPr lang="ru-RU" sz="1600" dirty="0" smtClean="0"/>
              <a:t> охотник на среднем </a:t>
            </a:r>
            <a:r>
              <a:rPr lang="ru-RU" sz="1600" dirty="0" err="1" smtClean="0"/>
              <a:t>Тимане</a:t>
            </a:r>
            <a:r>
              <a:rPr lang="ru-RU" sz="1600" dirty="0" smtClean="0"/>
              <a:t> обнаружил </a:t>
            </a:r>
            <a:r>
              <a:rPr lang="ru-RU" sz="1600" dirty="0" err="1" smtClean="0"/>
              <a:t>Эшмесскую</a:t>
            </a:r>
            <a:r>
              <a:rPr lang="ru-RU" sz="1600" dirty="0" smtClean="0"/>
              <a:t> пещеру, в которой находилось средневековое языческое святилище. В пещере охотник нашёл деревянного идола, который был доставлен в Коми областной музей (современный Национальный музей Республики Коми). Идол имеет около 120 см в высоту, у него отсутствуют черты лица и руки, он датируется 940 г. н.э. Отсутствие лица и рук указывает на боязнь людей вредоносного влияния, которое статуя могла нанести.</a:t>
            </a:r>
          </a:p>
          <a:p>
            <a:pPr algn="just"/>
            <a:r>
              <a:rPr lang="ru-RU" sz="1600" dirty="0" err="1" smtClean="0"/>
              <a:t>Эшмесская</a:t>
            </a:r>
            <a:r>
              <a:rPr lang="ru-RU" sz="1600" dirty="0" smtClean="0"/>
              <a:t> пещера была культовым центром или родовым святилищем небольшой группы древнего населения, где языческие обряды совершались шаманом, а обрядовые действия были направлены на обращение к хозяйке Вселенной, Матери-Хозяйке, тайги, зверей, людей.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2143116"/>
            <a:ext cx="5000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/>
              <a:t>Используемая литература:</a:t>
            </a:r>
          </a:p>
          <a:p>
            <a:pPr marL="342900" indent="-342900" algn="just">
              <a:buAutoNum type="arabicPeriod"/>
            </a:pPr>
            <a:r>
              <a:rPr lang="ru-RU" sz="1600" dirty="0" smtClean="0"/>
              <a:t>Поляков Е. В. Край, в котором я живу. 3 класс: Учебное пособие для общеобразовательных организаций. – Сыктывкар: ООО «</a:t>
            </a:r>
            <a:r>
              <a:rPr lang="ru-RU" sz="1600" dirty="0" err="1" smtClean="0"/>
              <a:t>Анбур</a:t>
            </a:r>
            <a:r>
              <a:rPr lang="ru-RU" sz="1600" dirty="0" smtClean="0"/>
              <a:t>», 2018.</a:t>
            </a:r>
          </a:p>
          <a:p>
            <a:pPr marL="342900" indent="-342900" algn="just">
              <a:buAutoNum type="arabicPeriod"/>
            </a:pPr>
            <a:r>
              <a:rPr lang="en-US" sz="1600" dirty="0" smtClean="0"/>
              <a:t>http://museumkomi.ru/?page_id=403</a:t>
            </a:r>
            <a:endParaRPr lang="ru-RU" sz="1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857388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Все предметы старины – это свидетели прошлого. Они являются памятниками истории и культуры и могут очень много рассказать о том, как люди жили раньше.</a:t>
            </a:r>
            <a:endParaRPr lang="ru-RU" sz="2000" b="1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714348" y="271462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Памятники прошлого принято называть наследием.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Слово «наследие» произошло от слова «след».  Когда мы идем вперед, то мы позади себя оставляем следы. Так и наши предки, проходя свой жизненный путь, оставляли за собой следы в виде памятников истории и культуры.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42852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  <a:hlinkClick r:id="rId3"/>
              </a:rPr>
              <a:t>Подвеска с изображением человека, стоящего на ящере, в окружении зооморфных </a:t>
            </a:r>
            <a:r>
              <a:rPr lang="ru-RU" sz="2400" b="1" dirty="0" smtClean="0">
                <a:latin typeface="Monotype Corsiva" pitchFamily="66" charset="0"/>
                <a:hlinkClick r:id="rId3"/>
              </a:rPr>
              <a:t>голов</a:t>
            </a:r>
            <a:r>
              <a:rPr lang="ru-RU" sz="2400" b="1" dirty="0" smtClean="0">
                <a:latin typeface="Monotype Corsiva" pitchFamily="66" charset="0"/>
              </a:rPr>
              <a:t>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7166"/>
            <a:ext cx="4286280" cy="428628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00430" y="235743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/>
              <a:t>Бронза. VII—VIII вв. н.э. </a:t>
            </a:r>
            <a:r>
              <a:rPr lang="ru-RU" b="1" dirty="0" err="1"/>
              <a:t>Ёвдинский</a:t>
            </a:r>
            <a:r>
              <a:rPr lang="ru-RU" b="1" dirty="0"/>
              <a:t> могильник. </a:t>
            </a:r>
            <a:r>
              <a:rPr lang="ru-RU" b="1" dirty="0" err="1"/>
              <a:t>Княжпогостский</a:t>
            </a:r>
            <a:r>
              <a:rPr lang="ru-RU" b="1" dirty="0"/>
              <a:t> р-н РК.</a:t>
            </a:r>
            <a:endParaRPr lang="ru-RU" dirty="0"/>
          </a:p>
          <a:p>
            <a:pPr algn="just"/>
            <a:r>
              <a:rPr lang="ru-RU" dirty="0"/>
              <a:t>Трёхчастные композиции, объединяющие в себе образы людей, животных и птиц отражают </a:t>
            </a:r>
            <a:r>
              <a:rPr lang="ru-RU" dirty="0" smtClean="0"/>
              <a:t>представление </a:t>
            </a:r>
            <a:r>
              <a:rPr lang="ru-RU" dirty="0"/>
              <a:t>о трёх мирах: верхнем, символом которого являются лосиные головы и птицы, среднем, воплощённом в фигуре человека и других животных, и нижнем, который олицетворяет собирательный образ «ящера». Человек находится в окружении целого ряда зверей и птиц, существа верхнего мира противопоставлены существам нижнего (загробного).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Фигурка крылатого человека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2908" y="357166"/>
            <a:ext cx="4929222" cy="49292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86116" y="378619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/>
              <a:t>Бронза. IV—V вв. н.э. Случайная находка. </a:t>
            </a:r>
            <a:r>
              <a:rPr lang="ru-RU" b="1" dirty="0" err="1"/>
              <a:t>Княжпогостский</a:t>
            </a:r>
            <a:r>
              <a:rPr lang="ru-RU" b="1" dirty="0"/>
              <a:t> р-н РК</a:t>
            </a:r>
            <a:r>
              <a:rPr lang="ru-RU" b="1" dirty="0" smtClean="0"/>
              <a:t>.</a:t>
            </a:r>
          </a:p>
          <a:p>
            <a:pPr algn="just"/>
            <a:r>
              <a:rPr lang="ru-RU" dirty="0" smtClean="0"/>
              <a:t>Изображения </a:t>
            </a:r>
            <a:r>
              <a:rPr lang="ru-RU" dirty="0" err="1"/>
              <a:t>человекоптиц</a:t>
            </a:r>
            <a:r>
              <a:rPr lang="ru-RU" dirty="0"/>
              <a:t> в древнем искусстве могли быть связаны с представлениями предков о способности души, двойника человека, превращаться в птицу для путешествия в загробный мир.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Фигурка летящей птицы с распростёртыми крыльями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357166"/>
            <a:ext cx="4929222" cy="492922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29058" y="2928934"/>
            <a:ext cx="47149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Бронза. III—IV вв. н.э. </a:t>
            </a:r>
            <a:r>
              <a:rPr lang="ru-RU" sz="1600" b="1" dirty="0" err="1"/>
              <a:t>Уньинский</a:t>
            </a:r>
            <a:r>
              <a:rPr lang="ru-RU" sz="1600" b="1" dirty="0"/>
              <a:t> клад, </a:t>
            </a:r>
            <a:r>
              <a:rPr lang="ru-RU" sz="1600" b="1" dirty="0" err="1"/>
              <a:t>Троицко-Печорский</a:t>
            </a:r>
            <a:r>
              <a:rPr lang="ru-RU" sz="1600" b="1" dirty="0"/>
              <a:t> р-н РК.</a:t>
            </a:r>
            <a:endParaRPr lang="ru-RU" sz="1600" dirty="0"/>
          </a:p>
          <a:p>
            <a:pPr algn="just"/>
            <a:r>
              <a:rPr lang="ru-RU" sz="1600" dirty="0"/>
              <a:t>Фигурка происходит из одного из ранних кладов, найденного на р. </a:t>
            </a:r>
            <a:r>
              <a:rPr lang="ru-RU" sz="1600" dirty="0" err="1"/>
              <a:t>Унья</a:t>
            </a:r>
            <a:r>
              <a:rPr lang="ru-RU" sz="1600" dirty="0"/>
              <a:t> в 1884 г. </a:t>
            </a:r>
          </a:p>
          <a:p>
            <a:pPr algn="just"/>
            <a:r>
              <a:rPr lang="ru-RU" sz="1600" dirty="0"/>
              <a:t>Образ птицы наделялся сакральным значением, начиная с глубокой древности. Птицы были обитателями верхнего мира, посланниками богов; с ними издавна связывались представления о сношениях с миром духов и теней, о вознесении их посредством молений и жертв, о покровительстве небесных божеств. Птицы-символы, соединявшие мир людей с миром богов, отражали представления древних о единстве Вселенной в её противоположных проявлениях.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Фигурка  </a:t>
            </a:r>
            <a:r>
              <a:rPr lang="ru-RU" sz="2400" b="1" u="sng" dirty="0" smtClean="0">
                <a:latin typeface="Monotype Corsiva" pitchFamily="66" charset="0"/>
                <a:hlinkClick r:id="rId3"/>
              </a:rPr>
              <a:t> человека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84" y="285728"/>
            <a:ext cx="5500726" cy="550072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28992" y="2357430"/>
            <a:ext cx="47149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Дерево. Сер. I тыс. н.э. </a:t>
            </a:r>
            <a:r>
              <a:rPr lang="ru-RU" sz="1600" b="1" dirty="0" err="1"/>
              <a:t>Висский</a:t>
            </a:r>
            <a:r>
              <a:rPr lang="ru-RU" sz="1600" b="1" dirty="0"/>
              <a:t> II торфяник. </a:t>
            </a:r>
            <a:r>
              <a:rPr lang="ru-RU" sz="1600" b="1" dirty="0" err="1"/>
              <a:t>Княжпогостский</a:t>
            </a:r>
            <a:r>
              <a:rPr lang="ru-RU" sz="1600" b="1" dirty="0"/>
              <a:t> р-н РК.</a:t>
            </a:r>
            <a:endParaRPr lang="ru-RU" sz="1600" dirty="0"/>
          </a:p>
          <a:p>
            <a:r>
              <a:rPr lang="ru-RU" sz="1600" dirty="0"/>
              <a:t>Антропоморфная фигурка из раскопок </a:t>
            </a:r>
            <a:r>
              <a:rPr lang="ru-RU" sz="1600" dirty="0" err="1"/>
              <a:t>Висского</a:t>
            </a:r>
            <a:r>
              <a:rPr lang="ru-RU" sz="1600" dirty="0"/>
              <a:t> II торфяника была интерпретирована автором находки, археологом КФ АН СССР Г.М. Буровым как божок, идол. Летописные источники указывают, что на святилищах предков современных коми стояли большие деревянные антропоморфные фигуры, идолы, объекты </a:t>
            </a:r>
            <a:r>
              <a:rPr lang="ru-RU" sz="1600" dirty="0" err="1"/>
              <a:t>общеплеменного</a:t>
            </a:r>
            <a:r>
              <a:rPr lang="ru-RU" sz="1600" dirty="0"/>
              <a:t> почитания. Можно предполагать, что такой божок мог олицетворять божество низшего ранга, хранителя одного рода или одной семьи.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Фрагмент лыжи </a:t>
            </a:r>
            <a:endParaRPr lang="ru-RU" sz="2400" b="1" u="sng" dirty="0" smtClean="0">
              <a:latin typeface="Monotype Corsiva" pitchFamily="66" charset="0"/>
              <a:hlinkClick r:id="rId3"/>
            </a:endParaRPr>
          </a:p>
          <a:p>
            <a:pPr algn="ctr"/>
            <a:r>
              <a:rPr lang="ru-RU" sz="2400" b="1" u="sng" dirty="0" smtClean="0">
                <a:latin typeface="Monotype Corsiva" pitchFamily="66" charset="0"/>
                <a:hlinkClick r:id="rId3"/>
              </a:rPr>
              <a:t>со </a:t>
            </a:r>
            <a:r>
              <a:rPr lang="ru-RU" sz="2400" b="1" u="sng" dirty="0">
                <a:latin typeface="Monotype Corsiva" pitchFamily="66" charset="0"/>
                <a:hlinkClick r:id="rId3"/>
              </a:rPr>
              <a:t>скульптурным </a:t>
            </a:r>
            <a:r>
              <a:rPr lang="ru-RU" sz="2400" b="1" u="sng" dirty="0" err="1">
                <a:latin typeface="Monotype Corsiva" pitchFamily="66" charset="0"/>
                <a:hlinkClick r:id="rId3"/>
              </a:rPr>
              <a:t>навершием</a:t>
            </a:r>
            <a:r>
              <a:rPr lang="ru-RU" sz="2400" b="1" u="sng" dirty="0">
                <a:latin typeface="Monotype Corsiva" pitchFamily="66" charset="0"/>
                <a:hlinkClick r:id="rId3"/>
              </a:rPr>
              <a:t> в виде головы лося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-214338"/>
            <a:ext cx="5072098" cy="507209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285852" y="3500438"/>
            <a:ext cx="68580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Дерево. VI тыс. до н.э. </a:t>
            </a:r>
            <a:r>
              <a:rPr lang="ru-RU" sz="1600" b="1" dirty="0" err="1"/>
              <a:t>Висский</a:t>
            </a:r>
            <a:r>
              <a:rPr lang="ru-RU" sz="1600" b="1" dirty="0"/>
              <a:t> I торфяник. </a:t>
            </a:r>
            <a:r>
              <a:rPr lang="ru-RU" sz="1600" b="1" dirty="0" err="1"/>
              <a:t>Княжпогостский</a:t>
            </a:r>
            <a:r>
              <a:rPr lang="ru-RU" sz="1600" b="1" dirty="0"/>
              <a:t> р-н РК. </a:t>
            </a:r>
            <a:endParaRPr lang="ru-RU" sz="1600" dirty="0"/>
          </a:p>
          <a:p>
            <a:pPr algn="just"/>
            <a:r>
              <a:rPr lang="ru-RU" sz="1600" dirty="0"/>
              <a:t>Изделие уникально в своём роде и прямые аналогии ему на сегодняшний день неизвестны. Небольшой фрагмент лыжи имеет огромное историко-культурное значение, как древнейшее произведение изобразительного искусства на </a:t>
            </a:r>
            <a:r>
              <a:rPr lang="ru-RU" sz="1600" dirty="0" err="1"/>
              <a:t>Северо-Востоке</a:t>
            </a:r>
            <a:r>
              <a:rPr lang="ru-RU" sz="1600" dirty="0"/>
              <a:t> Европы. Изображение головы лося, вероятно, несло магическое значение: по представлениям древних людей, оно должно было наделять владельца лыжи такими качествами этого могучего животного, как быстрота и выносливость.</a:t>
            </a:r>
          </a:p>
          <a:p>
            <a:pPr algn="just"/>
            <a:r>
              <a:rPr lang="ru-RU" sz="1600" dirty="0"/>
              <a:t>Также, наличие головы лося на ходовой части лыж, опущенной ниже её плоскости, имело практическое значение – она была своего рода тормозом при подъеме в гору, препятствуя скольжению вниз.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Monotype Corsiva" pitchFamily="66" charset="0"/>
                <a:hlinkClick r:id="rId3"/>
              </a:rPr>
              <a:t>Шумящая коньковая подвеска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2908" y="142852"/>
            <a:ext cx="5072098" cy="507209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7620" y="1142984"/>
            <a:ext cx="42862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Бронза. XII-XIV вв. н.э. </a:t>
            </a:r>
            <a:r>
              <a:rPr lang="ru-RU" sz="1600" b="1" dirty="0" err="1"/>
              <a:t>Жигановский</a:t>
            </a:r>
            <a:r>
              <a:rPr lang="ru-RU" sz="1600" b="1" dirty="0"/>
              <a:t> могильник. </a:t>
            </a:r>
            <a:r>
              <a:rPr lang="ru-RU" sz="1600" b="1" dirty="0" err="1"/>
              <a:t>Княжпогостский</a:t>
            </a:r>
            <a:r>
              <a:rPr lang="ru-RU" sz="1600" b="1" dirty="0"/>
              <a:t> р-н РК.</a:t>
            </a:r>
            <a:endParaRPr lang="ru-RU" sz="1600" dirty="0"/>
          </a:p>
          <a:p>
            <a:pPr algn="just"/>
            <a:r>
              <a:rPr lang="ru-RU" sz="1600" dirty="0"/>
              <a:t>Коньковые подвески были женским украшением и, одновременно, оберегом. Их массово изготавливали новгородские мастера для распространения в районах с финно-угорским населением, поддерживающим торговые связи с Новгородом. Предки коми верили в магические свойства металла отпугивать нечистую силу, способную нанести вред, поэтому многие украшения эпохи средневековья снабжены бубенчиками, которые при движении издавали мелодичный звон.</a:t>
            </a:r>
          </a:p>
          <a:p>
            <a:pPr algn="just"/>
            <a:r>
              <a:rPr lang="ru-RU" sz="1600" dirty="0"/>
              <a:t>Фигурка конька с чертами водоплавающей птицы также несла в себе сакральный смысл: конь был олицетворением солнца, а птица, в первую очередь, утка в мифологии финно-угорских народов – прародительница мира, а позднее – символ семейного очага.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785786" y="214290"/>
            <a:ext cx="7772400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57166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  <a:hlinkClick r:id="rId3"/>
              </a:rPr>
              <a:t>Медальон с изображением всадника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9" name="Рисунок 8" descr="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4346" y="285728"/>
            <a:ext cx="5072098" cy="507209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7620" y="1142984"/>
            <a:ext cx="428628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Серебро. XIII в. н.э. </a:t>
            </a:r>
            <a:r>
              <a:rPr lang="ru-RU" sz="1600" b="1" dirty="0" err="1"/>
              <a:t>Лоемский</a:t>
            </a:r>
            <a:r>
              <a:rPr lang="ru-RU" sz="1600" b="1" dirty="0"/>
              <a:t> могильник. </a:t>
            </a:r>
            <a:r>
              <a:rPr lang="ru-RU" sz="1600" b="1" dirty="0" err="1"/>
              <a:t>Прилузский</a:t>
            </a:r>
            <a:r>
              <a:rPr lang="ru-RU" sz="1600" b="1" dirty="0"/>
              <a:t> р-н РК.</a:t>
            </a:r>
            <a:endParaRPr lang="ru-RU" sz="1600" dirty="0"/>
          </a:p>
          <a:p>
            <a:pPr algn="just"/>
            <a:r>
              <a:rPr lang="ru-RU" sz="1600" dirty="0"/>
              <a:t>В центре изображения медальона – мужчина верхом на коне держит на указательном пальце правой руки сокола, у ног коня изображены три птицы, за конём – собака. Сюжет берёт истоки в средневековом искусстве Ирана и Средней Азии и является восточным заимствованием. Вероятно, медальон был составной частью ритуала охотничьей магии.</a:t>
            </a:r>
          </a:p>
          <a:p>
            <a:pPr algn="just"/>
            <a:r>
              <a:rPr lang="ru-RU" sz="1600" dirty="0"/>
              <a:t>Культ коня был распространён у многих народов, в том числе и финно-угорских, где конь являлся символом солнца. В кочевническом мире существовал культ бога-всадника, объезжающего верхний и средний миры, скачущего через небесное пламя. Всадник выступал в качестве лесного божества, покровителя охотников.</a:t>
            </a:r>
          </a:p>
          <a:p>
            <a:pPr algn="just"/>
            <a:r>
              <a:rPr lang="ru-RU" sz="1600" b="1" dirty="0"/>
              <a:t> 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384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Археологические памятники Республики Коми</vt:lpstr>
      <vt:lpstr>Все предметы старины – это свидетели прошлого. Они являются памятниками истории и культуры и могут очень много рассказать о том, как люди жили раньше.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Наследие предков</dc:title>
  <dc:creator>Анна Васильевна</dc:creator>
  <cp:lastModifiedBy>Анна Васильевна</cp:lastModifiedBy>
  <cp:revision>7</cp:revision>
  <dcterms:created xsi:type="dcterms:W3CDTF">2019-12-06T20:28:00Z</dcterms:created>
  <dcterms:modified xsi:type="dcterms:W3CDTF">2019-12-06T21:13:11Z</dcterms:modified>
</cp:coreProperties>
</file>