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8" r:id="rId8"/>
    <p:sldId id="263" r:id="rId9"/>
    <p:sldId id="277" r:id="rId10"/>
    <p:sldId id="270" r:id="rId11"/>
    <p:sldId id="26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3300"/>
    <a:srgbClr val="FF0000"/>
    <a:srgbClr val="FF0066"/>
    <a:srgbClr val="0000CC"/>
    <a:srgbClr val="CC0000"/>
    <a:srgbClr val="0000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16" autoAdjust="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AC146-3B7C-4630-8BAA-A087FBCFC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28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5BCD2-6952-4677-8AD8-E67E5DA77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9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FAA4D-AA33-4F6A-983C-7A6987E3A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312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0FE07-B9B9-4286-B70C-9200E824C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317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C098-B52F-4F9A-B6A2-8732E0599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633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A929F-BE7F-49AB-89A1-129AD1920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528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AD298-58B9-4190-9445-57D202075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64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DD9FC-84D0-4A38-9689-FD82EC13F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168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26AF2-B558-4E30-B395-F36085933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06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14AC2-0006-4A7B-A939-6FA3283804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167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18437-5D46-49B9-91DB-50128F674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78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3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3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19F7468-9107-4403-8700-E73CA2AC6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urok.ru/go.html?href=http://ru.wikipedia.org/wiki/%D0%90%D1%80%D0%B8%D1%84%D0%BC%D0%B5%D1%82%D0%B8%D1%87%D0%B5%D1%81%D0%BA%D0%B0%D1%8F_%D0%BF%D1%80%D0%BE%D0%B3%D1%80%D0%B5%D1%81%D1%81%D0%B8%D1%8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wmf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5"/>
          <p:cNvSpPr>
            <a:spLocks noChangeArrowheads="1" noChangeShapeType="1" noTextEdit="1"/>
          </p:cNvSpPr>
          <p:nvPr/>
        </p:nvSpPr>
        <p:spPr bwMode="auto">
          <a:xfrm>
            <a:off x="2286000" y="685800"/>
            <a:ext cx="4953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dirty="0"/>
              <a:t>Урок алгебры в 9 классе.</a:t>
            </a:r>
            <a:endParaRPr lang="ru-RU" sz="3600" dirty="0"/>
          </a:p>
        </p:txBody>
      </p:sp>
      <p:sp>
        <p:nvSpPr>
          <p:cNvPr id="2051" name="WordArt 6"/>
          <p:cNvSpPr>
            <a:spLocks noChangeArrowheads="1" noChangeShapeType="1" noTextEdit="1"/>
          </p:cNvSpPr>
          <p:nvPr/>
        </p:nvSpPr>
        <p:spPr bwMode="auto">
          <a:xfrm>
            <a:off x="1219200" y="1524000"/>
            <a:ext cx="6934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"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Арифметическая прогрессия</a:t>
            </a:r>
            <a:r>
              <a:rPr lang="ru-RU" sz="36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"</a:t>
            </a:r>
            <a:endParaRPr lang="ru-RU" sz="3600" b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2052" name="WordArt 7"/>
          <p:cNvSpPr>
            <a:spLocks noChangeArrowheads="1" noChangeShapeType="1" noTextEdit="1"/>
          </p:cNvSpPr>
          <p:nvPr/>
        </p:nvSpPr>
        <p:spPr bwMode="auto">
          <a:xfrm>
            <a:off x="1676400" y="5105400"/>
            <a:ext cx="5943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Работу  выполнила:  учитель математики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  МОУ  Верхне-Талызинской  СШ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Костюнина  Валентина  Александровна</a:t>
            </a:r>
          </a:p>
        </p:txBody>
      </p:sp>
      <p:pic>
        <p:nvPicPr>
          <p:cNvPr id="2053" name="Picture 6" descr="17878563_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971800"/>
            <a:ext cx="20574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13"/>
          <p:cNvSpPr txBox="1">
            <a:spLocks noChangeArrowheads="1"/>
          </p:cNvSpPr>
          <p:nvPr/>
        </p:nvSpPr>
        <p:spPr bwMode="auto">
          <a:xfrm>
            <a:off x="1066800" y="533400"/>
            <a:ext cx="6934200" cy="3967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Итог урока. </a:t>
            </a:r>
            <a:endParaRPr lang="en-US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 algn="ctr"/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lnSpc>
                <a:spcPct val="150000"/>
              </a:lnSpc>
            </a:pPr>
            <a:r>
              <a:rPr lang="ru-RU" dirty="0" smtClean="0"/>
              <a:t>Введено </a:t>
            </a:r>
            <a:r>
              <a:rPr lang="ru-RU" dirty="0"/>
              <a:t>определение арифметической прогрессии, получена формула </a:t>
            </a:r>
            <a:r>
              <a:rPr lang="en-US" dirty="0"/>
              <a:t>n</a:t>
            </a:r>
            <a:r>
              <a:rPr lang="ru-RU" dirty="0"/>
              <a:t>-го члена арифметической прогрессии.</a:t>
            </a:r>
          </a:p>
          <a:p>
            <a:pPr eaLnBrk="1" hangingPunct="1">
              <a:lnSpc>
                <a:spcPct val="230000"/>
              </a:lnSpc>
            </a:pPr>
            <a:endParaRPr lang="en-US" sz="1400" dirty="0" smtClean="0"/>
          </a:p>
          <a:p>
            <a:pPr eaLnBrk="1" hangingPunct="1">
              <a:lnSpc>
                <a:spcPct val="230000"/>
              </a:lnSpc>
            </a:pPr>
            <a:endParaRPr lang="en-US" sz="1400" dirty="0"/>
          </a:p>
          <a:p>
            <a:pPr eaLnBrk="1" hangingPunct="1">
              <a:lnSpc>
                <a:spcPct val="230000"/>
              </a:lnSpc>
            </a:pPr>
            <a:endParaRPr lang="en-US" sz="1400" dirty="0" smtClean="0"/>
          </a:p>
          <a:p>
            <a:pPr eaLnBrk="1" hangingPunct="1">
              <a:lnSpc>
                <a:spcPct val="230000"/>
              </a:lnSpc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Домашнее задание</a:t>
            </a:r>
            <a:r>
              <a:rPr lang="en-US" sz="2400" dirty="0" smtClean="0"/>
              <a:t>  </a:t>
            </a:r>
            <a:r>
              <a:rPr lang="en-US" sz="2400" dirty="0" smtClean="0">
                <a:latin typeface="Times New Roman"/>
                <a:cs typeface="Times New Roman"/>
              </a:rPr>
              <a:t>‒ </a:t>
            </a:r>
            <a:r>
              <a:rPr lang="ru-RU" sz="2400" dirty="0" smtClean="0"/>
              <a:t> </a:t>
            </a:r>
            <a:r>
              <a:rPr lang="ru-RU" sz="1600" b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§18, № 235(2.4), 236(2.4),240. </a:t>
            </a:r>
            <a:endParaRPr lang="ru-RU" sz="1600" b="1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</a:endParaRPr>
          </a:p>
        </p:txBody>
      </p:sp>
      <p:pic>
        <p:nvPicPr>
          <p:cNvPr id="4" name="Picture 25" descr="8d65a08c17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724400"/>
            <a:ext cx="93821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381000" y="838200"/>
            <a:ext cx="86868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lvl="0" algn="ctr"/>
            <a:r>
              <a:rPr lang="ru-RU" sz="2400" b="1" dirty="0"/>
              <a:t>Использованная литература.</a:t>
            </a:r>
            <a:endParaRPr lang="ru-RU" sz="2400" dirty="0"/>
          </a:p>
          <a:p>
            <a:r>
              <a:rPr lang="ru-RU" sz="2400" dirty="0"/>
              <a:t> </a:t>
            </a:r>
          </a:p>
          <a:p>
            <a:r>
              <a:rPr lang="ru-RU" sz="2400" b="1" dirty="0"/>
              <a:t>1</a:t>
            </a:r>
            <a:r>
              <a:rPr lang="ru-RU" sz="2400" b="1" dirty="0" smtClean="0"/>
              <a:t>.</a:t>
            </a:r>
            <a:r>
              <a:rPr lang="en-US" sz="2400" b="1" dirty="0" smtClean="0"/>
              <a:t> </a:t>
            </a:r>
            <a:r>
              <a:rPr lang="ru-RU" sz="2400" b="1" dirty="0" smtClean="0"/>
              <a:t>Алгебра </a:t>
            </a:r>
            <a:r>
              <a:rPr lang="ru-RU" sz="2400" b="1" dirty="0"/>
              <a:t>9 класс – М.: Просвещение, 2009 г</a:t>
            </a:r>
            <a:endParaRPr lang="ru-RU" sz="2400" dirty="0"/>
          </a:p>
          <a:p>
            <a:pPr lvl="0"/>
            <a:r>
              <a:rPr lang="ru-RU" sz="2400" b="1" dirty="0"/>
              <a:t>М.К. Потапов, А.В. </a:t>
            </a:r>
            <a:r>
              <a:rPr lang="ru-RU" sz="2400" b="1" dirty="0" err="1"/>
              <a:t>Шевкин</a:t>
            </a:r>
            <a:r>
              <a:rPr lang="ru-RU" sz="2400" b="1" dirty="0"/>
              <a:t>. Дидактические материалы для 9 класса – М.: Просвещение, 2008 </a:t>
            </a:r>
            <a:endParaRPr lang="en-US" sz="2400" b="1" dirty="0" smtClean="0"/>
          </a:p>
          <a:p>
            <a:pPr lvl="0"/>
            <a:r>
              <a:rPr lang="en-US" sz="2400" b="1" dirty="0" smtClean="0"/>
              <a:t>2. </a:t>
            </a:r>
            <a:r>
              <a:rPr lang="ru-RU" sz="2400" dirty="0" smtClean="0">
                <a:hlinkClick r:id="rId2"/>
              </a:rPr>
              <a:t>http</a:t>
            </a:r>
            <a:r>
              <a:rPr lang="ru-RU" sz="2400" dirty="0">
                <a:hlinkClick r:id="rId2"/>
              </a:rPr>
              <a:t>://ru.wikipedia.org/wiki/Арифметическая_прогрессия</a:t>
            </a:r>
            <a:r>
              <a:rPr lang="ru-RU" sz="2400" dirty="0"/>
              <a:t> и др.</a:t>
            </a:r>
          </a:p>
          <a:p>
            <a:r>
              <a:rPr lang="en-US" sz="2400" b="1" dirty="0" smtClean="0"/>
              <a:t>3</a:t>
            </a:r>
            <a:r>
              <a:rPr lang="ru-RU" sz="2400" b="1" dirty="0" smtClean="0"/>
              <a:t>.</a:t>
            </a:r>
            <a:r>
              <a:rPr lang="ru-RU" sz="2400" b="1" dirty="0"/>
              <a:t> Разработки уроков Е.Г.Лебедевой</a:t>
            </a:r>
            <a:r>
              <a:rPr lang="ru-RU" sz="2400" b="1" dirty="0" smtClean="0"/>
              <a:t>.-Волгоград:Учитель,2003</a:t>
            </a:r>
            <a:endParaRPr lang="ru-RU" sz="2400" dirty="0"/>
          </a:p>
          <a:p>
            <a:r>
              <a:rPr lang="ru-RU" sz="2400" dirty="0"/>
              <a:t> </a:t>
            </a:r>
          </a:p>
          <a:p>
            <a:pPr>
              <a:defRPr/>
            </a:pPr>
            <a:endParaRPr lang="ru-RU" sz="2400" b="1" i="1" u="sng" dirty="0"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38200" y="228600"/>
            <a:ext cx="7543800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 dirty="0"/>
              <a:t>Тип урока: </a:t>
            </a:r>
            <a:r>
              <a:rPr lang="ru-RU" sz="2000" dirty="0"/>
              <a:t>урок изучения нового материала.</a:t>
            </a:r>
          </a:p>
          <a:p>
            <a:r>
              <a:rPr lang="ru-RU" sz="2000" b="1" dirty="0"/>
              <a:t>Цель урока:</a:t>
            </a:r>
            <a:r>
              <a:rPr lang="ru-RU" sz="2000" dirty="0"/>
              <a:t> познакомить учащихся с понятием арифметическая прогрессия, вывести формулу </a:t>
            </a:r>
            <a:r>
              <a:rPr lang="en-US" sz="2000" dirty="0"/>
              <a:t>n</a:t>
            </a:r>
            <a:r>
              <a:rPr lang="ru-RU" sz="2000" dirty="0"/>
              <a:t>-го члена арифметической прогрессии, уметь ее применять.</a:t>
            </a:r>
          </a:p>
          <a:p>
            <a:r>
              <a:rPr lang="ru-RU" sz="2000" b="1" dirty="0"/>
              <a:t>Задачи урока:</a:t>
            </a:r>
            <a:endParaRPr lang="ru-RU" sz="2000" dirty="0"/>
          </a:p>
          <a:p>
            <a:pPr lvl="0"/>
            <a:r>
              <a:rPr lang="ru-RU" sz="2000" b="1" dirty="0"/>
              <a:t>Образовательные</a:t>
            </a:r>
            <a:r>
              <a:rPr lang="ru-RU" sz="2000" dirty="0"/>
              <a:t> – ввести понятие арифметической прогрессии; формулы n-</a:t>
            </a:r>
            <a:r>
              <a:rPr lang="ru-RU" sz="2000" dirty="0" err="1"/>
              <a:t>го</a:t>
            </a:r>
            <a:r>
              <a:rPr lang="ru-RU" sz="2000" dirty="0"/>
              <a:t> члена; свойств членов арифметической прогрессии, провести первичное закрепление изученного материала.</a:t>
            </a:r>
          </a:p>
          <a:p>
            <a:pPr lvl="0"/>
            <a:r>
              <a:rPr lang="ru-RU" sz="2000" b="1" dirty="0"/>
              <a:t>Развивающие</a:t>
            </a:r>
            <a:r>
              <a:rPr lang="ru-RU" sz="2000" dirty="0"/>
              <a:t> – развивать логическое мышление, память, познавательный интерес</a:t>
            </a:r>
            <a:r>
              <a:rPr lang="ru-RU" sz="2000" b="1" dirty="0"/>
              <a:t>, </a:t>
            </a:r>
            <a:r>
              <a:rPr lang="ru-RU" sz="2000" dirty="0"/>
              <a:t>умение преодолевать трудности при решении математических задач.</a:t>
            </a:r>
          </a:p>
          <a:p>
            <a:pPr lvl="0"/>
            <a:r>
              <a:rPr lang="ru-RU" sz="2000" b="1" dirty="0"/>
              <a:t>Воспитательные</a:t>
            </a:r>
            <a:r>
              <a:rPr lang="ru-RU" sz="2000" dirty="0"/>
              <a:t> – воспитывать культуру математического мышления, ответственность, самостоятельность, настойчивость, дисциплину, инициативу и творчество</a:t>
            </a:r>
            <a:r>
              <a:rPr lang="ru-RU" sz="2000" dirty="0" smtClean="0"/>
              <a:t>.</a:t>
            </a:r>
          </a:p>
          <a:p>
            <a:pPr algn="ctr"/>
            <a:r>
              <a:rPr lang="ru-RU" sz="2000" b="1" dirty="0"/>
              <a:t>Ход урока.</a:t>
            </a:r>
            <a:endParaRPr lang="ru-RU" sz="2000" dirty="0"/>
          </a:p>
          <a:p>
            <a:pPr lvl="0"/>
            <a:r>
              <a:rPr lang="ru-RU" sz="2000" b="1" dirty="0"/>
              <a:t>Организационный момент.</a:t>
            </a:r>
            <a:endParaRPr lang="ru-RU" sz="2000" dirty="0"/>
          </a:p>
          <a:p>
            <a:pPr lvl="0"/>
            <a:r>
              <a:rPr lang="ru-RU" sz="2000" b="1" dirty="0"/>
              <a:t>Актуализация  знаний.</a:t>
            </a:r>
            <a:endParaRPr lang="ru-RU" sz="2000" dirty="0"/>
          </a:p>
          <a:p>
            <a:r>
              <a:rPr lang="ru-RU" sz="2000" b="1" dirty="0"/>
              <a:t>Устная работа. </a:t>
            </a:r>
            <a:r>
              <a:rPr lang="ru-RU" sz="2000" dirty="0"/>
              <a:t> </a:t>
            </a:r>
          </a:p>
          <a:p>
            <a:pPr lvl="0"/>
            <a:endParaRPr lang="ru-RU" sz="2000" dirty="0"/>
          </a:p>
        </p:txBody>
      </p:sp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3352800" y="6096000"/>
            <a:ext cx="2362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09600" y="381000"/>
            <a:ext cx="8305800" cy="5152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Найдите четыре первых члена последовательности (а</a:t>
            </a:r>
            <a:r>
              <a:rPr lang="en-US" sz="2800" b="1" baseline="-25000" dirty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800" b="1" dirty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), заданной </a:t>
            </a:r>
            <a:r>
              <a:rPr lang="ru-RU" sz="2800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формулой </a:t>
            </a:r>
            <a:r>
              <a:rPr lang="en-US" sz="2800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b="1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-го </a:t>
            </a:r>
            <a:r>
              <a:rPr lang="ru-RU" sz="2800" b="1" dirty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члена:    </a:t>
            </a:r>
            <a:endParaRPr lang="ru-RU" sz="2800" b="1" dirty="0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dirty="0"/>
          </a:p>
          <a:p>
            <a:r>
              <a:rPr lang="ru-RU" sz="2400" dirty="0"/>
              <a:t>     </a:t>
            </a:r>
            <a:r>
              <a:rPr lang="en-US" sz="2400" dirty="0"/>
              <a:t>1)   </a:t>
            </a:r>
            <a:r>
              <a:rPr lang="ru-RU" sz="2400" b="1" dirty="0"/>
              <a:t>а</a:t>
            </a:r>
            <a:r>
              <a:rPr lang="en-US" sz="2400" b="1" baseline="-25000" dirty="0"/>
              <a:t>n </a:t>
            </a:r>
            <a:r>
              <a:rPr lang="ru-RU" sz="2400" b="1" dirty="0"/>
              <a:t>=  </a:t>
            </a:r>
            <a:r>
              <a:rPr lang="en-US" sz="2400" b="1" dirty="0"/>
              <a:t>n </a:t>
            </a:r>
            <a:r>
              <a:rPr lang="ru-RU" sz="2400" b="1" dirty="0"/>
              <a:t>+ 5</a:t>
            </a:r>
            <a:r>
              <a:rPr lang="en-US" sz="2400" b="1" dirty="0"/>
              <a:t> </a:t>
            </a:r>
            <a:endParaRPr lang="ru-RU" sz="2400" b="1" dirty="0" smtClean="0"/>
          </a:p>
          <a:p>
            <a:r>
              <a:rPr lang="en-US" sz="2400" dirty="0" smtClean="0"/>
              <a:t>           </a:t>
            </a:r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en-US" sz="2400" dirty="0" smtClean="0"/>
              <a:t>  </a:t>
            </a:r>
            <a:r>
              <a:rPr lang="en-US" sz="2400" dirty="0"/>
              <a:t>2)   </a:t>
            </a:r>
            <a:r>
              <a:rPr lang="ru-RU" sz="2400" b="1" dirty="0"/>
              <a:t>а</a:t>
            </a:r>
            <a:r>
              <a:rPr lang="en-US" sz="2400" b="1" baseline="-25000" dirty="0"/>
              <a:t>n </a:t>
            </a:r>
            <a:r>
              <a:rPr lang="en-US" sz="2400" b="1" dirty="0"/>
              <a:t> = </a:t>
            </a:r>
            <a:r>
              <a:rPr lang="en-US" sz="2400" b="1" dirty="0" smtClean="0"/>
              <a:t>5n-1</a:t>
            </a:r>
            <a:endParaRPr lang="ru-RU" sz="2400" b="1" dirty="0" smtClean="0"/>
          </a:p>
          <a:p>
            <a:endParaRPr lang="ru-RU" sz="2400" dirty="0"/>
          </a:p>
          <a:p>
            <a:pPr lvl="0"/>
            <a:r>
              <a:rPr lang="ru-RU" sz="2400" dirty="0" smtClean="0"/>
              <a:t>      3) Последовательность </a:t>
            </a:r>
            <a:r>
              <a:rPr lang="ru-RU" sz="2400" dirty="0"/>
              <a:t>задана </a:t>
            </a:r>
            <a:r>
              <a:rPr lang="ru-RU" sz="2400" dirty="0" smtClean="0"/>
              <a:t>формулой:</a:t>
            </a:r>
          </a:p>
          <a:p>
            <a:pPr lvl="0"/>
            <a:r>
              <a:rPr lang="ru-RU" sz="2400" dirty="0"/>
              <a:t> </a:t>
            </a:r>
            <a:r>
              <a:rPr lang="ru-RU" sz="2400" dirty="0" smtClean="0"/>
              <a:t>         </a:t>
            </a:r>
            <a:r>
              <a:rPr lang="ru-RU" sz="2400" dirty="0"/>
              <a:t> </a:t>
            </a:r>
            <a:r>
              <a:rPr lang="ru-RU" sz="2400" b="1" dirty="0" err="1"/>
              <a:t>a</a:t>
            </a:r>
            <a:r>
              <a:rPr lang="ru-RU" sz="2400" b="1" baseline="-25000" dirty="0" err="1"/>
              <a:t>n</a:t>
            </a:r>
            <a:r>
              <a:rPr lang="ru-RU" sz="2400" b="1" dirty="0"/>
              <a:t> = 15 – 3n. </a:t>
            </a:r>
            <a:endParaRPr lang="ru-RU" sz="2400" b="1" dirty="0" smtClean="0"/>
          </a:p>
          <a:p>
            <a:pPr lvl="0"/>
            <a:r>
              <a:rPr lang="ru-RU" sz="2400" b="1" dirty="0"/>
              <a:t>	</a:t>
            </a:r>
            <a:r>
              <a:rPr lang="ru-RU" sz="2400" dirty="0" smtClean="0"/>
              <a:t>Найдите </a:t>
            </a:r>
            <a:r>
              <a:rPr lang="ru-RU" sz="2400" dirty="0"/>
              <a:t>номер </a:t>
            </a:r>
            <a:r>
              <a:rPr lang="ru-RU" sz="2400" dirty="0" smtClean="0"/>
              <a:t>члена последовательности</a:t>
            </a:r>
            <a:r>
              <a:rPr lang="ru-RU" sz="2400" dirty="0"/>
              <a:t>, </a:t>
            </a:r>
            <a:r>
              <a:rPr lang="ru-RU" sz="2400" dirty="0" smtClean="0"/>
              <a:t>	равного </a:t>
            </a:r>
            <a:r>
              <a:rPr lang="ru-RU" sz="2400" dirty="0"/>
              <a:t>6;  -3; </a:t>
            </a:r>
          </a:p>
          <a:p>
            <a:pPr>
              <a:lnSpc>
                <a:spcPct val="120000"/>
              </a:lnSpc>
            </a:pPr>
            <a:endParaRPr lang="ru-RU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101" name="Rectangle 8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2" name="Rectangle 1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66700" y="228600"/>
            <a:ext cx="8509001" cy="6478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sz="2800" dirty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Перед вами несколько последовательностей.</a:t>
            </a:r>
          </a:p>
          <a:p>
            <a:endParaRPr lang="ru-RU" dirty="0" smtClean="0"/>
          </a:p>
          <a:p>
            <a:pPr marL="342900" indent="-342900">
              <a:lnSpc>
                <a:spcPct val="200000"/>
              </a:lnSpc>
              <a:buAutoNum type="arabicParenR"/>
            </a:pPr>
            <a:r>
              <a:rPr lang="ru-RU" sz="24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-</a:t>
            </a:r>
            <a:r>
              <a:rPr lang="ru-RU" sz="2400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2;0;-2;0;-2;0;…  </a:t>
            </a:r>
            <a:endParaRPr lang="ru-RU" sz="2400" dirty="0" smtClean="0"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marL="342900" indent="-342900">
              <a:lnSpc>
                <a:spcPct val="200000"/>
              </a:lnSpc>
              <a:buAutoNum type="arabicParenR"/>
            </a:pPr>
            <a:r>
              <a:rPr lang="ru-RU" sz="24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7;5;3;1</a:t>
            </a:r>
            <a:r>
              <a:rPr lang="ru-RU" sz="2400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;-1;…    </a:t>
            </a:r>
            <a:endParaRPr lang="ru-RU" sz="2400" dirty="0" smtClean="0"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marL="342900" indent="-342900">
              <a:lnSpc>
                <a:spcPct val="200000"/>
              </a:lnSpc>
              <a:buAutoNum type="arabicParenR"/>
            </a:pPr>
            <a:r>
              <a:rPr lang="ru-RU" sz="24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400" dirty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4.2; 4.5;4.8;5.1;5.4</a:t>
            </a:r>
            <a:r>
              <a:rPr lang="ru-RU" sz="2400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;…</a:t>
            </a:r>
          </a:p>
          <a:p>
            <a:pPr>
              <a:lnSpc>
                <a:spcPct val="200000"/>
              </a:lnSpc>
            </a:pPr>
            <a:endParaRPr lang="ru-RU" sz="2400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effectLst>
                  <a:glow rad="101600">
                    <a:schemeClr val="accent3">
                      <a:alpha val="60000"/>
                    </a:schemeClr>
                  </a:glow>
                </a:effectLst>
              </a:rPr>
              <a:t>Чему </a:t>
            </a:r>
            <a:r>
              <a:rPr lang="ru-RU" sz="2000" dirty="0">
                <a:effectLst>
                  <a:glow rad="101600">
                    <a:schemeClr val="accent3">
                      <a:alpha val="60000"/>
                    </a:schemeClr>
                  </a:glow>
                </a:effectLst>
              </a:rPr>
              <a:t>равен второй член второй последовательности? Последующий член? Предыдущий член? Чему равна разность между третьим и вторым членами?   Четвертым и третьим? Пятым и четвертым членами? Назовите два последующих члена последовательностей. </a:t>
            </a:r>
          </a:p>
          <a:p>
            <a:pPr lvl="0">
              <a:lnSpc>
                <a:spcPct val="150000"/>
              </a:lnSpc>
            </a:pPr>
            <a:r>
              <a:rPr lang="ru-RU" sz="2000" dirty="0">
                <a:effectLst>
                  <a:glow rad="101600">
                    <a:schemeClr val="accent3">
                      <a:alpha val="60000"/>
                    </a:schemeClr>
                  </a:glow>
                </a:effectLst>
              </a:rPr>
              <a:t>Какое общее  свойство вы заметили? Сформулируйте это свойство.</a:t>
            </a:r>
          </a:p>
          <a:p>
            <a:pPr algn="ctr" eaLnBrk="0" hangingPunct="0">
              <a:lnSpc>
                <a:spcPct val="150000"/>
              </a:lnSpc>
            </a:pPr>
            <a:endParaRPr lang="ru-RU" b="1" i="1" u="sng" dirty="0">
              <a:latin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89" t="34814" r="4027" b="4074"/>
          <a:stretch/>
        </p:blipFill>
        <p:spPr>
          <a:xfrm>
            <a:off x="5334000" y="914400"/>
            <a:ext cx="2242359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457200" y="457200"/>
            <a:ext cx="8458200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/>
            <a:r>
              <a:rPr lang="ru-RU" sz="2800" b="1" dirty="0"/>
              <a:t>Изучение нового материала.</a:t>
            </a:r>
            <a:endParaRPr lang="ru-RU" sz="2800" dirty="0"/>
          </a:p>
          <a:p>
            <a:r>
              <a:rPr lang="ru-RU" sz="2800" b="1" dirty="0"/>
              <a:t> 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Определение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арифметической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прогрессии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Times New Roman"/>
              </a:rPr>
              <a:t>‒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Times New Roman"/>
              </a:rPr>
              <a:t> </a:t>
            </a:r>
          </a:p>
          <a:p>
            <a:pPr lvl="0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/>
              <a:cs typeface="Times New Roman"/>
            </a:endParaRPr>
          </a:p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Числовая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последовательность а</a:t>
            </a:r>
            <a:r>
              <a:rPr lang="ru-RU" b="1" baseline="-25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1 ,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r>
              <a:rPr lang="ru-RU" b="1" baseline="-25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а</a:t>
            </a:r>
            <a:r>
              <a:rPr lang="ru-RU" b="1" baseline="-25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,… а</a:t>
            </a:r>
            <a:r>
              <a:rPr lang="en-US" b="1" baseline="-25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,… называется арифметической прогрессией, если для всех натуральных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выполняется равенство а</a:t>
            </a:r>
            <a:r>
              <a:rPr lang="en-US" b="1" baseline="-25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  <a:r>
              <a:rPr lang="ru-RU" b="1" baseline="-25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+1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= а</a:t>
            </a:r>
            <a:r>
              <a:rPr lang="en-US" b="1" baseline="-25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 </a:t>
            </a:r>
            <a:r>
              <a:rPr lang="ru-RU" b="1" baseline="-25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где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-некоторое число. Число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называют разностью арифметической прогрессии.</a:t>
            </a:r>
            <a:r>
              <a:rPr lang="ru-RU" b="1" baseline="-25000" dirty="0"/>
              <a:t>  </a:t>
            </a:r>
            <a:endParaRPr lang="ru-RU" dirty="0"/>
          </a:p>
          <a:p>
            <a:r>
              <a:rPr lang="ru-RU" dirty="0"/>
              <a:t>(Приведите примеры арифметических прогрессий ) </a:t>
            </a:r>
            <a:endParaRPr lang="ru-RU" dirty="0" smtClean="0"/>
          </a:p>
          <a:p>
            <a:endParaRPr lang="ru-RU" dirty="0"/>
          </a:p>
          <a:p>
            <a:r>
              <a:rPr lang="ru-RU" b="1" dirty="0"/>
              <a:t>Каждый член арифметической прогрессии, начиная со второго , равен среднему арифметическому двух соседних с ним членов. Этим объясняется название «арифметическая прогрессия</a:t>
            </a:r>
            <a:r>
              <a:rPr lang="ru-RU" b="1" dirty="0" smtClean="0"/>
              <a:t>»</a:t>
            </a:r>
            <a:endParaRPr lang="ru-RU" b="1" dirty="0">
              <a:latin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" t="12778" r="4167" b="21481"/>
          <a:stretch/>
        </p:blipFill>
        <p:spPr>
          <a:xfrm>
            <a:off x="609600" y="4155896"/>
            <a:ext cx="4953000" cy="2628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57200" y="457200"/>
            <a:ext cx="8458200" cy="4844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65000"/>
                    <a:lumOff val="3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Арифметическая 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65000"/>
                    <a:lumOff val="3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прогрессия может быть задана следующими способами:</a:t>
            </a:r>
            <a:r>
              <a:rPr lang="ru-RU" sz="2000" b="1" dirty="0">
                <a:solidFill>
                  <a:schemeClr val="accent4">
                    <a:lumMod val="65000"/>
                    <a:lumOff val="35000"/>
                  </a:schemeClr>
                </a:solidFill>
              </a:rPr>
              <a:t> </a:t>
            </a:r>
            <a:endParaRPr lang="ru-RU" sz="2000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а</a:t>
            </a:r>
            <a:r>
              <a:rPr lang="ru-RU" dirty="0"/>
              <a:t>) рекуррентной формулой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endParaRPr lang="ru-RU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dirty="0" smtClean="0"/>
              <a:t>б</a:t>
            </a:r>
            <a:r>
              <a:rPr lang="ru-RU" dirty="0"/>
              <a:t>) формулой n-</a:t>
            </a:r>
            <a:r>
              <a:rPr lang="ru-RU" dirty="0" err="1"/>
              <a:t>го</a:t>
            </a:r>
            <a:r>
              <a:rPr lang="ru-RU" dirty="0"/>
              <a:t> члена:</a:t>
            </a:r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dirty="0" smtClean="0"/>
              <a:t>в</a:t>
            </a:r>
            <a:r>
              <a:rPr lang="ru-RU" dirty="0"/>
              <a:t>) формулой вида</a:t>
            </a:r>
            <a:r>
              <a:rPr lang="ru-RU" sz="1400" dirty="0"/>
              <a:t>  </a:t>
            </a:r>
          </a:p>
          <a:p>
            <a:r>
              <a:rPr lang="ru-RU" sz="1400" dirty="0"/>
              <a:t> </a:t>
            </a:r>
          </a:p>
          <a:p>
            <a:pPr eaLnBrk="1" hangingPunct="1">
              <a:lnSpc>
                <a:spcPct val="120000"/>
              </a:lnSpc>
            </a:pPr>
            <a:endParaRPr lang="ru-RU" sz="1400" b="1" dirty="0">
              <a:latin typeface="Times New Roman" pitchFamily="18" charset="0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7" name="Рисунок 6" descr="hello_html_4a0180bb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2209800"/>
            <a:ext cx="2381250" cy="97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ello_html_m6db708c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3810000"/>
            <a:ext cx="26289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ello_html_3bb36a1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5111103"/>
            <a:ext cx="45720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514600"/>
            <a:ext cx="12001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79399" y="552405"/>
            <a:ext cx="8405813" cy="5524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0" algn="ctr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Закрепление нового материала</a:t>
            </a:r>
            <a:r>
              <a:rPr lang="ru-RU" sz="1400" b="1" dirty="0" smtClean="0"/>
              <a:t>.</a:t>
            </a:r>
          </a:p>
          <a:p>
            <a:pPr lvl="0" algn="ctr"/>
            <a:endParaRPr lang="ru-RU" sz="1400" dirty="0" smtClean="0"/>
          </a:p>
          <a:p>
            <a:pPr lvl="0" algn="ctr"/>
            <a:endParaRPr lang="ru-RU" sz="1400" dirty="0" smtClean="0"/>
          </a:p>
          <a:p>
            <a:pPr lvl="0" algn="ctr"/>
            <a:endParaRPr lang="ru-RU" sz="1400" dirty="0"/>
          </a:p>
          <a:p>
            <a:r>
              <a:rPr lang="ru-RU" dirty="0"/>
              <a:t>1</a:t>
            </a:r>
            <a:r>
              <a:rPr lang="ru-RU" dirty="0" smtClean="0"/>
              <a:t>)</a:t>
            </a:r>
            <a:r>
              <a:rPr lang="ru-RU" dirty="0"/>
              <a:t> Доказать, что последовательность, заданная формулой </a:t>
            </a:r>
            <a:r>
              <a:rPr lang="en-US" dirty="0"/>
              <a:t>n</a:t>
            </a:r>
            <a:r>
              <a:rPr lang="ru-RU" dirty="0"/>
              <a:t>-го члена, является арифметической прогрессией а</a:t>
            </a:r>
            <a:r>
              <a:rPr lang="en-US" baseline="-25000" dirty="0"/>
              <a:t>n</a:t>
            </a:r>
            <a:r>
              <a:rPr lang="ru-RU" baseline="-25000" dirty="0"/>
              <a:t> =</a:t>
            </a:r>
            <a:r>
              <a:rPr lang="ru-RU" dirty="0"/>
              <a:t>3(</a:t>
            </a:r>
            <a:r>
              <a:rPr lang="en-US" dirty="0"/>
              <a:t>n</a:t>
            </a:r>
            <a:r>
              <a:rPr lang="ru-RU" dirty="0"/>
              <a:t>+1)  ( № 235 (3</a:t>
            </a:r>
            <a:r>
              <a:rPr lang="ru-RU" dirty="0" smtClean="0"/>
              <a:t>))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sz="1400" dirty="0" smtClean="0"/>
              <a:t> </a:t>
            </a:r>
            <a:r>
              <a:rPr lang="ru-RU" dirty="0"/>
              <a:t>2</a:t>
            </a:r>
            <a:r>
              <a:rPr lang="ru-RU" dirty="0" smtClean="0"/>
              <a:t>) 4, 7, 10, 13, …</a:t>
            </a:r>
          </a:p>
          <a:p>
            <a:endParaRPr lang="ru-RU" sz="1400" dirty="0" smtClean="0"/>
          </a:p>
          <a:p>
            <a:r>
              <a:rPr lang="ru-RU" sz="1400" dirty="0" smtClean="0"/>
              <a:t>Это </a:t>
            </a:r>
            <a:r>
              <a:rPr lang="ru-RU" sz="1400" dirty="0"/>
              <a:t>арифметическая прогрессия, у которой а</a:t>
            </a:r>
            <a:r>
              <a:rPr lang="ru-RU" sz="1400" baseline="-25000" dirty="0"/>
              <a:t>1</a:t>
            </a:r>
            <a:r>
              <a:rPr lang="ru-RU" sz="1400" dirty="0"/>
              <a:t> = 4, d = 3,(возрастающая), </a:t>
            </a:r>
            <a:r>
              <a:rPr lang="ru-RU" sz="1400" dirty="0" err="1"/>
              <a:t>a</a:t>
            </a:r>
            <a:r>
              <a:rPr lang="ru-RU" sz="1400" baseline="-25000" dirty="0" err="1"/>
              <a:t>n</a:t>
            </a:r>
            <a:r>
              <a:rPr lang="ru-RU" sz="1400" dirty="0"/>
              <a:t>=a</a:t>
            </a:r>
            <a:r>
              <a:rPr lang="ru-RU" sz="1400" baseline="-25000" dirty="0"/>
              <a:t>n-1</a:t>
            </a:r>
            <a:r>
              <a:rPr lang="ru-RU" sz="1400" dirty="0"/>
              <a:t> +3.</a:t>
            </a:r>
            <a:br>
              <a:rPr lang="ru-RU" sz="1400" dirty="0"/>
            </a:br>
            <a:endParaRPr lang="ru-RU" sz="1400" dirty="0" smtClean="0"/>
          </a:p>
          <a:p>
            <a:endParaRPr lang="ru-RU" sz="1400" dirty="0" smtClean="0"/>
          </a:p>
          <a:p>
            <a:r>
              <a:rPr lang="ru-RU" dirty="0"/>
              <a:t>3</a:t>
            </a:r>
            <a:r>
              <a:rPr lang="ru-RU" dirty="0" smtClean="0"/>
              <a:t>)</a:t>
            </a:r>
            <a:r>
              <a:rPr lang="ru-RU" dirty="0"/>
              <a:t> 20,17, 14, 11, 8, 5, 2, -1, -4, </a:t>
            </a:r>
            <a:r>
              <a:rPr lang="ru-RU" dirty="0" smtClean="0"/>
              <a:t>...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Это арифметическая прогрессия, у которой а</a:t>
            </a:r>
            <a:r>
              <a:rPr lang="ru-RU" sz="1400" baseline="-25000" dirty="0"/>
              <a:t>1</a:t>
            </a:r>
            <a:r>
              <a:rPr lang="ru-RU" sz="1400" dirty="0"/>
              <a:t> = 20, d = -3.(убывающая</a:t>
            </a:r>
            <a:r>
              <a:rPr lang="ru-RU" sz="1400" dirty="0" smtClean="0"/>
              <a:t>)</a:t>
            </a:r>
          </a:p>
          <a:p>
            <a:endParaRPr lang="ru-RU" sz="1400" dirty="0" smtClean="0"/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dirty="0"/>
              <a:t>4</a:t>
            </a:r>
            <a:r>
              <a:rPr lang="ru-RU" dirty="0" smtClean="0"/>
              <a:t>)</a:t>
            </a:r>
            <a:r>
              <a:rPr lang="ru-RU" dirty="0"/>
              <a:t> 7, 7, 7, 7, 7 7</a:t>
            </a:r>
            <a:r>
              <a:rPr lang="ru-RU" dirty="0" smtClean="0"/>
              <a:t>,...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Это арифметическая прогрессия, у которой а</a:t>
            </a:r>
            <a:r>
              <a:rPr lang="ru-RU" sz="1400" baseline="-25000" dirty="0"/>
              <a:t>1</a:t>
            </a:r>
            <a:r>
              <a:rPr lang="ru-RU" sz="1400" dirty="0"/>
              <a:t> = 7, d = 0.(стационарная) </a:t>
            </a:r>
            <a:br>
              <a:rPr lang="ru-RU" sz="1400" dirty="0"/>
            </a:br>
            <a:endParaRPr lang="ru-RU" sz="1400" dirty="0"/>
          </a:p>
          <a:p>
            <a:pPr>
              <a:lnSpc>
                <a:spcPct val="150000"/>
              </a:lnSpc>
            </a:pPr>
            <a:endParaRPr lang="ru-RU" sz="1400" b="1" dirty="0">
              <a:latin typeface="Times New Roman" pitchFamily="18" charset="0"/>
            </a:endParaRPr>
          </a:p>
        </p:txBody>
      </p:sp>
      <p:sp>
        <p:nvSpPr>
          <p:cNvPr id="819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9" name="Picture 5" descr="j02321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1481"/>
            <a:ext cx="66357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533400" y="609600"/>
            <a:ext cx="8153400" cy="274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Применение формулы 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-го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члена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  <a:p>
            <a:pPr algn="ctr"/>
            <a:endParaRPr lang="en-US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lnSpc>
                <a:spcPct val="150000"/>
              </a:lnSpc>
            </a:pPr>
            <a:r>
              <a:rPr lang="ru-RU" dirty="0"/>
              <a:t>Работа с учебником № 237(3), 239,241(1) 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с </a:t>
            </a:r>
            <a:r>
              <a:rPr lang="ru-RU" dirty="0"/>
              <a:t>последующей проверкой отдельных заданий</a:t>
            </a:r>
            <a:r>
              <a:rPr lang="ru-RU" b="1" dirty="0"/>
              <a:t>.</a:t>
            </a:r>
            <a:endParaRPr lang="ru-RU" dirty="0"/>
          </a:p>
          <a:p>
            <a:pPr>
              <a:lnSpc>
                <a:spcPct val="150000"/>
              </a:lnSpc>
            </a:pPr>
            <a:r>
              <a:rPr lang="ru-RU" sz="1400" dirty="0"/>
              <a:t> </a:t>
            </a:r>
          </a:p>
          <a:p>
            <a:pPr>
              <a:lnSpc>
                <a:spcPct val="210000"/>
              </a:lnSpc>
            </a:pPr>
            <a:endParaRPr lang="ru-RU" sz="1400" b="1" dirty="0">
              <a:latin typeface="Times New Roman" pitchFamily="18" charset="0"/>
            </a:endParaRPr>
          </a:p>
        </p:txBody>
      </p:sp>
      <p:pic>
        <p:nvPicPr>
          <p:cNvPr id="4" name="Picture 63" descr="BD09452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267200"/>
            <a:ext cx="121443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67" t="37778" r="15833" b="10371"/>
          <a:stretch/>
        </p:blipFill>
        <p:spPr>
          <a:xfrm>
            <a:off x="5715000" y="2743200"/>
            <a:ext cx="2971800" cy="355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57200" y="457200"/>
            <a:ext cx="8534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vl="0"/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Самостоятельная работа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С-8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варианты 1 и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</a:t>
            </a:r>
            <a:endParaRPr lang="ru-RU" sz="1400" b="1" dirty="0">
              <a:latin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467809"/>
              </p:ext>
            </p:extLst>
          </p:nvPr>
        </p:nvGraphicFramePr>
        <p:xfrm>
          <a:off x="381000" y="1295400"/>
          <a:ext cx="8534400" cy="335280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4267200"/>
                <a:gridCol w="42672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ru-RU" sz="1800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1 вариант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2 вариант</a:t>
                      </a:r>
                      <a:endParaRPr lang="ru-RU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1. Найдите разность арифметической прогрессии (х</a:t>
                      </a:r>
                      <a:r>
                        <a:rPr lang="en-US" sz="1800" baseline="-25000" dirty="0" smtClean="0"/>
                        <a:t>n</a:t>
                      </a:r>
                      <a:r>
                        <a:rPr lang="ru-RU" sz="1800" dirty="0" smtClean="0"/>
                        <a:t>), если: 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Х</a:t>
                      </a:r>
                      <a:r>
                        <a:rPr lang="ru-RU" sz="1800" baseline="-25000" dirty="0" smtClean="0"/>
                        <a:t>1</a:t>
                      </a:r>
                      <a:r>
                        <a:rPr lang="ru-RU" sz="1800" dirty="0" smtClean="0"/>
                        <a:t> =14,  х</a:t>
                      </a:r>
                      <a:r>
                        <a:rPr lang="ru-RU" sz="1800" baseline="-25000" dirty="0" smtClean="0"/>
                        <a:t>8 </a:t>
                      </a:r>
                      <a:r>
                        <a:rPr lang="ru-RU" sz="1800" dirty="0" smtClean="0"/>
                        <a:t>= -7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х</a:t>
                      </a:r>
                      <a:r>
                        <a:rPr lang="ru-RU" sz="1800" baseline="-25000" dirty="0" smtClean="0"/>
                        <a:t>5</a:t>
                      </a:r>
                      <a:r>
                        <a:rPr lang="ru-RU" sz="1800" dirty="0" smtClean="0"/>
                        <a:t>= - 4, х</a:t>
                      </a:r>
                      <a:r>
                        <a:rPr lang="ru-RU" sz="1800" baseline="-25000" dirty="0" smtClean="0"/>
                        <a:t>14</a:t>
                      </a:r>
                      <a:r>
                        <a:rPr lang="ru-RU" sz="1800" dirty="0" smtClean="0"/>
                        <a:t>= 50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2.Найдите первый член арифметической  прогрессии (у</a:t>
                      </a:r>
                      <a:r>
                        <a:rPr lang="en-US" sz="1800" baseline="-25000" dirty="0" smtClean="0"/>
                        <a:t>n</a:t>
                      </a:r>
                      <a:r>
                        <a:rPr lang="ru-RU" sz="1800" dirty="0" smtClean="0"/>
                        <a:t>), разность которой  равна </a:t>
                      </a:r>
                      <a:r>
                        <a:rPr lang="en-US" sz="1800" dirty="0" smtClean="0"/>
                        <a:t>d</a:t>
                      </a:r>
                      <a:r>
                        <a:rPr lang="ru-RU" sz="1800" dirty="0" smtClean="0"/>
                        <a:t> , если: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Y</a:t>
                      </a:r>
                      <a:r>
                        <a:rPr lang="ru-RU" sz="1800" baseline="-25000" dirty="0" smtClean="0"/>
                        <a:t>12</a:t>
                      </a:r>
                      <a:r>
                        <a:rPr lang="ru-RU" sz="1800" dirty="0" smtClean="0"/>
                        <a:t> =-23,  </a:t>
                      </a:r>
                      <a:r>
                        <a:rPr lang="en-US" sz="1800" dirty="0" smtClean="0"/>
                        <a:t>d</a:t>
                      </a:r>
                      <a:r>
                        <a:rPr lang="ru-RU" sz="1800" dirty="0" smtClean="0"/>
                        <a:t> =-2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y</a:t>
                      </a:r>
                      <a:r>
                        <a:rPr lang="ru-RU" sz="1800" baseline="-25000" dirty="0" smtClean="0"/>
                        <a:t>6</a:t>
                      </a:r>
                      <a:r>
                        <a:rPr lang="ru-RU" sz="1800" dirty="0" smtClean="0"/>
                        <a:t>=16,   </a:t>
                      </a:r>
                      <a:r>
                        <a:rPr lang="en-US" sz="1800" dirty="0" smtClean="0"/>
                        <a:t>d</a:t>
                      </a:r>
                      <a:r>
                        <a:rPr lang="ru-RU" sz="1800" dirty="0" smtClean="0"/>
                        <a:t>= 4.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</TotalTime>
  <Words>256</Words>
  <Application>Microsoft Office PowerPoint</Application>
  <PresentationFormat>Экран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 Sergey</dc:creator>
  <cp:lastModifiedBy>Sergey Sergey</cp:lastModifiedBy>
  <cp:revision>63</cp:revision>
  <cp:lastPrinted>1601-01-01T00:00:00Z</cp:lastPrinted>
  <dcterms:created xsi:type="dcterms:W3CDTF">1601-01-01T00:00:00Z</dcterms:created>
  <dcterms:modified xsi:type="dcterms:W3CDTF">2019-12-06T18:25:22Z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