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59" r:id="rId3"/>
    <p:sldId id="258" r:id="rId4"/>
    <p:sldId id="257" r:id="rId5"/>
    <p:sldId id="260" r:id="rId6"/>
    <p:sldId id="265" r:id="rId7"/>
    <p:sldId id="266" r:id="rId8"/>
    <p:sldId id="261" r:id="rId9"/>
    <p:sldId id="262" r:id="rId10"/>
    <p:sldId id="263" r:id="rId11"/>
    <p:sldId id="267" r:id="rId12"/>
    <p:sldId id="264" r:id="rId13"/>
    <p:sldId id="268" r:id="rId14"/>
    <p:sldId id="269" r:id="rId15"/>
    <p:sldId id="270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7D9E3-25F0-43E1-A4F7-7013E5BEADE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1F104-2120-4558-90D9-9139B56C682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CB91B-5535-4AEC-A443-1DD21AC4371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C4714-AA33-4090-B33F-3CA88FEC080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07FB5-D1A8-44D1-948B-4BE86B1AF5D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7B100-1FCC-4242-B261-5EF7305E10C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F21CA-AEA6-4F16-B853-68849B66EF9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F5550-2104-4CC4-85B3-3ADA25A716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2750B-90F0-48E8-BE33-338697714A9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9D76F-01B8-45CD-BC7A-8ED240117A1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B2443-FD15-43D5-880A-B3D30157194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5E4300-23F0-4BE7-946E-33DE7C253EB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2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uclg.ru/education/biologiya/8_klass/proishojdenie_cheloveka/lecture_lec_chelovek__chertyi_shodstva_i_razlichiya_cheloveka_i_mlekopitayuschih.html" TargetMode="External"/><Relationship Id="rId7" Type="http://schemas.openxmlformats.org/officeDocument/2006/relationships/hyperlink" Target="http://as6400825.ru/biologiya_cheloveka/2.html" TargetMode="External"/><Relationship Id="rId2" Type="http://schemas.openxmlformats.org/officeDocument/2006/relationships/hyperlink" Target="http://studopedia.ru/17_85574_mesto-cheloveka-v-sisteme-organicheskogo-mir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search/?text=%D0%A1%D1%85%D0%BE%D0%B4%D1%81%D1%82%D0%B2%D0%BE%20%D1%87%D0%B5%D0%BB%D0%BE%D0%B2%D0%B5%D0%BA%D0%B0%20%D1%81%20%D0%BC%D0%BB%D0%B5%D0%BA%D0%BE%D0%BF%D0%B8%D1%82%D0%B0%D1%8E%D1%89%D0%B8%D0%BC%D0%B8&amp;lr=11268" TargetMode="External"/><Relationship Id="rId5" Type="http://schemas.openxmlformats.org/officeDocument/2006/relationships/hyperlink" Target="http://poznayka.org/s922t1.html" TargetMode="External"/><Relationship Id="rId4" Type="http://schemas.openxmlformats.org/officeDocument/2006/relationships/hyperlink" Target="http://biofile.ru/bio/19629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4800" b="1" dirty="0" smtClean="0"/>
              <a:t>Человек в живой природе</a:t>
            </a:r>
            <a:endParaRPr lang="ru-RU" sz="48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63888" y="4005064"/>
            <a:ext cx="5184576" cy="2520280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Презентацию подготовила: Учитель </a:t>
            </a:r>
            <a:r>
              <a:rPr lang="ru-RU" sz="2800" dirty="0" smtClean="0">
                <a:solidFill>
                  <a:schemeClr val="tx1"/>
                </a:solidFill>
              </a:rPr>
              <a:t>биологии </a:t>
            </a:r>
            <a:r>
              <a:rPr lang="ru-RU" sz="2800" dirty="0" err="1" smtClean="0">
                <a:solidFill>
                  <a:schemeClr val="tx1"/>
                </a:solidFill>
              </a:rPr>
              <a:t>Гимазетдинова</a:t>
            </a:r>
            <a:r>
              <a:rPr lang="ru-RU" sz="2800" dirty="0" smtClean="0">
                <a:solidFill>
                  <a:schemeClr val="tx1"/>
                </a:solidFill>
              </a:rPr>
              <a:t> А.Ф.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МОУ «СОШ №62» г. Магнитогорска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pic>
        <p:nvPicPr>
          <p:cNvPr id="95236" name="Picture 4" descr="http://as6400825.ru/biologiya_cheloveka/2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095" y="3717032"/>
            <a:ext cx="3302801" cy="28559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7834064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СИСТЕМАТИЧЕСКОЕ ПОЛОЖЕНИЕ 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00201"/>
            <a:ext cx="8147248" cy="3484984"/>
          </a:xfrm>
        </p:spPr>
        <p:txBody>
          <a:bodyPr/>
          <a:lstStyle/>
          <a:p>
            <a:r>
              <a:rPr lang="ru-RU" sz="1400" dirty="0" smtClean="0"/>
              <a:t>ИМПЕРИЯ 	                                Клеточные </a:t>
            </a:r>
          </a:p>
          <a:p>
            <a:r>
              <a:rPr lang="ru-RU" sz="1400" dirty="0" smtClean="0"/>
              <a:t>НАДЦАРСТВО 	                                Ядерные </a:t>
            </a:r>
          </a:p>
          <a:p>
            <a:r>
              <a:rPr lang="ru-RU" sz="1400" dirty="0" smtClean="0"/>
              <a:t>ЦАРСТВО                                             Животные  </a:t>
            </a:r>
          </a:p>
          <a:p>
            <a:r>
              <a:rPr lang="ru-RU" sz="1400" dirty="0" smtClean="0"/>
              <a:t>ПОДЦАРСТВО	                                Многоклеточные</a:t>
            </a:r>
          </a:p>
          <a:p>
            <a:r>
              <a:rPr lang="ru-RU" sz="1400" dirty="0" smtClean="0"/>
              <a:t>ТИП 	                                                   Хордовые </a:t>
            </a:r>
          </a:p>
          <a:p>
            <a:r>
              <a:rPr lang="ru-RU" sz="1400" dirty="0" smtClean="0"/>
              <a:t>ПОДТИП 	                                 Позвоночные или черепные </a:t>
            </a:r>
          </a:p>
          <a:p>
            <a:r>
              <a:rPr lang="ru-RU" sz="1400" dirty="0" smtClean="0"/>
              <a:t>КЛАСС 	                                  Млекопитающие</a:t>
            </a:r>
          </a:p>
          <a:p>
            <a:r>
              <a:rPr lang="ru-RU" sz="1400" dirty="0" smtClean="0"/>
              <a:t>ПОДКЛАСС                                           Плацентарные</a:t>
            </a:r>
          </a:p>
          <a:p>
            <a:r>
              <a:rPr lang="ru-RU" sz="1400" dirty="0" smtClean="0"/>
              <a:t>ОТРЯД 	                                  Приматы </a:t>
            </a:r>
          </a:p>
          <a:p>
            <a:r>
              <a:rPr lang="ru-RU" sz="1400" dirty="0" smtClean="0"/>
              <a:t>ПОДОТРЯД                                           Человекообразные обезьяны</a:t>
            </a:r>
          </a:p>
          <a:p>
            <a:r>
              <a:rPr lang="ru-RU" sz="1400" dirty="0" smtClean="0"/>
              <a:t>СЕМЕЙСТВО	                                 Люди</a:t>
            </a:r>
          </a:p>
          <a:p>
            <a:r>
              <a:rPr lang="ru-RU" sz="1400" dirty="0" smtClean="0"/>
              <a:t>РОД	                                                    Человек</a:t>
            </a:r>
          </a:p>
          <a:p>
            <a:r>
              <a:rPr lang="ru-RU" sz="1400" dirty="0" smtClean="0"/>
              <a:t>ВИД	                                                    Человек разумный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8066" name="Picture 2" descr="http://bio-logos.my1.ru/Kirill/184/i_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941169"/>
            <a:ext cx="4211960" cy="1916831"/>
          </a:xfrm>
          <a:prstGeom prst="rect">
            <a:avLst/>
          </a:prstGeom>
          <a:noFill/>
        </p:spPr>
      </p:pic>
      <p:pic>
        <p:nvPicPr>
          <p:cNvPr id="88068" name="Picture 4" descr="http://bigslide.ru/images/2/1745/960/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941169"/>
            <a:ext cx="2555775" cy="19168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Сходство человека с млекопитающими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4258816" cy="4569371"/>
          </a:xfrm>
        </p:spPr>
        <p:txBody>
          <a:bodyPr/>
          <a:lstStyle/>
          <a:p>
            <a:r>
              <a:rPr lang="ru-RU" sz="1400" dirty="0" smtClean="0"/>
              <a:t>Млечные, сальные, потовые железы. .   волосяной покров.</a:t>
            </a:r>
          </a:p>
          <a:p>
            <a:r>
              <a:rPr lang="ru-RU" sz="1400" dirty="0" smtClean="0"/>
              <a:t>Дифференцированные зубы (резцы, клыки, прикор­невые, корневые).</a:t>
            </a:r>
          </a:p>
          <a:p>
            <a:r>
              <a:rPr lang="ru-RU" sz="1400" dirty="0" smtClean="0"/>
              <a:t>Четырехкамерное сердце, сходное строение крове­носной системы.</a:t>
            </a:r>
          </a:p>
          <a:p>
            <a:r>
              <a:rPr lang="ru-RU" sz="1400" dirty="0" smtClean="0"/>
              <a:t>Легочное дыхание, наличие диафрагмы.</a:t>
            </a:r>
          </a:p>
          <a:p>
            <a:r>
              <a:rPr lang="ru-RU" sz="1400" dirty="0" smtClean="0"/>
              <a:t>Сходное строение скелета.</a:t>
            </a:r>
          </a:p>
          <a:p>
            <a:r>
              <a:rPr lang="ru-RU" sz="1400" dirty="0" err="1" smtClean="0"/>
              <a:t>Теплокровность</a:t>
            </a:r>
            <a:r>
              <a:rPr lang="ru-RU" sz="1400" dirty="0" smtClean="0"/>
              <a:t>,    интенсивный    обмен веществ и постоянная температура тела.</a:t>
            </a:r>
          </a:p>
          <a:p>
            <a:r>
              <a:rPr lang="ru-RU" sz="1400" dirty="0" smtClean="0"/>
              <a:t>Наличие ушной раковины.</a:t>
            </a:r>
          </a:p>
          <a:p>
            <a:r>
              <a:rPr lang="ru-RU" sz="1400" dirty="0" smtClean="0"/>
              <a:t>У человека и человекообразных обезьян сходны ре­зус-фактор, группы крови.</a:t>
            </a:r>
          </a:p>
          <a:p>
            <a:r>
              <a:rPr lang="ru-RU" sz="1400" dirty="0" smtClean="0"/>
              <a:t>Человек сходен с животными по биохимическим показателям (химический состав клеток), цитологическим показателям (сходное клеточное строение), по принципу хранения и реализации генетического кода.</a:t>
            </a:r>
          </a:p>
          <a:p>
            <a:r>
              <a:rPr lang="ru-RU" sz="1400" dirty="0" smtClean="0"/>
              <a:t>Внутриутробное развитие зародыша, вскармливание детенышей;</a:t>
            </a:r>
          </a:p>
          <a:p>
            <a:r>
              <a:rPr lang="ru-RU" sz="1400" dirty="0" smtClean="0"/>
              <a:t>Сходство ранних стадий эмбрионального развития.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://bigslide.ru/images/10/9536/960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84784"/>
            <a:ext cx="3491880" cy="2618910"/>
          </a:xfrm>
          <a:prstGeom prst="rect">
            <a:avLst/>
          </a:prstGeom>
          <a:noFill/>
        </p:spPr>
      </p:pic>
      <p:pic>
        <p:nvPicPr>
          <p:cNvPr id="5126" name="Picture 6" descr="http://www.ajournaliv.ru/wp-content/uploads/2012/11/%D0%A1%D1%85%D0%BE%D0%B6%D0%B5%D1%81%D1%82%D1%8C-%D1%8D%D0%BC%D0%B1%D1%80%D0%B8%D0%BE%D0%BD%D0%BE%D0%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5930" y="3555757"/>
            <a:ext cx="3928070" cy="33022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1522512" cy="44973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7042" name="Picture 2" descr="http://uslide.ru/images/6/13015/96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32440" cy="61386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0594" name="Picture 2" descr="http://uslide.ru/images/6/13015/960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"/>
            <a:ext cx="8424936" cy="6867382"/>
          </a:xfrm>
          <a:prstGeom prst="rect">
            <a:avLst/>
          </a:prstGeom>
          <a:noFill/>
        </p:spPr>
      </p:pic>
      <p:pic>
        <p:nvPicPr>
          <p:cNvPr id="3074" name="Picture 2" descr="http://ok-t.ru/studopediaru/baza17/2045929132516.files/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546751"/>
            <a:ext cx="5008612" cy="331124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9770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42" name="Picture 2" descr="http://www.vokrugsveta.ru/img/cmn/2007/10/30/036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388424" cy="59523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sz="2400" dirty="0" smtClean="0"/>
              <a:t>1.</a:t>
            </a:r>
            <a:r>
              <a:rPr lang="en-US" sz="2400" dirty="0" smtClean="0">
                <a:hlinkClick r:id="rId2"/>
              </a:rPr>
              <a:t>http://studopedia.ru/17_85574_mesto-cheloveka-v-sisteme-organicheskogo-mira.html</a:t>
            </a:r>
            <a:endParaRPr lang="ru-RU" sz="2400" dirty="0" smtClean="0"/>
          </a:p>
          <a:p>
            <a:r>
              <a:rPr lang="ru-RU" sz="2400" dirty="0" smtClean="0"/>
              <a:t>2.</a:t>
            </a:r>
            <a:r>
              <a:rPr lang="en-US" sz="2400" dirty="0" smtClean="0">
                <a:hlinkClick r:id="rId3"/>
              </a:rPr>
              <a:t>http://uclg.ru/education/biologiya/8_klass/proishojdenie_cheloveka/lecture_lec_chelovek__chertyi_shodstva_i_razlichiya_cheloveka_i_mlekopitayuschih.html</a:t>
            </a:r>
            <a:endParaRPr lang="ru-RU" sz="2400" dirty="0" smtClean="0"/>
          </a:p>
          <a:p>
            <a:r>
              <a:rPr lang="ru-RU" sz="2400" dirty="0" smtClean="0"/>
              <a:t>3.</a:t>
            </a:r>
            <a:r>
              <a:rPr lang="en-US" sz="2400" dirty="0" smtClean="0">
                <a:hlinkClick r:id="rId4"/>
              </a:rPr>
              <a:t>http://biofile.ru/bio/19629.html</a:t>
            </a:r>
            <a:endParaRPr lang="ru-RU" sz="2400" dirty="0" smtClean="0"/>
          </a:p>
          <a:p>
            <a:r>
              <a:rPr lang="ru-RU" sz="2400" dirty="0" smtClean="0"/>
              <a:t>4.</a:t>
            </a:r>
            <a:r>
              <a:rPr lang="en-US" sz="2400" dirty="0" smtClean="0">
                <a:hlinkClick r:id="rId4"/>
              </a:rPr>
              <a:t>http://biofile.ru/bio/19629.html</a:t>
            </a:r>
            <a:endParaRPr lang="ru-RU" sz="2400" dirty="0" smtClean="0"/>
          </a:p>
          <a:p>
            <a:r>
              <a:rPr lang="ru-RU" sz="2400" dirty="0" smtClean="0"/>
              <a:t>5.</a:t>
            </a:r>
            <a:r>
              <a:rPr lang="en-US" sz="2400" dirty="0" smtClean="0">
                <a:hlinkClick r:id="rId5"/>
              </a:rPr>
              <a:t>http://poznayka.org/s922t1.html</a:t>
            </a:r>
            <a:endParaRPr lang="ru-RU" sz="2400" dirty="0" smtClean="0"/>
          </a:p>
          <a:p>
            <a:r>
              <a:rPr lang="ru-RU" sz="2400" dirty="0" smtClean="0">
                <a:hlinkClick r:id="rId6"/>
              </a:rPr>
              <a:t>6</a:t>
            </a:r>
            <a:r>
              <a:rPr lang="ru-RU" sz="2400" dirty="0" smtClean="0"/>
              <a:t>.</a:t>
            </a:r>
            <a:r>
              <a:rPr lang="en-US" sz="2400" dirty="0" smtClean="0">
                <a:hlinkClick r:id="rId7"/>
              </a:rPr>
              <a:t>http://as6400825.ru/biologiya_cheloveka/2.html</a:t>
            </a:r>
            <a:endParaRPr lang="ru-RU" sz="24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Какой же вклад внесли ученые различных исторических эпох в развитие представлений о происхождении человека? Выполните задание и соотнесите  имя ученого и его вклад в развитие представлений о происхождении человека.</a:t>
            </a:r>
          </a:p>
        </p:txBody>
      </p:sp>
      <p:sp>
        <p:nvSpPr>
          <p:cNvPr id="819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5373216"/>
          </a:xfrm>
        </p:spPr>
        <p:txBody>
          <a:bodyPr/>
          <a:lstStyle/>
          <a:p>
            <a:r>
              <a:rPr lang="ru-RU" sz="1600" dirty="0" smtClean="0"/>
              <a:t>1. Впервые выдвинул идею, что человек – «родственник животных», выявил различия между человеком и животными</a:t>
            </a:r>
          </a:p>
          <a:p>
            <a:r>
              <a:rPr lang="ru-RU" sz="1600" dirty="0" smtClean="0"/>
              <a:t>2. Поместил человека наряду с высшими и низшими обезьянами в один отряд – приматы</a:t>
            </a:r>
          </a:p>
          <a:p>
            <a:r>
              <a:rPr lang="ru-RU" sz="1600" dirty="0" smtClean="0"/>
              <a:t>3. Описывал происхождение человека: исходный предок человека «четверорукое» существо, которое спустилось на Землю и постепенно стремясь к совершенству превратилось в двурукое существо, способное к </a:t>
            </a:r>
            <a:r>
              <a:rPr lang="ru-RU" sz="1600" dirty="0" err="1" smtClean="0"/>
              <a:t>прямохождению</a:t>
            </a:r>
            <a:r>
              <a:rPr lang="ru-RU" sz="1600" dirty="0" smtClean="0"/>
              <a:t> </a:t>
            </a:r>
          </a:p>
          <a:p>
            <a:r>
              <a:rPr lang="ru-RU" sz="1600" dirty="0" smtClean="0"/>
              <a:t>4. Доказал на фактах близкое родство человека с антропоидами, указав на роль социальных факторов</a:t>
            </a:r>
          </a:p>
          <a:p>
            <a:r>
              <a:rPr lang="ru-RU" sz="1600" dirty="0" smtClean="0"/>
              <a:t>5. Писал «Труд создал самого человека»</a:t>
            </a:r>
          </a:p>
        </p:txBody>
      </p:sp>
      <p:sp>
        <p:nvSpPr>
          <p:cNvPr id="8196" name="Содержимое 5"/>
          <p:cNvSpPr>
            <a:spLocks noGrp="1"/>
          </p:cNvSpPr>
          <p:nvPr>
            <p:ph sz="half" idx="2"/>
          </p:nvPr>
        </p:nvSpPr>
        <p:spPr>
          <a:xfrm>
            <a:off x="5364088" y="1600201"/>
            <a:ext cx="3779912" cy="3556992"/>
          </a:xfrm>
        </p:spPr>
        <p:txBody>
          <a:bodyPr/>
          <a:lstStyle/>
          <a:p>
            <a:r>
              <a:rPr lang="ru-RU" dirty="0" smtClean="0"/>
              <a:t>А</a:t>
            </a:r>
            <a:r>
              <a:rPr lang="ru-RU" b="1" dirty="0" smtClean="0"/>
              <a:t> .</a:t>
            </a:r>
            <a:r>
              <a:rPr lang="ru-RU" dirty="0" smtClean="0"/>
              <a:t>Жан Батист Ламарк</a:t>
            </a:r>
          </a:p>
          <a:p>
            <a:r>
              <a:rPr lang="ru-RU" dirty="0" smtClean="0"/>
              <a:t>Б .Чарльз Дарвин</a:t>
            </a:r>
          </a:p>
          <a:p>
            <a:r>
              <a:rPr lang="ru-RU" dirty="0" smtClean="0"/>
              <a:t>В. Карл Линней</a:t>
            </a:r>
          </a:p>
          <a:p>
            <a:r>
              <a:rPr lang="ru-RU" dirty="0" smtClean="0"/>
              <a:t>Г. Аристотель</a:t>
            </a:r>
          </a:p>
          <a:p>
            <a:r>
              <a:rPr lang="ru-RU" dirty="0" smtClean="0"/>
              <a:t>Д .Фридрих Энгельс</a:t>
            </a:r>
          </a:p>
        </p:txBody>
      </p:sp>
      <p:pic>
        <p:nvPicPr>
          <p:cNvPr id="94210" name="Picture 2" descr="https://www.wikireading.ru/img/411928_20_i_0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3128" y="4941168"/>
            <a:ext cx="2070872" cy="19168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628800"/>
            <a:ext cx="2880320" cy="4212183"/>
          </a:xfrm>
        </p:spPr>
        <p:txBody>
          <a:bodyPr rtlCol="0">
            <a:normAutofit fontScale="90000"/>
          </a:bodyPr>
          <a:lstStyle/>
          <a:p>
            <a:r>
              <a:rPr lang="ru-RU" sz="2200" dirty="0" smtClean="0"/>
              <a:t>класс;  	</a:t>
            </a:r>
            <a:br>
              <a:rPr lang="ru-RU" sz="2200" dirty="0" smtClean="0"/>
            </a:br>
            <a:r>
              <a:rPr lang="ru-RU" sz="2200" dirty="0" smtClean="0"/>
              <a:t> род;</a:t>
            </a:r>
            <a:br>
              <a:rPr lang="ru-RU" sz="2200" dirty="0" smtClean="0"/>
            </a:br>
            <a:r>
              <a:rPr lang="ru-RU" sz="2200" dirty="0" err="1" smtClean="0"/>
              <a:t>надцарство</a:t>
            </a:r>
            <a:r>
              <a:rPr lang="ru-RU" sz="2200" dirty="0" smtClean="0"/>
              <a:t>; </a:t>
            </a:r>
            <a:br>
              <a:rPr lang="ru-RU" sz="2200" dirty="0" smtClean="0"/>
            </a:br>
            <a:r>
              <a:rPr lang="ru-RU" sz="2200" dirty="0" smtClean="0"/>
              <a:t>семейство;</a:t>
            </a:r>
            <a:br>
              <a:rPr lang="ru-RU" sz="2200" dirty="0" smtClean="0"/>
            </a:br>
            <a:r>
              <a:rPr lang="ru-RU" sz="2200" dirty="0" smtClean="0"/>
              <a:t>царство;	</a:t>
            </a:r>
            <a:br>
              <a:rPr lang="ru-RU" sz="2200" dirty="0" smtClean="0"/>
            </a:br>
            <a:r>
              <a:rPr lang="ru-RU" sz="2200" dirty="0" smtClean="0"/>
              <a:t>тип; </a:t>
            </a:r>
            <a:br>
              <a:rPr lang="ru-RU" sz="2200" dirty="0" smtClean="0"/>
            </a:br>
            <a:r>
              <a:rPr lang="ru-RU" sz="2200" dirty="0" err="1" smtClean="0"/>
              <a:t>подцарство</a:t>
            </a:r>
            <a:r>
              <a:rPr lang="ru-RU" sz="2200" dirty="0" smtClean="0"/>
              <a:t>	</a:t>
            </a:r>
            <a:br>
              <a:rPr lang="ru-RU" sz="2200" dirty="0" smtClean="0"/>
            </a:br>
            <a:r>
              <a:rPr lang="ru-RU" sz="2200" dirty="0" smtClean="0"/>
              <a:t>подтип;</a:t>
            </a:r>
            <a:br>
              <a:rPr lang="ru-RU" sz="2200" dirty="0" smtClean="0"/>
            </a:br>
            <a:r>
              <a:rPr lang="ru-RU" sz="2200" dirty="0" smtClean="0"/>
              <a:t>подкласс ;</a:t>
            </a:r>
            <a:br>
              <a:rPr lang="ru-RU" sz="2200" dirty="0" smtClean="0"/>
            </a:br>
            <a:r>
              <a:rPr lang="ru-RU" sz="2200" dirty="0" smtClean="0"/>
              <a:t>отряд ;	 </a:t>
            </a:r>
            <a:br>
              <a:rPr lang="ru-RU" sz="2200" dirty="0" smtClean="0"/>
            </a:br>
            <a:r>
              <a:rPr lang="ru-RU" sz="2200" dirty="0" smtClean="0"/>
              <a:t>подотряд ;</a:t>
            </a:r>
            <a:br>
              <a:rPr lang="ru-RU" sz="2200" dirty="0" smtClean="0"/>
            </a:br>
            <a:r>
              <a:rPr lang="ru-RU" sz="2200" dirty="0" smtClean="0"/>
              <a:t>вид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27583" y="404665"/>
            <a:ext cx="7667129" cy="144015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 Распределите таксоны в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порядке понижения организации.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cs typeface="Arabic Typesetting" pitchFamily="66" charset="-78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 bwMode="auto">
          <a:xfrm>
            <a:off x="5796136" y="1700808"/>
            <a:ext cx="28803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Проверяем: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2200" b="1" kern="0" cap="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надцарство</a:t>
            </a:r>
            <a:endParaRPr lang="ru-RU" sz="2200" b="1" kern="0" cap="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Царство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Подцарство</a:t>
            </a:r>
            <a:endParaRPr kumimoji="0" lang="ru-RU" sz="2200" b="1" i="0" u="none" strike="noStrike" kern="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Тип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Подтип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Класс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Подкласс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Отряд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Подотряд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Семейство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kern="0" cap="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вид</a:t>
            </a:r>
            <a:r>
              <a:rPr kumimoji="0" lang="ru-RU" sz="4000" b="1" i="0" u="none" strike="noStrike" kern="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3186" name="Picture 2" descr="http://dashkov.by/images/stories/present/9/mesto_chelove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797152"/>
            <a:ext cx="2747796" cy="20608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Рассмотрите зародыши позвоночных животных на разных стадиях развития как доказательство их родства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88840"/>
            <a:ext cx="2602632" cy="4137323"/>
          </a:xfrm>
        </p:spPr>
        <p:txBody>
          <a:bodyPr>
            <a:normAutofit fontScale="92500"/>
          </a:bodyPr>
          <a:lstStyle/>
          <a:p>
            <a:pPr lvl="0"/>
            <a:r>
              <a:rPr lang="ru-RU" sz="1600" dirty="0" smtClean="0"/>
              <a:t>Что наблюдается общего у зародышей позвоночных животных (укажи черты сходства)? </a:t>
            </a:r>
          </a:p>
          <a:p>
            <a:pPr lvl="0"/>
            <a:r>
              <a:rPr lang="ru-RU" sz="1600" dirty="0" smtClean="0"/>
              <a:t>На каких стадиях развития зародыши позвоночных животных имеют наиболее выраженные черты сходства и почему?</a:t>
            </a:r>
          </a:p>
          <a:p>
            <a:pPr lvl="0"/>
            <a:r>
              <a:rPr lang="ru-RU" sz="1600" dirty="0" smtClean="0"/>
              <a:t>О чем свидетельствуют сходства зародышей?</a:t>
            </a:r>
          </a:p>
          <a:p>
            <a:r>
              <a:rPr lang="ru-RU" sz="1600" dirty="0" smtClean="0"/>
              <a:t>Записывают  черты сходства в тетрадь.</a:t>
            </a:r>
          </a:p>
          <a:p>
            <a:endParaRPr lang="ru-RU" dirty="0"/>
          </a:p>
        </p:txBody>
      </p:sp>
      <p:pic>
        <p:nvPicPr>
          <p:cNvPr id="1026" name="Рисунок 2" descr="Сравнение зародышей позвоночных на разных стадиях развит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5" y="2060848"/>
            <a:ext cx="5184577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Атавизмы и рудименты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10668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Рисунок 2" descr="Атавизмы и рудимен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749" y="1484784"/>
            <a:ext cx="866781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Атавизмы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1761059"/>
          </a:xfrm>
        </p:spPr>
        <p:txBody>
          <a:bodyPr/>
          <a:lstStyle/>
          <a:p>
            <a:r>
              <a:rPr lang="ru-RU" sz="2800" dirty="0" smtClean="0"/>
              <a:t>Атавизмы – это некоторые признаки, полностью утратившие актуальность в процессе развития, но информация о них сохраняется в генетическом коде, что способствует их проявлению в случае «сбоев» работы организма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10242" name="Picture 2" descr="http://cs311317.vk.me/v311317555/8cb2/nT1rNRKpl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933056"/>
            <a:ext cx="4752528" cy="2592288"/>
          </a:xfrm>
          <a:prstGeom prst="rect">
            <a:avLst/>
          </a:prstGeom>
          <a:noFill/>
        </p:spPr>
      </p:pic>
      <p:pic>
        <p:nvPicPr>
          <p:cNvPr id="10244" name="Picture 4" descr="https://im3-tub-ru.yandex.net/i?id=de56cb1a3cbe245a787c48fe8d670f5e&amp;n=33&amp;h=215&amp;w=1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005064"/>
            <a:ext cx="2232248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Рудименты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7931224" cy="2049091"/>
          </a:xfrm>
        </p:spPr>
        <p:txBody>
          <a:bodyPr/>
          <a:lstStyle/>
          <a:p>
            <a:r>
              <a:rPr lang="ru-RU" sz="2800" dirty="0" smtClean="0"/>
              <a:t>Рудименты – это органы или части, которые присутствуют в организме, но не выполняют никаких функций (или выполняют второстепенные), поскольку их значение утрачено в процессе эволюции.</a:t>
            </a:r>
            <a:endParaRPr lang="ru-RU" sz="2800" dirty="0"/>
          </a:p>
        </p:txBody>
      </p:sp>
      <p:pic>
        <p:nvPicPr>
          <p:cNvPr id="9218" name="Picture 2" descr="https://im2-tub-ru.yandex.net/i?id=b8a232bfe02b080a87d31925785ee5d3&amp;n=33&amp;h=187&amp;w=4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501008"/>
            <a:ext cx="6197351" cy="30689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Распределите признаки на две колонки: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атавизмы                   и                 рудименты.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/>
          <a:lstStyle/>
          <a:p>
            <a:pPr algn="ctr"/>
            <a:r>
              <a:rPr lang="ru-RU" sz="2000" dirty="0" smtClean="0"/>
              <a:t>Хвост,</a:t>
            </a:r>
          </a:p>
          <a:p>
            <a:pPr algn="ctr"/>
            <a:r>
              <a:rPr lang="ru-RU" sz="2000" dirty="0" smtClean="0"/>
              <a:t>Хвостовые позвонки,</a:t>
            </a:r>
          </a:p>
          <a:p>
            <a:pPr algn="ctr"/>
            <a:r>
              <a:rPr lang="ru-RU" sz="2000" dirty="0" smtClean="0"/>
              <a:t>Густая шерсть на лице</a:t>
            </a:r>
          </a:p>
          <a:p>
            <a:pPr algn="ctr"/>
            <a:r>
              <a:rPr lang="ru-RU" sz="2000" dirty="0" smtClean="0"/>
              <a:t>Сильно развитые клыки,</a:t>
            </a:r>
          </a:p>
          <a:p>
            <a:pPr algn="ctr"/>
            <a:r>
              <a:rPr lang="ru-RU" sz="2000" dirty="0" smtClean="0"/>
              <a:t>Зубы мудрости</a:t>
            </a:r>
          </a:p>
          <a:p>
            <a:pPr algn="ctr"/>
            <a:r>
              <a:rPr lang="ru-RU" sz="2000" dirty="0" smtClean="0"/>
              <a:t>Остроконечные уши, </a:t>
            </a:r>
          </a:p>
          <a:p>
            <a:pPr algn="ctr"/>
            <a:r>
              <a:rPr lang="ru-RU" sz="2000" dirty="0" smtClean="0"/>
              <a:t>Добавочное количество сосков </a:t>
            </a:r>
          </a:p>
          <a:p>
            <a:pPr algn="ctr"/>
            <a:r>
              <a:rPr lang="ru-RU" sz="2000" dirty="0" smtClean="0"/>
              <a:t> Хвостовые и ушные мышцы, </a:t>
            </a:r>
          </a:p>
          <a:p>
            <a:pPr algn="ctr"/>
            <a:r>
              <a:rPr lang="ru-RU" sz="2000" dirty="0" smtClean="0"/>
              <a:t>Шейные ребра,</a:t>
            </a:r>
          </a:p>
          <a:p>
            <a:pPr algn="ctr"/>
            <a:r>
              <a:rPr lang="ru-RU" sz="2000" dirty="0" smtClean="0"/>
              <a:t>Третье веко, </a:t>
            </a:r>
          </a:p>
          <a:p>
            <a:pPr algn="ctr"/>
            <a:r>
              <a:rPr lang="ru-RU" sz="2000" dirty="0" smtClean="0"/>
              <a:t>Аппендикс.</a:t>
            </a:r>
            <a:endParaRPr lang="ru-RU" sz="2000" dirty="0"/>
          </a:p>
        </p:txBody>
      </p:sp>
      <p:sp>
        <p:nvSpPr>
          <p:cNvPr id="90114" name="AutoShape 2" descr="https://im2-tub-ru.yandex.net/i?id=b630c5d349d9e0abc315f5d9c75d9ff4&amp;n=33&amp;h=215&amp;w=33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16" name="AutoShape 4" descr="https://im2-tub-ru.yandex.net/i?id=b630c5d349d9e0abc315f5d9c75d9ff4&amp;n=33&amp;h=215&amp;w=33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18" name="AutoShape 6" descr="https://im2-tub-ru.yandex.net/i?id=b630c5d349d9e0abc315f5d9c75d9ff4&amp;n=33&amp;h=215&amp;w=33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20" name="AutoShape 8" descr="http://bigslide.ru/images/48/47444/960/img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0122" name="AutoShape 10" descr="http://bigslide.ru/images/48/47444/960/img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/>
          <a:lstStyle/>
          <a:p>
            <a:r>
              <a:rPr lang="ru-RU" sz="3200" dirty="0" smtClean="0"/>
              <a:t>Сходство и отличие человека и человекообразных обезьян. Разделите на две группы.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925144"/>
          </a:xfrm>
        </p:spPr>
        <p:txBody>
          <a:bodyPr>
            <a:normAutofit lnSpcReduction="10000"/>
          </a:bodyPr>
          <a:lstStyle/>
          <a:p>
            <a:r>
              <a:rPr lang="ru-RU" sz="1400" dirty="0" err="1" smtClean="0"/>
              <a:t>Прямохождение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Вертикальное положение тела </a:t>
            </a:r>
          </a:p>
          <a:p>
            <a:r>
              <a:rPr lang="ru-RU" sz="1400" dirty="0" smtClean="0"/>
              <a:t>Плоская грудная клетка</a:t>
            </a:r>
          </a:p>
          <a:p>
            <a:r>
              <a:rPr lang="ru-RU" sz="1400" dirty="0" smtClean="0"/>
              <a:t>Развитая мускулатура нижних конечностей.</a:t>
            </a:r>
          </a:p>
          <a:p>
            <a:r>
              <a:rPr lang="ru-RU" sz="1400" dirty="0" err="1" smtClean="0"/>
              <a:t>Сводчатоя</a:t>
            </a:r>
            <a:r>
              <a:rPr lang="ru-RU" sz="1400" dirty="0" smtClean="0"/>
              <a:t> стопа с сильно развитым большим пальцем</a:t>
            </a:r>
          </a:p>
          <a:p>
            <a:r>
              <a:rPr lang="ru-RU" sz="1400" dirty="0" smtClean="0"/>
              <a:t>Подвижная кисть руки</a:t>
            </a:r>
          </a:p>
          <a:p>
            <a:r>
              <a:rPr lang="ru-RU" sz="1400" dirty="0" smtClean="0"/>
              <a:t>S-образный позвоночник с 4 изгибами.</a:t>
            </a:r>
          </a:p>
          <a:p>
            <a:r>
              <a:rPr lang="ru-RU" sz="1400" dirty="0" smtClean="0"/>
              <a:t>Объемность мозга и сложное поведение, способность к мышлению,  членораздельной речи.</a:t>
            </a:r>
          </a:p>
          <a:p>
            <a:r>
              <a:rPr lang="ru-RU" sz="1400" dirty="0" smtClean="0"/>
              <a:t>Бинокулярное зрение.</a:t>
            </a:r>
          </a:p>
          <a:p>
            <a:r>
              <a:rPr lang="ru-RU" sz="1400" dirty="0" smtClean="0"/>
              <a:t>Ограниченная плодовитость.</a:t>
            </a:r>
          </a:p>
          <a:p>
            <a:r>
              <a:rPr lang="ru-RU" sz="1400" dirty="0" smtClean="0"/>
              <a:t>Мозг человека в 2-2,5 раза больше  мозга обезьян.</a:t>
            </a:r>
          </a:p>
          <a:p>
            <a:r>
              <a:rPr lang="ru-RU" sz="1400" dirty="0" smtClean="0"/>
              <a:t>Мозговая часть  черепа преобладает над  лицевой, челюсти слабые, клыки  маленькие, на нижней челюсти имеется подбородочный выступ</a:t>
            </a:r>
          </a:p>
          <a:p>
            <a:r>
              <a:rPr lang="ru-RU" sz="1400" dirty="0" smtClean="0"/>
              <a:t>Площадь коры больших полушарий примерно 1250 см.2, объём головного мозга-1400-1800 см.3.</a:t>
            </a:r>
          </a:p>
          <a:p>
            <a:r>
              <a:rPr lang="ru-RU" sz="1400" dirty="0" smtClean="0"/>
              <a:t>Общие болезни</a:t>
            </a:r>
          </a:p>
          <a:p>
            <a:r>
              <a:rPr lang="ru-RU" sz="1400" dirty="0" smtClean="0"/>
              <a:t>4 группы крови</a:t>
            </a:r>
          </a:p>
          <a:p>
            <a:r>
              <a:rPr lang="ru-RU" sz="1400" dirty="0" smtClean="0"/>
              <a:t>5 палая конечность</a:t>
            </a:r>
          </a:p>
          <a:p>
            <a:endParaRPr lang="ru-RU" dirty="0"/>
          </a:p>
        </p:txBody>
      </p:sp>
      <p:pic>
        <p:nvPicPr>
          <p:cNvPr id="7170" name="Picture 2" descr="http://www.afunnystuff.com/pics/funny/20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8270" y="1772816"/>
            <a:ext cx="3487522" cy="2016224"/>
          </a:xfrm>
          <a:prstGeom prst="rect">
            <a:avLst/>
          </a:prstGeom>
          <a:noFill/>
        </p:spPr>
      </p:pic>
      <p:pic>
        <p:nvPicPr>
          <p:cNvPr id="7172" name="Picture 4" descr="http://prezentacii.info/wp-content/uploads/2015/11/PyHQfzZab4efk3md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77072"/>
            <a:ext cx="3456384" cy="24302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</p:tagLst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972</Template>
  <TotalTime>223</TotalTime>
  <Words>506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Diseño predeterminado</vt:lpstr>
      <vt:lpstr> Человек в живой природе</vt:lpstr>
      <vt:lpstr> Какой же вклад внесли ученые различных исторических эпох в развитие представлений о происхождении человека? Выполните задание и соотнесите  имя ученого и его вклад в развитие представлений о происхождении человека.</vt:lpstr>
      <vt:lpstr>класс;     род; надцарство;  семейство; царство;  тип;  подцарство  подтип; подкласс ; отряд ;   подотряд ; вид  </vt:lpstr>
      <vt:lpstr>Рассмотрите зародыши позвоночных животных на разных стадиях развития как доказательство их родства. </vt:lpstr>
      <vt:lpstr>Атавизмы и рудименты</vt:lpstr>
      <vt:lpstr>Атавизмы</vt:lpstr>
      <vt:lpstr>Рудименты</vt:lpstr>
      <vt:lpstr>Распределите признаки на две колонки:  атавизмы                   и                 рудименты. </vt:lpstr>
      <vt:lpstr>Сходство и отличие человека и человекообразных обезьян. Разделите на две группы. </vt:lpstr>
      <vt:lpstr>СИСТЕМАТИЧЕСКОЕ ПОЛОЖЕНИЕ ЧЕЛОВЕКА </vt:lpstr>
      <vt:lpstr>Сходство человека с млекопитающими</vt:lpstr>
      <vt:lpstr>Слайд 12</vt:lpstr>
      <vt:lpstr>Слайд 13</vt:lpstr>
      <vt:lpstr>Слайд 14</vt:lpstr>
      <vt:lpstr>Использованные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Валерий Устинов</dc:creator>
  <cp:lastModifiedBy>RF</cp:lastModifiedBy>
  <cp:revision>30</cp:revision>
  <dcterms:created xsi:type="dcterms:W3CDTF">2015-09-17T12:17:12Z</dcterms:created>
  <dcterms:modified xsi:type="dcterms:W3CDTF">2019-12-07T14:12:36Z</dcterms:modified>
</cp:coreProperties>
</file>