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71" r:id="rId2"/>
    <p:sldId id="272" r:id="rId3"/>
    <p:sldId id="273" r:id="rId4"/>
    <p:sldId id="274" r:id="rId5"/>
    <p:sldId id="269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57" r:id="rId18"/>
    <p:sldId id="27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0E6BD-70B3-4806-969C-8FF0B7A9F88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C855F1-C556-45FC-8978-8ED5C9926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C855F1-C556-45FC-8978-8ED5C9926D9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powerpointstyles.com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Text Box 34"/>
          <p:cNvSpPr txBox="1">
            <a:spLocks noChangeArrowheads="1"/>
          </p:cNvSpPr>
          <p:nvPr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hlinkClick r:id="rId13"/>
              </a:rPr>
              <a:t>Free Powerpoint Templates</a:t>
            </a:r>
            <a:endParaRPr lang="fr-FR"/>
          </a:p>
        </p:txBody>
      </p:sp>
      <p:pic>
        <p:nvPicPr>
          <p:cNvPr id="1027" name="Picture 39" descr="h rtrae gd jrt ujrt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8035925" y="6237288"/>
            <a:ext cx="1073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solidFill>
                  <a:srgbClr val="4A9337"/>
                </a:solidFill>
              </a:rPr>
              <a:t>Page </a:t>
            </a:r>
            <a:fld id="{C6788F02-2A3F-484A-BF81-4F4E7B1A3BA1}" type="slidenum">
              <a:rPr lang="fr-FR" b="1">
                <a:solidFill>
                  <a:srgbClr val="4A9337"/>
                </a:solidFill>
              </a:rPr>
              <a:pPr>
                <a:defRPr/>
              </a:pPr>
              <a:t>‹#›</a:t>
            </a:fld>
            <a:endParaRPr lang="fr-FR" b="1">
              <a:solidFill>
                <a:srgbClr val="4A933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trips dir="r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sait.ru/foto.php?art=m/moiseenko/img/3" TargetMode="External"/><Relationship Id="rId7" Type="http://schemas.openxmlformats.org/officeDocument/2006/relationships/hyperlink" Target="NULL" TargetMode="External"/><Relationship Id="rId2" Type="http://schemas.openxmlformats.org/officeDocument/2006/relationships/hyperlink" Target="http://www.russedina.ru/articul.php?aid=16154&amp;pid=1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ugaga.ru/interesting/1146709814-s-a-esenin.html" TargetMode="External"/><Relationship Id="rId5" Type="http://schemas.openxmlformats.org/officeDocument/2006/relationships/hyperlink" Target="http://esenin.niv.ru/esenin/foto.htm" TargetMode="External"/><Relationship Id="rId4" Type="http://schemas.openxmlformats.org/officeDocument/2006/relationships/hyperlink" Target="http://www.proza.ru/2011/09/27/515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zhcy;&amp;icy;&amp;vcy;&amp;ocy;&amp;pcy;&amp;icy;&amp;scy;&amp;softcy;, &amp;khcy;&amp;ocy;&amp;lcy;&amp;scy;&amp;tcy;, &amp;zcy;&amp;ocy;&amp;lcy;&amp;ocy;&amp;tcy;&amp;acy;&amp;yacy; &amp;ocy;&amp;scy;&amp;iecy;&amp;ncy;&amp;softcy;, &amp;mcy;&amp;acy;&amp;scy;&amp;lcy;&amp;ocy;, &amp;lcy;&amp;iecy;&amp;vcy;&amp;icy;&amp;tcy;&amp;acy;&amp;ncy; - (&amp;kcy;&amp;acy;&amp;rcy;&amp;tcy;&amp;icy;&amp;ncy;&amp;kcy;&amp;acy;, &amp;icy;&amp;zcy;&amp;ocy;&amp;bcy;&amp;rcy;&amp;acy;&amp;zhcy;&amp;iecy;&amp;ncy;&amp;icy;&amp;iecy;, &amp;fcy;&amp;ocy;&amp;tcy;&amp;ocy;, &amp;ocy;&amp;bcy;&amp;ocy;&amp;icy; 8156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571480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24860925_esenin_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72878" y="214290"/>
            <a:ext cx="3709205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224860869_esenin_31_w5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3071810"/>
            <a:ext cx="5524500" cy="3648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642918"/>
            <a:ext cx="50006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   </a:t>
            </a:r>
            <a:r>
              <a:rPr lang="ru-RU" sz="2800" dirty="0" smtClean="0"/>
              <a:t>  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1914 год</a:t>
            </a:r>
            <a:r>
              <a:rPr lang="ru-RU" sz="2800" dirty="0" smtClean="0"/>
              <a:t> — начало Первой мировой войны. </a:t>
            </a:r>
            <a:br>
              <a:rPr lang="ru-RU" sz="2800" dirty="0" smtClean="0"/>
            </a:br>
            <a:r>
              <a:rPr lang="ru-RU" sz="2800" dirty="0" smtClean="0"/>
              <a:t>    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1917 год</a:t>
            </a:r>
            <a:r>
              <a:rPr lang="ru-RU" sz="2800" dirty="0" smtClean="0"/>
              <a:t> — отречение от власти русского царя, две революции: Февральская и Октябрьская.</a:t>
            </a:r>
            <a:br>
              <a:rPr lang="ru-RU" sz="2800" dirty="0" smtClean="0"/>
            </a:br>
            <a:r>
              <a:rPr lang="ru-RU" sz="2800" dirty="0" smtClean="0"/>
              <a:t>  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1918 год </a:t>
            </a:r>
            <a:r>
              <a:rPr lang="ru-RU" sz="2800" dirty="0" smtClean="0"/>
              <a:t>— международная интервенция.</a:t>
            </a:r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«Я покинул родимый дом...»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214422"/>
            <a:ext cx="7115196" cy="48403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Я покинул родимый дом,</a:t>
            </a:r>
          </a:p>
          <a:p>
            <a:pPr>
              <a:buNone/>
            </a:pPr>
            <a:r>
              <a:rPr lang="ru-RU" dirty="0" err="1" smtClean="0"/>
              <a:t>Голубую</a:t>
            </a:r>
            <a:r>
              <a:rPr lang="ru-RU" dirty="0" smtClean="0"/>
              <a:t> оставил Русь.</a:t>
            </a:r>
          </a:p>
          <a:p>
            <a:pPr>
              <a:buNone/>
            </a:pPr>
            <a:r>
              <a:rPr lang="ru-RU" dirty="0" smtClean="0"/>
              <a:t>В три звезды березняк над прудом</a:t>
            </a:r>
          </a:p>
          <a:p>
            <a:pPr>
              <a:buNone/>
            </a:pPr>
            <a:r>
              <a:rPr lang="ru-RU" dirty="0" smtClean="0"/>
              <a:t>Теплит матери старой грусть.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1285860"/>
            <a:ext cx="1785950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4071942"/>
            <a:ext cx="4500594" cy="7858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Родной - родимый</a:t>
            </a:r>
            <a:endParaRPr lang="ru-RU" sz="3200" dirty="0">
              <a:solidFill>
                <a:srgbClr val="FF00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357554" y="2357430"/>
            <a:ext cx="1571636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357554" y="2500306"/>
            <a:ext cx="1571636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олилиния 25"/>
          <p:cNvSpPr/>
          <p:nvPr/>
        </p:nvSpPr>
        <p:spPr>
          <a:xfrm>
            <a:off x="1654629" y="2340429"/>
            <a:ext cx="1594757" cy="130628"/>
          </a:xfrm>
          <a:custGeom>
            <a:avLst/>
            <a:gdLst>
              <a:gd name="connsiteX0" fmla="*/ 0 w 1594757"/>
              <a:gd name="connsiteY0" fmla="*/ 130628 h 130628"/>
              <a:gd name="connsiteX1" fmla="*/ 97971 w 1594757"/>
              <a:gd name="connsiteY1" fmla="*/ 43542 h 130628"/>
              <a:gd name="connsiteX2" fmla="*/ 206828 w 1594757"/>
              <a:gd name="connsiteY2" fmla="*/ 119742 h 130628"/>
              <a:gd name="connsiteX3" fmla="*/ 315685 w 1594757"/>
              <a:gd name="connsiteY3" fmla="*/ 43542 h 130628"/>
              <a:gd name="connsiteX4" fmla="*/ 435428 w 1594757"/>
              <a:gd name="connsiteY4" fmla="*/ 97971 h 130628"/>
              <a:gd name="connsiteX5" fmla="*/ 544285 w 1594757"/>
              <a:gd name="connsiteY5" fmla="*/ 54428 h 130628"/>
              <a:gd name="connsiteX6" fmla="*/ 653142 w 1594757"/>
              <a:gd name="connsiteY6" fmla="*/ 97971 h 130628"/>
              <a:gd name="connsiteX7" fmla="*/ 783771 w 1594757"/>
              <a:gd name="connsiteY7" fmla="*/ 43542 h 130628"/>
              <a:gd name="connsiteX8" fmla="*/ 881742 w 1594757"/>
              <a:gd name="connsiteY8" fmla="*/ 97971 h 130628"/>
              <a:gd name="connsiteX9" fmla="*/ 1001485 w 1594757"/>
              <a:gd name="connsiteY9" fmla="*/ 21771 h 130628"/>
              <a:gd name="connsiteX10" fmla="*/ 1088571 w 1594757"/>
              <a:gd name="connsiteY10" fmla="*/ 97971 h 130628"/>
              <a:gd name="connsiteX11" fmla="*/ 1219200 w 1594757"/>
              <a:gd name="connsiteY11" fmla="*/ 32657 h 130628"/>
              <a:gd name="connsiteX12" fmla="*/ 1317171 w 1594757"/>
              <a:gd name="connsiteY12" fmla="*/ 87085 h 130628"/>
              <a:gd name="connsiteX13" fmla="*/ 1415142 w 1594757"/>
              <a:gd name="connsiteY13" fmla="*/ 43542 h 130628"/>
              <a:gd name="connsiteX14" fmla="*/ 1524000 w 1594757"/>
              <a:gd name="connsiteY14" fmla="*/ 65314 h 130628"/>
              <a:gd name="connsiteX15" fmla="*/ 1589314 w 1594757"/>
              <a:gd name="connsiteY15" fmla="*/ 32657 h 130628"/>
              <a:gd name="connsiteX16" fmla="*/ 1556657 w 1594757"/>
              <a:gd name="connsiteY16" fmla="*/ 0 h 130628"/>
              <a:gd name="connsiteX17" fmla="*/ 1556657 w 1594757"/>
              <a:gd name="connsiteY17" fmla="*/ 0 h 130628"/>
              <a:gd name="connsiteX18" fmla="*/ 1578428 w 1594757"/>
              <a:gd name="connsiteY18" fmla="*/ 0 h 130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594757" h="130628">
                <a:moveTo>
                  <a:pt x="0" y="130628"/>
                </a:moveTo>
                <a:cubicBezTo>
                  <a:pt x="31750" y="87992"/>
                  <a:pt x="63500" y="45356"/>
                  <a:pt x="97971" y="43542"/>
                </a:cubicBezTo>
                <a:cubicBezTo>
                  <a:pt x="132442" y="41728"/>
                  <a:pt x="170542" y="119742"/>
                  <a:pt x="206828" y="119742"/>
                </a:cubicBezTo>
                <a:cubicBezTo>
                  <a:pt x="243114" y="119742"/>
                  <a:pt x="277585" y="47171"/>
                  <a:pt x="315685" y="43542"/>
                </a:cubicBezTo>
                <a:cubicBezTo>
                  <a:pt x="353785" y="39914"/>
                  <a:pt x="397328" y="96157"/>
                  <a:pt x="435428" y="97971"/>
                </a:cubicBezTo>
                <a:cubicBezTo>
                  <a:pt x="473528" y="99785"/>
                  <a:pt x="507999" y="54428"/>
                  <a:pt x="544285" y="54428"/>
                </a:cubicBezTo>
                <a:cubicBezTo>
                  <a:pt x="580571" y="54428"/>
                  <a:pt x="613228" y="99785"/>
                  <a:pt x="653142" y="97971"/>
                </a:cubicBezTo>
                <a:cubicBezTo>
                  <a:pt x="693056" y="96157"/>
                  <a:pt x="745671" y="43542"/>
                  <a:pt x="783771" y="43542"/>
                </a:cubicBezTo>
                <a:cubicBezTo>
                  <a:pt x="821871" y="43542"/>
                  <a:pt x="845456" y="101599"/>
                  <a:pt x="881742" y="97971"/>
                </a:cubicBezTo>
                <a:cubicBezTo>
                  <a:pt x="918028" y="94343"/>
                  <a:pt x="967014" y="21771"/>
                  <a:pt x="1001485" y="21771"/>
                </a:cubicBezTo>
                <a:cubicBezTo>
                  <a:pt x="1035956" y="21771"/>
                  <a:pt x="1052285" y="96157"/>
                  <a:pt x="1088571" y="97971"/>
                </a:cubicBezTo>
                <a:cubicBezTo>
                  <a:pt x="1124857" y="99785"/>
                  <a:pt x="1181100" y="34471"/>
                  <a:pt x="1219200" y="32657"/>
                </a:cubicBezTo>
                <a:cubicBezTo>
                  <a:pt x="1257300" y="30843"/>
                  <a:pt x="1284514" y="85271"/>
                  <a:pt x="1317171" y="87085"/>
                </a:cubicBezTo>
                <a:cubicBezTo>
                  <a:pt x="1349828" y="88899"/>
                  <a:pt x="1380671" y="47170"/>
                  <a:pt x="1415142" y="43542"/>
                </a:cubicBezTo>
                <a:cubicBezTo>
                  <a:pt x="1449613" y="39914"/>
                  <a:pt x="1494971" y="67128"/>
                  <a:pt x="1524000" y="65314"/>
                </a:cubicBezTo>
                <a:cubicBezTo>
                  <a:pt x="1553029" y="63500"/>
                  <a:pt x="1583871" y="43543"/>
                  <a:pt x="1589314" y="32657"/>
                </a:cubicBezTo>
                <a:cubicBezTo>
                  <a:pt x="1594757" y="21771"/>
                  <a:pt x="1556657" y="0"/>
                  <a:pt x="1556657" y="0"/>
                </a:cubicBezTo>
                <a:lnTo>
                  <a:pt x="1556657" y="0"/>
                </a:lnTo>
                <a:lnTo>
                  <a:pt x="1578428" y="0"/>
                </a:lnTo>
              </a:path>
            </a:pathLst>
          </a:cu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Левая фигурная скобка 26"/>
          <p:cNvSpPr/>
          <p:nvPr/>
        </p:nvSpPr>
        <p:spPr>
          <a:xfrm>
            <a:off x="1142976" y="2571744"/>
            <a:ext cx="369762" cy="914400"/>
          </a:xfrm>
          <a:prstGeom prst="lef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Левая фигурная скобка 27"/>
          <p:cNvSpPr/>
          <p:nvPr/>
        </p:nvSpPr>
        <p:spPr>
          <a:xfrm flipH="1">
            <a:off x="8001024" y="2571744"/>
            <a:ext cx="406532" cy="995362"/>
          </a:xfrm>
          <a:prstGeom prst="leftBrace">
            <a:avLst>
              <a:gd name="adj1" fmla="val 8333"/>
              <a:gd name="adj2" fmla="val 50000"/>
            </a:avLst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3929066"/>
            <a:ext cx="4500594" cy="7858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метафора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0" name="Рисунок 29" descr="0014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5214950"/>
            <a:ext cx="2135263" cy="1457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Рисунок 30" descr="img20101007192659_76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5" y="3476604"/>
            <a:ext cx="2428892" cy="3238523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26" grpId="0" animBg="1"/>
      <p:bldP spid="27" grpId="0" animBg="1"/>
      <p:bldP spid="28" grpId="0" animBg="1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643050"/>
            <a:ext cx="6758006" cy="448311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Золотою лягушкой луна</a:t>
            </a:r>
          </a:p>
          <a:p>
            <a:pPr>
              <a:buNone/>
            </a:pPr>
            <a:r>
              <a:rPr lang="ru-RU" dirty="0" smtClean="0"/>
              <a:t>Распласталась на тихой воде.</a:t>
            </a:r>
          </a:p>
          <a:p>
            <a:pPr>
              <a:buNone/>
            </a:pPr>
            <a:r>
              <a:rPr lang="ru-RU" dirty="0" smtClean="0"/>
              <a:t>Словно яблонный цвет, седина</a:t>
            </a:r>
          </a:p>
          <a:p>
            <a:pPr>
              <a:buNone/>
            </a:pPr>
            <a:r>
              <a:rPr lang="ru-RU" dirty="0" smtClean="0"/>
              <a:t>У отца пролилась в бороде.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1643042" y="1643050"/>
            <a:ext cx="298324" cy="1000132"/>
          </a:xfrm>
          <a:prstGeom prst="lef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евая фигурная скобка 4"/>
          <p:cNvSpPr/>
          <p:nvPr/>
        </p:nvSpPr>
        <p:spPr>
          <a:xfrm flipH="1">
            <a:off x="7786710" y="1714488"/>
            <a:ext cx="477970" cy="1009656"/>
          </a:xfrm>
          <a:prstGeom prst="lef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1928794" y="2857496"/>
            <a:ext cx="4429156" cy="612648"/>
          </a:xfrm>
          <a:prstGeom prst="wedgeRectCallout">
            <a:avLst>
              <a:gd name="adj1" fmla="val -2475"/>
              <a:gd name="adj2" fmla="val 211754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2428860" y="4500570"/>
            <a:ext cx="4143404" cy="68408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сравнение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428860" y="5643578"/>
            <a:ext cx="4214842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звукопись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014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79748"/>
            <a:ext cx="2605498" cy="177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мужская рифма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500174"/>
            <a:ext cx="6758006" cy="462598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Я не скоро, не скоро верну</a:t>
            </a:r>
            <a:r>
              <a:rPr lang="ru-RU" u="sng" dirty="0" smtClean="0"/>
              <a:t>сь</a:t>
            </a:r>
            <a:r>
              <a:rPr lang="ru-RU" dirty="0" smtClean="0"/>
              <a:t>!</a:t>
            </a:r>
          </a:p>
          <a:p>
            <a:pPr>
              <a:buNone/>
            </a:pPr>
            <a:r>
              <a:rPr lang="ru-RU" dirty="0" smtClean="0"/>
              <a:t>Долго петь и звенеть пурге.</a:t>
            </a:r>
          </a:p>
          <a:p>
            <a:pPr>
              <a:buNone/>
            </a:pPr>
            <a:r>
              <a:rPr lang="ru-RU" dirty="0" smtClean="0"/>
              <a:t>Стережет </a:t>
            </a:r>
            <a:r>
              <a:rPr lang="ru-RU" dirty="0" err="1" smtClean="0"/>
              <a:t>голубую</a:t>
            </a:r>
            <a:r>
              <a:rPr lang="ru-RU" dirty="0" smtClean="0"/>
              <a:t> Ру</a:t>
            </a:r>
            <a:r>
              <a:rPr lang="ru-RU" u="sng" dirty="0" smtClean="0"/>
              <a:t>сь</a:t>
            </a:r>
          </a:p>
          <a:p>
            <a:pPr>
              <a:buNone/>
            </a:pPr>
            <a:r>
              <a:rPr lang="ru-RU" dirty="0" smtClean="0"/>
              <a:t>Старый клен на одной ноге,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 я знаю, есть радость в н</a:t>
            </a:r>
            <a:r>
              <a:rPr lang="ru-RU" u="sng" dirty="0" smtClean="0"/>
              <a:t>ем</a:t>
            </a:r>
          </a:p>
          <a:p>
            <a:pPr>
              <a:buNone/>
            </a:pPr>
            <a:r>
              <a:rPr lang="ru-RU" dirty="0" smtClean="0"/>
              <a:t>Тем, кто листьев целует дож</a:t>
            </a:r>
            <a:r>
              <a:rPr lang="ru-RU" u="sng" dirty="0" smtClean="0"/>
              <a:t>дь,</a:t>
            </a:r>
          </a:p>
          <a:p>
            <a:pPr>
              <a:buNone/>
            </a:pPr>
            <a:r>
              <a:rPr lang="ru-RU" dirty="0" smtClean="0"/>
              <a:t>Оттого, что тот старый кл</a:t>
            </a:r>
            <a:r>
              <a:rPr lang="ru-RU" u="sng" dirty="0" smtClean="0"/>
              <a:t>ен</a:t>
            </a:r>
          </a:p>
          <a:p>
            <a:pPr>
              <a:buNone/>
            </a:pPr>
            <a:r>
              <a:rPr lang="ru-RU" dirty="0" smtClean="0"/>
              <a:t>Головой на меня пох</a:t>
            </a:r>
            <a:r>
              <a:rPr lang="ru-RU" u="sng" dirty="0" smtClean="0"/>
              <a:t>ож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72330" y="6072206"/>
            <a:ext cx="1785950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1918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 flipV="1">
            <a:off x="8072462" y="1571612"/>
            <a:ext cx="802958" cy="1428760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 flipV="1">
            <a:off x="8215338" y="2143116"/>
            <a:ext cx="588644" cy="1500198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928794" y="2143116"/>
            <a:ext cx="5357850" cy="612648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Долго петь и звенеть пурге.</a:t>
            </a:r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1500166" y="2786058"/>
            <a:ext cx="369762" cy="914400"/>
          </a:xfrm>
          <a:prstGeom prst="lef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Левая фигурная скобка 9"/>
          <p:cNvSpPr/>
          <p:nvPr/>
        </p:nvSpPr>
        <p:spPr>
          <a:xfrm flipH="1">
            <a:off x="7358082" y="2714620"/>
            <a:ext cx="335094" cy="995362"/>
          </a:xfrm>
          <a:prstGeom prst="lef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357166"/>
            <a:ext cx="7329510" cy="106047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на самоподготовку.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785926"/>
            <a:ext cx="6972320" cy="43402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Подготовить выразительное</a:t>
            </a:r>
          </a:p>
          <a:p>
            <a:pPr>
              <a:buNone/>
            </a:pPr>
            <a:r>
              <a:rPr lang="ru-RU" dirty="0" smtClean="0"/>
              <a:t>чтение наизусть стихотворения «С</a:t>
            </a:r>
          </a:p>
          <a:p>
            <a:pPr>
              <a:buNone/>
            </a:pPr>
            <a:r>
              <a:rPr lang="ru-RU" dirty="0" smtClean="0"/>
              <a:t>добрым утром!» (форзац)  </a:t>
            </a:r>
            <a:r>
              <a:rPr lang="ru-RU" dirty="0" smtClean="0">
                <a:solidFill>
                  <a:srgbClr val="FF0000"/>
                </a:solidFill>
              </a:rPr>
              <a:t>Индивидуальное задание </a:t>
            </a:r>
            <a:r>
              <a:rPr lang="ru-RU" dirty="0" smtClean="0"/>
              <a:t>(Павел Петрович Бажов)</a:t>
            </a:r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«Низкий дом с </a:t>
            </a:r>
            <a:r>
              <a:rPr lang="ru-RU" b="1" dirty="0" err="1" smtClean="0"/>
              <a:t>голубыми</a:t>
            </a:r>
            <a:r>
              <a:rPr lang="ru-RU" b="1" dirty="0" smtClean="0"/>
              <a:t> ставнями...» (1924)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85925"/>
          <a:ext cx="8786874" cy="5032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437"/>
                <a:gridCol w="4393437"/>
              </a:tblGrid>
              <a:tr h="970016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«Я покинул родимый дом...» </a:t>
                      </a:r>
                      <a:endParaRPr lang="ru-RU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«Низкий дом с </a:t>
                      </a:r>
                      <a:r>
                        <a:rPr lang="ru-RU" sz="2000" b="1" kern="1200" dirty="0" err="1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голубыми</a:t>
                      </a:r>
                      <a:r>
                        <a:rPr lang="ru-RU" sz="2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ставнями...»</a:t>
                      </a:r>
                      <a:endParaRPr lang="ru-RU" sz="20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385739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Голубую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оставил Русь...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...Наше поле, луга и лес,</a:t>
                      </a:r>
                      <a:b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Принакрытые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2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сереньким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ситцем</a:t>
                      </a:r>
                      <a:b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Этих </a:t>
                      </a:r>
                      <a:r>
                        <a:rPr lang="ru-RU" sz="2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северных бедных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небес</a:t>
                      </a:r>
                      <a:endParaRPr lang="ru-RU" sz="2000" dirty="0"/>
                    </a:p>
                  </a:txBody>
                  <a:tcPr/>
                </a:tc>
              </a:tr>
              <a:tr h="970016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...Старый клен на одной ноге...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Только видели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березь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да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цветь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b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 ракитник, </a:t>
                      </a:r>
                      <a:r>
                        <a:rPr lang="ru-RU" sz="2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кривой и безлистый...</a:t>
                      </a:r>
                      <a:endParaRPr lang="ru-RU" sz="20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970016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Долго петь и звенеть пурге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...Да разбойные слышали свисты,</a:t>
                      </a:r>
                      <a:b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 которых легко умереть</a:t>
                      </a:r>
                      <a:endParaRPr lang="ru-RU" sz="2000" dirty="0"/>
                    </a:p>
                  </a:txBody>
                  <a:tcPr/>
                </a:tc>
              </a:tr>
              <a:tr h="561995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...И я знаю, есть радость в нем...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</a:t>
                      </a:r>
                      <a:r>
                        <a:rPr lang="ru-RU" sz="20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Нежность грустную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русской души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Левая фигурная скобка 4"/>
          <p:cNvSpPr/>
          <p:nvPr/>
        </p:nvSpPr>
        <p:spPr>
          <a:xfrm>
            <a:off x="4572000" y="2714620"/>
            <a:ext cx="142876" cy="628648"/>
          </a:xfrm>
          <a:prstGeom prst="lef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вая фигурная скобка 5"/>
          <p:cNvSpPr/>
          <p:nvPr/>
        </p:nvSpPr>
        <p:spPr>
          <a:xfrm flipH="1">
            <a:off x="8715404" y="2857496"/>
            <a:ext cx="204790" cy="566734"/>
          </a:xfrm>
          <a:prstGeom prst="lef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Березь</a:t>
            </a:r>
            <a:r>
              <a:rPr lang="ru-RU" i="1" dirty="0" smtClean="0"/>
              <a:t> -</a:t>
            </a:r>
            <a:r>
              <a:rPr lang="ru-RU" dirty="0" smtClean="0"/>
              <a:t> т. е. березняки, которые могут расти на небогатых почвах.</a:t>
            </a:r>
          </a:p>
          <a:p>
            <a:r>
              <a:rPr lang="ru-RU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Цветь</a:t>
            </a: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smtClean="0"/>
              <a:t>- </a:t>
            </a:r>
            <a:r>
              <a:rPr lang="ru-RU" dirty="0" smtClean="0"/>
              <a:t> т. е. неприхотливые, мелко цветущие растения.</a:t>
            </a:r>
          </a:p>
          <a:p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Выть</a:t>
            </a:r>
            <a:r>
              <a:rPr lang="ru-RU" dirty="0" smtClean="0"/>
              <a:t> — это диалектное слово.</a:t>
            </a:r>
          </a:p>
          <a:p>
            <a:pPr>
              <a:buNone/>
            </a:pPr>
            <a:r>
              <a:rPr lang="ru-RU" i="1" smtClean="0"/>
              <a:t>   Выть</a:t>
            </a:r>
            <a:r>
              <a:rPr lang="ru-RU" smtClean="0"/>
              <a:t> </a:t>
            </a:r>
            <a:r>
              <a:rPr lang="ru-RU" dirty="0" smtClean="0"/>
              <a:t>в рязанских говорах обозначает пашню, вспаханное поле.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Использованные интернет – материалы: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571612"/>
            <a:ext cx="7829576" cy="4554551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Есенин. Семейные фотографии : </a:t>
            </a:r>
            <a:endParaRPr lang="ru-RU" sz="2000" dirty="0" smtClean="0">
              <a:hlinkClick r:id="rId2"/>
            </a:endParaRPr>
          </a:p>
          <a:p>
            <a:r>
              <a:rPr lang="en-US" sz="2000" dirty="0" smtClean="0">
                <a:hlinkClick r:id="rId2"/>
              </a:rPr>
              <a:t>http://www.russedina.ru/articul.php?aid=16154&amp;pid=13</a:t>
            </a:r>
            <a:endParaRPr lang="ru-RU" sz="2000" dirty="0" smtClean="0"/>
          </a:p>
          <a:p>
            <a:r>
              <a:rPr lang="ru-RU" sz="2000" dirty="0" smtClean="0"/>
              <a:t>Сергей Есенин с дедом :</a:t>
            </a:r>
            <a:endParaRPr lang="ru-RU" sz="2000" dirty="0" smtClean="0">
              <a:hlinkClick r:id="rId3"/>
            </a:endParaRPr>
          </a:p>
          <a:p>
            <a:r>
              <a:rPr lang="en-US" sz="2000" dirty="0" smtClean="0">
                <a:hlinkClick r:id="rId3"/>
              </a:rPr>
              <a:t>http://www.artsait.ru/foto.php?art=m/moiseenko/img/3</a:t>
            </a:r>
            <a:endParaRPr lang="ru-RU" sz="2000" dirty="0" smtClean="0"/>
          </a:p>
          <a:p>
            <a:r>
              <a:rPr lang="ru-RU" sz="2000" dirty="0" smtClean="0"/>
              <a:t>Константиново:</a:t>
            </a:r>
            <a:endParaRPr lang="ru-RU" sz="2000" dirty="0" smtClean="0">
              <a:hlinkClick r:id="rId4"/>
            </a:endParaRPr>
          </a:p>
          <a:p>
            <a:r>
              <a:rPr lang="en-US" sz="2000" dirty="0" smtClean="0">
                <a:hlinkClick r:id="rId4"/>
              </a:rPr>
              <a:t>http://www.proza.ru/2011/09/27/515</a:t>
            </a:r>
            <a:endParaRPr lang="ru-RU" sz="2000" dirty="0" smtClean="0"/>
          </a:p>
          <a:p>
            <a:r>
              <a:rPr lang="ru-RU" sz="2000" dirty="0" smtClean="0"/>
              <a:t>Фотографии Есенина: </a:t>
            </a:r>
            <a:endParaRPr lang="ru-RU" sz="2000" dirty="0" smtClean="0">
              <a:hlinkClick r:id="rId5"/>
            </a:endParaRPr>
          </a:p>
          <a:p>
            <a:r>
              <a:rPr lang="en-US" sz="2000" dirty="0" smtClean="0">
                <a:hlinkClick r:id="rId5"/>
              </a:rPr>
              <a:t>http://esenin.niv.ru/esenin/foto.htm</a:t>
            </a:r>
            <a:endParaRPr lang="ru-RU" sz="2000" dirty="0" smtClean="0"/>
          </a:p>
          <a:p>
            <a:r>
              <a:rPr lang="en-US" sz="2000" dirty="0" smtClean="0">
                <a:hlinkClick r:id="rId6"/>
              </a:rPr>
              <a:t>http://www.bugaga.ru/interesting/1146709814-s-a-esenin.html</a:t>
            </a:r>
            <a:endParaRPr lang="ru-RU" sz="2000" dirty="0" smtClean="0"/>
          </a:p>
          <a:p>
            <a:r>
              <a:rPr lang="ru-RU" sz="2000" dirty="0" smtClean="0"/>
              <a:t>Драгоценные камни (алмаз, рубин, изумруд):</a:t>
            </a:r>
          </a:p>
          <a:p>
            <a:r>
              <a:rPr lang="en-US" sz="2000" dirty="0" smtClean="0">
                <a:hlinkClick r:id="rId7" invalidUrl="http:///"/>
              </a:rPr>
              <a:t>http://</a:t>
            </a:r>
            <a:r>
              <a:rPr lang="ru-RU" sz="2000" dirty="0" smtClean="0"/>
              <a:t> </a:t>
            </a:r>
            <a:r>
              <a:rPr lang="en-US" sz="2000" dirty="0" smtClean="0"/>
              <a:t>wedsalon.ru/40-let-rubinovaya-svadba/</a:t>
            </a:r>
            <a:endParaRPr lang="ru-RU" sz="20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714356"/>
            <a:ext cx="6900882" cy="4154494"/>
          </a:xfrm>
        </p:spPr>
        <p:txBody>
          <a:bodyPr/>
          <a:lstStyle/>
          <a:p>
            <a:pPr algn="l"/>
            <a:r>
              <a:rPr lang="ru-RU" b="1" dirty="0" smtClean="0"/>
              <a:t>Домашнее </a:t>
            </a:r>
            <a:r>
              <a:rPr lang="ru-RU" b="1" dirty="0" smtClean="0"/>
              <a:t>задание.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Выучить </a:t>
            </a:r>
            <a:r>
              <a:rPr lang="ru-RU" dirty="0" smtClean="0"/>
              <a:t>стихотворение на выбор.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strips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Photo: &amp;Vcy; &amp;gcy;&amp;ocy;&amp;lcy;&amp;ucy;&amp;bcy;&amp;ocy;&amp;mcy; &amp;pcy;&amp;rcy;&amp;ocy;&amp;scy;&amp;tcy;&amp;ocy;&amp;rcy;&amp;iecy; 1918 &amp;Rcy;&amp;ycy;&amp;lcy;&amp;ocy;&amp;vcy; &amp;Acy;&amp;rcy;&amp;kcy;&amp;acy;&amp;dcy;&amp;icy;&amp;jcy; &amp;Acy;&amp;lcy;&amp;iecy;&amp;kcy;&amp;scy;&amp;acy;&amp;ncy;&amp;dcy;&amp;rcy;&amp;ocy;&amp;vcy;&amp;icy;&amp;chcy; album Vadim Alyoshin Fotki.com, photo and video sharing made easy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14356"/>
            <a:ext cx="6610360" cy="49577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A Birch Grove by Arkhip Kuinji on friends-of-art.n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64291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100 &amp;vcy;&amp;iecy;&amp;lcy;&amp;icy;&amp;kcy;&amp;icy;&amp;khcy; &amp;kcy;&amp;acy;&amp;rcy;&amp;tcy;&amp;icy;&amp;ncy;: &amp;Mcy;&amp;Ocy;&amp;Kcy;&amp;Rcy;&amp;Ycy;&amp;Jcy; &amp;Lcy;&amp;Ucy;&amp;Gcy; (&amp;Fcy;&amp;iecy;&amp;dcy;&amp;ocy;&amp;rcy; &amp;Vcy;&amp;acy;&amp;scy;&amp;icy;&amp;lcy;&amp;softcy;&amp;iecy;&amp;vcy;) - &amp;Scy;&amp;mcy;&amp;ocy;&amp;tcy;&amp;rcy;&amp;iecy;&amp;tcy;&amp;softcy; &amp;ocy;&amp;ncy;&amp;lcy;&amp;acy;&amp;jcy;&amp;ncy; &amp;fcy;&amp;icy;&amp;lcy;&amp;softcy;&amp;mcy;&amp;ycy;, &amp;scy;&amp;iecy;&amp;rcy;&amp;icy;&amp;acy;&amp;lcy;&amp;ycy; &amp;icy; &amp;pcy;&amp;rcy;&amp;ocy;&amp;gcy;&amp;rcy;&amp;acy;&amp;mcy;&amp;mcy;&amp;ycy; - &amp;Scy;&amp;ocy;&amp;tscy;&amp;icy;&amp;acy;&amp;lcy;&amp;softcy;&amp;ncy;&amp;acy;&amp;yacy; &amp;kcy;&amp;icy;&amp;ncy;&amp;ocy;&amp;scy;&amp;iecy;&amp;tcy;&amp;softcy; SFIL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928670"/>
            <a:ext cx="6657975" cy="41529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1"/>
            <a:ext cx="7786742" cy="2428891"/>
          </a:xfrm>
        </p:spPr>
        <p:txBody>
          <a:bodyPr/>
          <a:lstStyle/>
          <a:p>
            <a:r>
              <a:rPr lang="ru-RU" dirty="0" smtClean="0"/>
              <a:t>Сергей Александрович Есенин. </a:t>
            </a:r>
            <a:br>
              <a:rPr lang="ru-RU" dirty="0" smtClean="0"/>
            </a:br>
            <a:r>
              <a:rPr lang="ru-RU" dirty="0" smtClean="0"/>
              <a:t>Слово о поэте.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786058"/>
            <a:ext cx="6858048" cy="2428892"/>
          </a:xfrm>
        </p:spPr>
        <p:txBody>
          <a:bodyPr/>
          <a:lstStyle/>
          <a:p>
            <a:r>
              <a:rPr lang="ru-RU" dirty="0" smtClean="0"/>
              <a:t>Анализ стихотворений </a:t>
            </a:r>
          </a:p>
          <a:p>
            <a:r>
              <a:rPr lang="ru-RU" dirty="0" smtClean="0"/>
              <a:t>«Я покинул родимый дом…»,</a:t>
            </a:r>
          </a:p>
          <a:p>
            <a:r>
              <a:rPr lang="ru-RU" dirty="0" smtClean="0"/>
              <a:t>«Низкий дом с </a:t>
            </a:r>
            <a:r>
              <a:rPr lang="ru-RU" dirty="0" err="1" smtClean="0"/>
              <a:t>голубыми</a:t>
            </a:r>
            <a:r>
              <a:rPr lang="ru-RU" dirty="0" smtClean="0"/>
              <a:t> ставнями </a:t>
            </a:r>
            <a:r>
              <a:rPr lang="ru-RU" dirty="0" err="1" smtClean="0"/>
              <a:t>ставнями</a:t>
            </a:r>
            <a:r>
              <a:rPr lang="ru-RU" dirty="0" smtClean="0"/>
              <a:t>…»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Сергей Александрович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Есенин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1785926"/>
            <a:ext cx="2786082" cy="419736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1895 - 1925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1346725_esen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350" y="2095500"/>
            <a:ext cx="3295650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357290" y="3071810"/>
            <a:ext cx="45005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Стихи мои, </a:t>
            </a:r>
            <a:br>
              <a:rPr lang="ru-RU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спокойно расскажите </a:t>
            </a:r>
            <a:br>
              <a:rPr lang="ru-RU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 жизнь мою…</a:t>
            </a:r>
            <a:endParaRPr lang="ru-RU" sz="36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258072" cy="1131910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Литературные места России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1071546"/>
            <a:ext cx="6615130" cy="505461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Село Константиново </a:t>
            </a:r>
          </a:p>
          <a:p>
            <a:pPr>
              <a:buNone/>
            </a:pPr>
            <a:r>
              <a:rPr lang="ru-RU" dirty="0" smtClean="0"/>
              <a:t>(Рязанская область)</a:t>
            </a:r>
            <a:endParaRPr lang="ru-RU" dirty="0"/>
          </a:p>
        </p:txBody>
      </p:sp>
      <p:pic>
        <p:nvPicPr>
          <p:cNvPr id="4" name="Рисунок 3" descr="77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214554"/>
            <a:ext cx="5148414" cy="4046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452a8cc38c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928670"/>
            <a:ext cx="1881201" cy="1410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Konstantinovo.__2820_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5086350"/>
            <a:ext cx="2667000" cy="177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2428868"/>
            <a:ext cx="1857388" cy="1118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RYZAN_5-05.07.1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44" y="3643314"/>
            <a:ext cx="1857388" cy="1393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69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2844" y="5143512"/>
            <a:ext cx="1919194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-д.-Константиново-родина-С.-Есенина.-Современное-фото-400x2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7458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0"/>
            <a:ext cx="3686172" cy="14176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Семья поэта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esen_rodit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662" y="1142984"/>
            <a:ext cx="3214710" cy="5049282"/>
          </a:xfrm>
        </p:spPr>
      </p:pic>
      <p:pic>
        <p:nvPicPr>
          <p:cNvPr id="6" name="Рисунок 5" descr="f_1472561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42852"/>
            <a:ext cx="4929222" cy="3409379"/>
          </a:xfrm>
          <a:prstGeom prst="rect">
            <a:avLst/>
          </a:prstGeom>
        </p:spPr>
      </p:pic>
      <p:pic>
        <p:nvPicPr>
          <p:cNvPr id="9" name="Рисунок 8" descr="f_1573998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1928802"/>
            <a:ext cx="3286148" cy="4263776"/>
          </a:xfrm>
          <a:prstGeom prst="rect">
            <a:avLst/>
          </a:prstGeom>
        </p:spPr>
      </p:pic>
      <p:pic>
        <p:nvPicPr>
          <p:cNvPr id="10" name="Рисунок 9" descr="eseni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10" y="857232"/>
            <a:ext cx="3810000" cy="5076825"/>
          </a:xfrm>
          <a:prstGeom prst="rect">
            <a:avLst/>
          </a:prstGeom>
        </p:spPr>
      </p:pic>
      <p:pic>
        <p:nvPicPr>
          <p:cNvPr id="11" name="Рисунок 10" descr="15753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0628" y="857232"/>
            <a:ext cx="3431473" cy="5143536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ost-3-135628218290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90" y="1643050"/>
            <a:ext cx="8848710" cy="50006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1912 год</a:t>
            </a:r>
            <a:endParaRPr lang="ru-RU" dirty="0"/>
          </a:p>
        </p:txBody>
      </p:sp>
      <p:pic>
        <p:nvPicPr>
          <p:cNvPr id="4" name="Содержимое 3" descr="index_pic.php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4222667"/>
            <a:ext cx="3643318" cy="2635333"/>
          </a:xfrm>
        </p:spPr>
      </p:pic>
      <p:pic>
        <p:nvPicPr>
          <p:cNvPr id="9" name="Рисунок 8" descr="1224860131_esenin_3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2330" y="142852"/>
            <a:ext cx="1943100" cy="2609850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4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Тема24</Template>
  <TotalTime>208</TotalTime>
  <Words>307</Words>
  <Application>Microsoft Office PowerPoint</Application>
  <PresentationFormat>Экран (4:3)</PresentationFormat>
  <Paragraphs>72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Тема24</vt:lpstr>
      <vt:lpstr>Слайд 1</vt:lpstr>
      <vt:lpstr>Слайд 2</vt:lpstr>
      <vt:lpstr>Слайд 3</vt:lpstr>
      <vt:lpstr>Слайд 4</vt:lpstr>
      <vt:lpstr>Сергей Александрович Есенин.  Слово о поэте.</vt:lpstr>
      <vt:lpstr>Сергей Александрович Есенин</vt:lpstr>
      <vt:lpstr>Литературные места России</vt:lpstr>
      <vt:lpstr>Семья поэта</vt:lpstr>
      <vt:lpstr>1912 год</vt:lpstr>
      <vt:lpstr>Слайд 10</vt:lpstr>
      <vt:lpstr>«Я покинул родимый дом...»</vt:lpstr>
      <vt:lpstr>Слайд 12</vt:lpstr>
      <vt:lpstr>мужская рифма</vt:lpstr>
      <vt:lpstr>Задание на самоподготовку.</vt:lpstr>
      <vt:lpstr>«Низкий дом с голубыми ставнями...» (1924)</vt:lpstr>
      <vt:lpstr>Словарь:</vt:lpstr>
      <vt:lpstr>Использованные интернет – материалы:</vt:lpstr>
      <vt:lpstr>Домашнее задание.  Выучить стихотворение на выбор.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разминка</dc:title>
  <dc:creator>Loner-XP</dc:creator>
  <cp:lastModifiedBy>Teacher</cp:lastModifiedBy>
  <cp:revision>25</cp:revision>
  <dcterms:created xsi:type="dcterms:W3CDTF">2013-02-24T16:48:11Z</dcterms:created>
  <dcterms:modified xsi:type="dcterms:W3CDTF">2015-02-24T08:18:55Z</dcterms:modified>
</cp:coreProperties>
</file>