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35"/>
  </p:handoutMasterIdLst>
  <p:sldIdLst>
    <p:sldId id="282" r:id="rId2"/>
    <p:sldId id="283" r:id="rId3"/>
    <p:sldId id="284" r:id="rId4"/>
    <p:sldId id="285" r:id="rId5"/>
    <p:sldId id="286" r:id="rId6"/>
    <p:sldId id="287" r:id="rId7"/>
    <p:sldId id="289" r:id="rId8"/>
    <p:sldId id="290" r:id="rId9"/>
    <p:sldId id="324" r:id="rId10"/>
    <p:sldId id="291" r:id="rId11"/>
    <p:sldId id="293" r:id="rId12"/>
    <p:sldId id="294" r:id="rId13"/>
    <p:sldId id="316" r:id="rId14"/>
    <p:sldId id="317" r:id="rId15"/>
    <p:sldId id="318" r:id="rId16"/>
    <p:sldId id="319" r:id="rId17"/>
    <p:sldId id="299" r:id="rId18"/>
    <p:sldId id="310" r:id="rId19"/>
    <p:sldId id="300" r:id="rId20"/>
    <p:sldId id="301" r:id="rId21"/>
    <p:sldId id="321" r:id="rId22"/>
    <p:sldId id="302" r:id="rId23"/>
    <p:sldId id="304" r:id="rId24"/>
    <p:sldId id="311" r:id="rId25"/>
    <p:sldId id="312" r:id="rId26"/>
    <p:sldId id="322" r:id="rId27"/>
    <p:sldId id="305" r:id="rId28"/>
    <p:sldId id="306" r:id="rId29"/>
    <p:sldId id="323" r:id="rId30"/>
    <p:sldId id="307" r:id="rId31"/>
    <p:sldId id="320" r:id="rId32"/>
    <p:sldId id="308" r:id="rId33"/>
    <p:sldId id="309" r:id="rId3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00"/>
    <a:srgbClr val="FFCC66"/>
    <a:srgbClr val="009900"/>
    <a:srgbClr val="00CC00"/>
    <a:srgbClr val="CC3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66" d="100"/>
          <a:sy n="66" d="100"/>
        </p:scale>
        <p:origin x="-1692" y="-54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174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174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3D81B4F0-695E-439E-85D6-F1B6FF31B9D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lIns="45720" tIns="0" rIns="45720" bIns="0" anchor="b">
            <a:scene3d>
              <a:camera prst="orthographicFront"/>
              <a:lightRig rig="soft" dir="t">
                <a:rot lat="0" lon="0" rev="17220000"/>
              </a:lightRig>
            </a:scene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AF38DF-42C3-48B7-88A6-3EEC3445E45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41D87C-19D8-4831-B347-67ED4345F5F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75DC27-6527-41C7-B071-072832DD54A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DBB28D-AE05-4039-AF98-5ECFC805D5D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56AAAD-E3F0-423A-93DF-F3B5F9CDF53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4BAA7F-8506-4F25-99F4-1E2032B033E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FC6401-6BE3-44E0-891A-E07ECC122B1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FC7458-8CF7-4BC8-97BC-5F87A60A694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37A725-57E2-444B-B86B-08F0445D783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3E8FA1-E115-4973-9EC2-5E89BAADF98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rIns="45720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8AB60C-5D6B-4514-95CF-8B1EF74F734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27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70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fld id="{D176D1D4-5431-4CA3-891F-EC98D311F3F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55" r:id="rId3"/>
    <p:sldLayoutId id="2147483747" r:id="rId4"/>
    <p:sldLayoutId id="2147483748" r:id="rId5"/>
    <p:sldLayoutId id="2147483749" r:id="rId6"/>
    <p:sldLayoutId id="2147483750" r:id="rId7"/>
    <p:sldLayoutId id="2147483751" r:id="rId8"/>
    <p:sldLayoutId id="2147483752" r:id="rId9"/>
    <p:sldLayoutId id="2147483753" r:id="rId10"/>
    <p:sldLayoutId id="2147483754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100" b="1" kern="120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9pPr>
    </p:titleStyle>
    <p:bodyStyle>
      <a:lvl1pPr marL="547688" indent="-411163" algn="l" rtl="0" eaLnBrk="0" fontAlgn="base" hangingPunct="0">
        <a:spcBef>
          <a:spcPct val="20000"/>
        </a:spcBef>
        <a:spcAft>
          <a:spcPct val="0"/>
        </a:spcAft>
        <a:buClr>
          <a:srgbClr val="F9F9F9"/>
        </a:buClr>
        <a:buSzPct val="65000"/>
        <a:buFont typeface="Wingdings 2" pitchFamily="18" charset="2"/>
        <a:buChar char="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363" indent="-282575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 2" pitchFamily="18" charset="2"/>
        <a:buChar char="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475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95000"/>
        <a:buFont typeface="Wingdings" pitchFamily="2" charset="2"/>
        <a:buChar char="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2550" indent="-18256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00000"/>
        <a:buFont typeface="Wingdings 3" pitchFamily="18" charset="2"/>
        <a:buChar char="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4638" indent="-18256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 2" pitchFamily="18" charset="2"/>
        <a:buChar char="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3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1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 dirty="0"/>
          </a:p>
        </p:txBody>
      </p:sp>
      <p:pic>
        <p:nvPicPr>
          <p:cNvPr id="3075" name="Picture 2" descr="C:\Users\User\Desktop\images (2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3850" y="260350"/>
            <a:ext cx="8496300" cy="6264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33375"/>
            <a:ext cx="4040188" cy="1150938"/>
          </a:xfrm>
        </p:spPr>
        <p:txBody>
          <a:bodyPr>
            <a:normAutofit fontScale="92500"/>
          </a:bodyPr>
          <a:lstStyle/>
          <a:p>
            <a:pPr algn="ctr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3600" dirty="0" err="1" smtClean="0">
                <a:cs typeface="Times New Roman" pitchFamily="18" charset="0"/>
              </a:rPr>
              <a:t>Готлиб</a:t>
            </a:r>
            <a:r>
              <a:rPr lang="ru-RU" sz="3600" dirty="0" smtClean="0">
                <a:cs typeface="Times New Roman" pitchFamily="18" charset="0"/>
              </a:rPr>
              <a:t> </a:t>
            </a:r>
            <a:r>
              <a:rPr lang="ru-RU" sz="3600" dirty="0" err="1" smtClean="0">
                <a:cs typeface="Times New Roman" pitchFamily="18" charset="0"/>
              </a:rPr>
              <a:t>Даймлер</a:t>
            </a:r>
            <a:endParaRPr lang="ru-RU" sz="3600" dirty="0" smtClean="0">
              <a:cs typeface="Times New Roman" pitchFamily="18" charset="0"/>
            </a:endParaRPr>
          </a:p>
          <a:p>
            <a:pPr algn="ctr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dirty="0" smtClean="0">
                <a:cs typeface="Times New Roman" pitchFamily="18" charset="0"/>
              </a:rPr>
              <a:t>(1834-1900гг.)</a:t>
            </a:r>
            <a:endParaRPr lang="ru-RU" dirty="0">
              <a:cs typeface="Times New Roman" pitchFamily="18" charset="0"/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>
          <a:xfrm>
            <a:off x="4645025" y="260350"/>
            <a:ext cx="4248150" cy="1223963"/>
          </a:xfrm>
        </p:spPr>
        <p:txBody>
          <a:bodyPr>
            <a:normAutofit fontScale="85000" lnSpcReduction="20000"/>
          </a:bodyPr>
          <a:lstStyle/>
          <a:p>
            <a:pPr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3600" dirty="0" smtClean="0">
                <a:cs typeface="Times New Roman" pitchFamily="18" charset="0"/>
              </a:rPr>
              <a:t>Вильгельм </a:t>
            </a:r>
            <a:r>
              <a:rPr lang="ru-RU" sz="3600" dirty="0" err="1" smtClean="0">
                <a:cs typeface="Times New Roman" pitchFamily="18" charset="0"/>
              </a:rPr>
              <a:t>Майбах</a:t>
            </a:r>
            <a:endParaRPr lang="ru-RU" sz="3600" dirty="0" smtClean="0">
              <a:cs typeface="Times New Roman" pitchFamily="18" charset="0"/>
            </a:endParaRPr>
          </a:p>
          <a:p>
            <a:pPr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dirty="0" smtClean="0">
                <a:cs typeface="Times New Roman" pitchFamily="18" charset="0"/>
              </a:rPr>
              <a:t>(1846-1929гг.)</a:t>
            </a:r>
            <a:endParaRPr lang="ru-RU" dirty="0">
              <a:cs typeface="Times New Roman" pitchFamily="18" charset="0"/>
            </a:endParaRPr>
          </a:p>
        </p:txBody>
      </p:sp>
      <p:pic>
        <p:nvPicPr>
          <p:cNvPr id="12293" name="Picture 2" descr="C:\Users\User\Desktop\220px-Gottliebdaimler1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395288" y="1628775"/>
            <a:ext cx="4032250" cy="4895850"/>
          </a:xfrm>
          <a:noFill/>
        </p:spPr>
      </p:pic>
      <p:pic>
        <p:nvPicPr>
          <p:cNvPr id="12294" name="Picture 3" descr="C:\Users\User\Desktop\220px-Wilhelm-maybach-1900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/>
          <a:srcRect/>
          <a:stretch>
            <a:fillRect/>
          </a:stretch>
        </p:blipFill>
        <p:spPr>
          <a:xfrm>
            <a:off x="4716463" y="1628775"/>
            <a:ext cx="4103687" cy="4895850"/>
          </a:xfr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260350"/>
            <a:ext cx="4040188" cy="1223963"/>
          </a:xfrm>
        </p:spPr>
        <p:txBody>
          <a:bodyPr>
            <a:normAutofit fontScale="92500"/>
          </a:bodyPr>
          <a:lstStyle/>
          <a:p>
            <a:pPr algn="ctr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3600" dirty="0" smtClean="0">
                <a:cs typeface="Times New Roman" pitchFamily="18" charset="0"/>
              </a:rPr>
              <a:t>Рудольф Дизель</a:t>
            </a:r>
          </a:p>
          <a:p>
            <a:pPr algn="ctr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dirty="0" smtClean="0">
                <a:cs typeface="Times New Roman" pitchFamily="18" charset="0"/>
              </a:rPr>
              <a:t>(1858-1913гг.)</a:t>
            </a:r>
            <a:endParaRPr lang="ru-RU" dirty="0">
              <a:cs typeface="Times New Roman" pitchFamily="18" charset="0"/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>
          <a:xfrm>
            <a:off x="4645025" y="260350"/>
            <a:ext cx="4248150" cy="1223963"/>
          </a:xfrm>
        </p:spPr>
        <p:txBody>
          <a:bodyPr>
            <a:normAutofit fontScale="77500" lnSpcReduction="20000"/>
          </a:bodyPr>
          <a:lstStyle/>
          <a:p>
            <a:pPr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3600" dirty="0" smtClean="0">
                <a:cs typeface="Times New Roman" pitchFamily="18" charset="0"/>
              </a:rPr>
              <a:t>Густав Васильевич </a:t>
            </a:r>
            <a:r>
              <a:rPr lang="ru-RU" sz="3600" dirty="0" err="1" smtClean="0">
                <a:cs typeface="Times New Roman" pitchFamily="18" charset="0"/>
              </a:rPr>
              <a:t>Тринклер</a:t>
            </a:r>
            <a:r>
              <a:rPr lang="ru-RU" sz="3600" dirty="0" smtClean="0">
                <a:cs typeface="Times New Roman" pitchFamily="18" charset="0"/>
              </a:rPr>
              <a:t> </a:t>
            </a:r>
            <a:r>
              <a:rPr lang="ru-RU" dirty="0" smtClean="0">
                <a:cs typeface="Times New Roman" pitchFamily="18" charset="0"/>
              </a:rPr>
              <a:t>(1876-1957гг.)</a:t>
            </a:r>
            <a:endParaRPr lang="ru-RU" dirty="0">
              <a:cs typeface="Times New Roman" pitchFamily="18" charset="0"/>
            </a:endParaRPr>
          </a:p>
        </p:txBody>
      </p:sp>
      <p:pic>
        <p:nvPicPr>
          <p:cNvPr id="13317" name="Picture 2" descr="C:\Users\User\Desktop\200px-Diesel_1883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395288" y="1484313"/>
            <a:ext cx="4032250" cy="5113337"/>
          </a:xfrm>
          <a:noFill/>
        </p:spPr>
      </p:pic>
      <p:pic>
        <p:nvPicPr>
          <p:cNvPr id="13318" name="Picture 3" descr="C:\Users\User\Desktop\загруженное (5)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/>
          <a:srcRect/>
          <a:stretch>
            <a:fillRect/>
          </a:stretch>
        </p:blipFill>
        <p:spPr>
          <a:xfrm>
            <a:off x="4643438" y="1412875"/>
            <a:ext cx="4176712" cy="5184775"/>
          </a:xfr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858218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Эммануил Людвигович Нобель</a:t>
            </a:r>
            <a:b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(1859-1932 гг.) — нефтепромышленник и инженер, сын Людвига Эммануиловича Нобеля и племянник Альфреда Нобеля. 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339" name="Picture 2" descr="C:\Users\User\Desktop\220px-Emmanuel_Nobel_by_Valentin_Alexandrovich_Serov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5288" y="2133600"/>
            <a:ext cx="3671887" cy="4464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0" name="Picture 3" descr="C:\Users\User\Desktop\загруженное (6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11638" y="2133600"/>
            <a:ext cx="4681537" cy="208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1" name="Picture 4" descr="C:\Users\User\Desktop\загруженное (7)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11638" y="4365625"/>
            <a:ext cx="4681537" cy="223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2617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chemeClr val="tx1"/>
                </a:solidFill>
              </a:rPr>
              <a:t>«Флайер-1»</a:t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>17 декабря 1903 г.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15363" name="Picture 2" descr="C:\Users\User\Desktop\лекция 2\флайер-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825" y="1700213"/>
            <a:ext cx="8642350" cy="4897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6381328"/>
          </a:xfrm>
        </p:spPr>
        <p:txBody>
          <a:bodyPr/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Двигатель: </a:t>
            </a:r>
            <a:b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четырехтактный.</a:t>
            </a:r>
            <a:b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Мощность:16 л.с.</a:t>
            </a:r>
            <a:b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Вес:80 кг.</a:t>
            </a:r>
            <a:b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Размах крыла: 12 м.</a:t>
            </a:r>
            <a:b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Длина: 6,43 м.</a:t>
            </a:r>
            <a:b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Масса: 274 кг.</a:t>
            </a:r>
            <a:r>
              <a:rPr lang="ru-RU" dirty="0" smtClean="0">
                <a:solidFill>
                  <a:schemeClr val="tx1"/>
                </a:solidFill>
              </a:rPr>
              <a:t/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/>
            </a:r>
            <a:br>
              <a:rPr lang="ru-RU" dirty="0" smtClean="0">
                <a:solidFill>
                  <a:schemeClr val="tx1"/>
                </a:solidFill>
              </a:rPr>
            </a:b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16387" name="Picture 2" descr="C:\Users\User\Desktop\загруженное (9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64163" y="620713"/>
            <a:ext cx="3529012" cy="5976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Джон </a:t>
            </a:r>
            <a:r>
              <a:rPr lang="ru-RU" sz="36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Смитон</a:t>
            </a:r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b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(1724-1792гг.) – британский механик и инженер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7411" name="Picture 2" descr="C:\Users\User\Desktop\200px-John_Smeaton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50825" y="1484313"/>
            <a:ext cx="3384550" cy="5040312"/>
          </a:xfrm>
          <a:noFill/>
        </p:spPr>
      </p:pic>
      <p:sp>
        <p:nvSpPr>
          <p:cNvPr id="17412" name="Содержимое 3"/>
          <p:cNvSpPr>
            <a:spLocks noGrp="1"/>
          </p:cNvSpPr>
          <p:nvPr>
            <p:ph sz="half" idx="2"/>
          </p:nvPr>
        </p:nvSpPr>
        <p:spPr>
          <a:xfrm>
            <a:off x="3708400" y="1600200"/>
            <a:ext cx="5184775" cy="5068888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ru-RU" smtClean="0">
                <a:cs typeface="Times New Roman" pitchFamily="18" charset="0"/>
              </a:rPr>
              <a:t>«Коэффициент Смитона» -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mtClean="0">
                <a:cs typeface="Times New Roman" pitchFamily="18" charset="0"/>
              </a:rPr>
              <a:t>коэффициент давления воздуха.</a:t>
            </a:r>
          </a:p>
          <a:p>
            <a:pPr eaLnBrk="1" hangingPunct="1">
              <a:buFont typeface="Wingdings 2" pitchFamily="18" charset="2"/>
              <a:buNone/>
            </a:pPr>
            <a:endParaRPr lang="ru-RU" sz="1800" b="1" smtClean="0">
              <a:cs typeface="Times New Roman" pitchFamily="18" charset="0"/>
            </a:endParaRPr>
          </a:p>
          <a:p>
            <a:pPr eaLnBrk="1" hangingPunct="1">
              <a:buFont typeface="Wingdings 2" pitchFamily="18" charset="2"/>
              <a:buNone/>
            </a:pPr>
            <a:r>
              <a:rPr lang="ru-RU" sz="1800" b="1" smtClean="0">
                <a:cs typeface="Times New Roman" pitchFamily="18" charset="0"/>
              </a:rPr>
              <a:t>Расчёт подъёмной силы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1800" smtClean="0">
                <a:cs typeface="Times New Roman" pitchFamily="18" charset="0"/>
              </a:rPr>
              <a:t>L = Подъёмная сила в фунтах.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1800" smtClean="0">
                <a:cs typeface="Times New Roman" pitchFamily="18" charset="0"/>
              </a:rPr>
              <a:t>k = Коэффициент давления воздуха (коэффициент Смитона).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1800" smtClean="0">
                <a:cs typeface="Times New Roman" pitchFamily="18" charset="0"/>
              </a:rPr>
              <a:t>S = Общая площадь поверхности в квадратных футах.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1800" smtClean="0">
                <a:cs typeface="Times New Roman" pitchFamily="18" charset="0"/>
              </a:rPr>
              <a:t>V = Скорость (относительно воздуха) в милях в час.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1800" smtClean="0">
                <a:cs typeface="Times New Roman" pitchFamily="18" charset="0"/>
              </a:rPr>
              <a:t>C</a:t>
            </a:r>
            <a:r>
              <a:rPr lang="ru-RU" sz="1800" baseline="-25000" smtClean="0">
                <a:cs typeface="Times New Roman" pitchFamily="18" charset="0"/>
              </a:rPr>
              <a:t>L</a:t>
            </a:r>
            <a:r>
              <a:rPr lang="ru-RU" sz="1800" smtClean="0">
                <a:cs typeface="Times New Roman" pitchFamily="18" charset="0"/>
              </a:rPr>
              <a:t> = Коэффициент подъёмной силы (изменяется в зависимости от формы крыла).</a:t>
            </a:r>
          </a:p>
          <a:p>
            <a:pPr eaLnBrk="1" hangingPunct="1">
              <a:buFont typeface="Wingdings 2" pitchFamily="18" charset="2"/>
              <a:buNone/>
            </a:pPr>
            <a:endParaRPr lang="ru-RU" smtClean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02634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Число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Смитона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(скорректировано</a:t>
            </a:r>
            <a:b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братьями Райт)</a:t>
            </a:r>
            <a:r>
              <a:rPr lang="ru-RU" sz="8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8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8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0.0033</a:t>
            </a:r>
            <a:endParaRPr lang="ru-RU" sz="8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Тренировка вестибулярного аппарата</a:t>
            </a:r>
            <a:endParaRPr lang="ru-RU" sz="4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9459" name="Picture 2" descr="C:\Users\User\Desktop\лекция 2\d0b7d0bdd0b0d187d0bad0b8-d0b2d0b8d0b4d0bed0b2-d181d0bfd0bed180d182d0b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9750" y="1628775"/>
            <a:ext cx="8064500" cy="4824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eaLnBrk="1" hangingPunct="1">
              <a:defRPr/>
            </a:pPr>
            <a:r>
              <a:rPr lang="ru-RU" sz="4400" dirty="0" smtClean="0">
                <a:solidFill>
                  <a:schemeClr val="tx1"/>
                </a:solidFill>
                <a:latin typeface="+mn-lt"/>
              </a:rPr>
              <a:t>Копия аэродинамической трубы братьев Райт</a:t>
            </a:r>
            <a:endParaRPr lang="ru-RU" sz="4400" dirty="0">
              <a:solidFill>
                <a:schemeClr val="tx1"/>
              </a:solidFill>
              <a:latin typeface="+mn-lt"/>
            </a:endParaRPr>
          </a:p>
        </p:txBody>
      </p:sp>
      <p:pic>
        <p:nvPicPr>
          <p:cNvPr id="20483" name="Picture 2" descr="E:\лекция 1 средняя школа\Копия аэродинамической трубы братьев Райт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5288" y="1773238"/>
            <a:ext cx="8424862" cy="489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21507" name="Picture 2" descr="C:\Users\User\Desktop\ae`rodinimecheskaya-trub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825" y="260350"/>
            <a:ext cx="8569325" cy="345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8" name="Picture 3" descr="C:\Users\User\Desktop\275px-Импеллер_аэродинамической_трубы_СПГУВК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0825" y="3848100"/>
            <a:ext cx="3492500" cy="2749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9" name="Picture 4" descr="C:\Users\User\Desktop\images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851275" y="3860800"/>
            <a:ext cx="4968875" cy="273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 dirty="0"/>
          </a:p>
        </p:txBody>
      </p:sp>
      <p:pic>
        <p:nvPicPr>
          <p:cNvPr id="4099" name="Picture 2" descr="C:\Users\User\Desktop\images (6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825" y="260350"/>
            <a:ext cx="4537075" cy="316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0" name="Picture 3" descr="C:\Users\User\Desktop\загруженное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59338" y="260350"/>
            <a:ext cx="3960812" cy="316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1" name="Picture 4" descr="C:\Users\User\Desktop\images (4)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859338" y="3500438"/>
            <a:ext cx="3960812" cy="309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2" name="Picture 5" descr="C:\Users\User\Desktop\images (7)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50825" y="3500438"/>
            <a:ext cx="4537075" cy="309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22531" name="Picture 2" descr="C:\Users\User\Desktop\лекция 2\Самол и Подъ сила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9388" y="333375"/>
            <a:ext cx="8640762" cy="6048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pic>
        <p:nvPicPr>
          <p:cNvPr id="23555" name="Picture 2" descr="C:\Users\User\Desktop\загруженное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825" y="333375"/>
            <a:ext cx="8569325" cy="6264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 dirty="0"/>
          </a:p>
        </p:txBody>
      </p:sp>
      <p:pic>
        <p:nvPicPr>
          <p:cNvPr id="24579" name="Picture 2" descr="C:\Users\User\Desktop\images (10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3850" y="260350"/>
            <a:ext cx="8496300" cy="6337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400" dirty="0" smtClean="0">
                <a:solidFill>
                  <a:schemeClr val="tx1"/>
                </a:solidFill>
                <a:effectLst/>
                <a:latin typeface="+mn-lt"/>
              </a:rPr>
              <a:t>Правила работы в группе:</a:t>
            </a:r>
            <a:endParaRPr lang="ru-RU" sz="4400" dirty="0">
              <a:solidFill>
                <a:schemeClr val="tx1"/>
              </a:solidFill>
              <a:effectLst/>
              <a:latin typeface="+mn-lt"/>
            </a:endParaRPr>
          </a:p>
        </p:txBody>
      </p:sp>
      <p:sp>
        <p:nvSpPr>
          <p:cNvPr id="2560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ru-RU" sz="3600" smtClean="0"/>
              <a:t>1. Свободный обмен мнениями;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3600" smtClean="0"/>
              <a:t>2. Уважение к мнению других людей;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3600" smtClean="0"/>
              <a:t>3. Ответственность </a:t>
            </a:r>
            <a:r>
              <a:rPr lang="ru-RU" sz="3600" b="1" u="sng" smtClean="0"/>
              <a:t>всех</a:t>
            </a:r>
            <a:r>
              <a:rPr lang="ru-RU" sz="3600" smtClean="0"/>
              <a:t> за общее дело и </a:t>
            </a:r>
            <a:r>
              <a:rPr lang="ru-RU" sz="3600" b="1" u="sng" smtClean="0"/>
              <a:t>каждого</a:t>
            </a:r>
            <a:r>
              <a:rPr lang="ru-RU" sz="3600" smtClean="0"/>
              <a:t> за отдельный участок работы;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3600" smtClean="0"/>
              <a:t>4. Критикуешь - предлагай;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3600" smtClean="0"/>
              <a:t>5. Взаимопомощь.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3600" smtClean="0"/>
              <a:t/>
            </a:r>
            <a:br>
              <a:rPr lang="ru-RU" sz="3600" smtClean="0"/>
            </a:br>
            <a:endParaRPr lang="ru-RU" sz="3600" smtClean="0"/>
          </a:p>
          <a:p>
            <a:pPr eaLnBrk="1" hangingPunct="1">
              <a:buFont typeface="Wingdings 2" pitchFamily="18" charset="2"/>
              <a:buNone/>
            </a:pPr>
            <a:r>
              <a:rPr lang="ru-RU" sz="3600" smtClean="0"/>
              <a:t/>
            </a:r>
            <a:br>
              <a:rPr lang="ru-RU" sz="3600" smtClean="0"/>
            </a:br>
            <a:endParaRPr lang="ru-RU" sz="3600" smtClean="0"/>
          </a:p>
          <a:p>
            <a:pPr eaLnBrk="1" hangingPunct="1"/>
            <a:endParaRPr lang="ru-RU" sz="36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sz="4400" dirty="0" smtClean="0">
                <a:solidFill>
                  <a:schemeClr val="tx1"/>
                </a:solidFill>
                <a:latin typeface="+mn-lt"/>
              </a:rPr>
              <a:t>Решение задачи</a:t>
            </a:r>
            <a:endParaRPr lang="ru-RU" sz="4400" dirty="0">
              <a:solidFill>
                <a:schemeClr val="tx1"/>
              </a:solidFill>
              <a:latin typeface="+mn-lt"/>
            </a:endParaRPr>
          </a:p>
        </p:txBody>
      </p:sp>
      <p:pic>
        <p:nvPicPr>
          <p:cNvPr id="26627" name="Picture 4" descr="C:\Documents and Settings\Лакизо\Рабочий стол\1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42875" y="1214438"/>
            <a:ext cx="8786813" cy="5357812"/>
          </a:xfrm>
          <a:noFill/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sz="4400" dirty="0" smtClean="0">
                <a:solidFill>
                  <a:schemeClr val="tx1"/>
                </a:solidFill>
                <a:latin typeface="+mn-lt"/>
              </a:rPr>
              <a:t>Ответы</a:t>
            </a:r>
            <a:endParaRPr lang="ru-RU" sz="4400" dirty="0">
              <a:solidFill>
                <a:schemeClr val="tx1"/>
              </a:solidFill>
              <a:latin typeface="+mn-lt"/>
            </a:endParaRPr>
          </a:p>
        </p:txBody>
      </p:sp>
      <p:pic>
        <p:nvPicPr>
          <p:cNvPr id="27651" name="Picture 4" descr="C:\Documents and Settings\Лакизо\Рабочий стол\2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14313" y="1285875"/>
            <a:ext cx="8572500" cy="5286375"/>
          </a:xfrm>
          <a:noFill/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sz="4400" dirty="0" smtClean="0">
                <a:solidFill>
                  <a:schemeClr val="tx1"/>
                </a:solidFill>
                <a:latin typeface="+mn-lt"/>
              </a:rPr>
              <a:t>Ответы</a:t>
            </a:r>
            <a:endParaRPr lang="ru-RU" sz="4400" dirty="0">
              <a:solidFill>
                <a:schemeClr val="tx1"/>
              </a:solidFill>
              <a:latin typeface="+mn-lt"/>
            </a:endParaRPr>
          </a:p>
        </p:txBody>
      </p:sp>
      <p:pic>
        <p:nvPicPr>
          <p:cNvPr id="28675" name="Picture 2" descr="C:\Documents and Settings\Лакизо\Рабочий стол\3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357188" y="1285875"/>
            <a:ext cx="8501062" cy="4786313"/>
          </a:xfrm>
          <a:noFill/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511816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60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Код: 1387,8</a:t>
            </a:r>
            <a:br>
              <a:rPr lang="ru-RU" sz="60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44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4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endParaRPr lang="ru-RU" sz="4400" dirty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 dirty="0"/>
          </a:p>
        </p:txBody>
      </p:sp>
      <p:pic>
        <p:nvPicPr>
          <p:cNvPr id="30723" name="Picture 2" descr="C:\Users\User\Desktop\загруженное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5288" y="333375"/>
            <a:ext cx="8424862" cy="6048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 dirty="0"/>
          </a:p>
        </p:txBody>
      </p:sp>
      <p:pic>
        <p:nvPicPr>
          <p:cNvPr id="31747" name="Picture 2" descr="C:\Users\User\Desktop\images (10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3850" y="260350"/>
            <a:ext cx="8496300" cy="6337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74638"/>
            <a:ext cx="8507288" cy="2938338"/>
          </a:xfrm>
        </p:spPr>
        <p:txBody>
          <a:bodyPr/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ru-RU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Полоний-210</a:t>
            </a:r>
            <a:br>
              <a:rPr lang="ru-RU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бензпирен</a:t>
            </a:r>
            <a:r>
              <a:rPr lang="ru-RU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нитрозамины</a:t>
            </a:r>
            <a:r>
              <a:rPr lang="ru-RU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угарный газ, сажа</a:t>
            </a:r>
            <a:endParaRPr lang="ru-RU" sz="4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3" name="Picture 2" descr="C:\Users\User\Desktop\загруженное (1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00563" y="260350"/>
            <a:ext cx="4319587" cy="6408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4" name="Picture 4" descr="C:\Users\User\Desktop\images (9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0825" y="3068638"/>
            <a:ext cx="4033838" cy="3600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 dirty="0"/>
          </a:p>
        </p:txBody>
      </p:sp>
      <p:pic>
        <p:nvPicPr>
          <p:cNvPr id="32771" name="Picture 2" descr="C:\Users\User\Desktop\images (1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3850" y="260350"/>
            <a:ext cx="8496300" cy="6337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33795" name="Picture 2" descr="C:\Users\User\Desktop\загруженное (8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825" y="333375"/>
            <a:ext cx="8642350" cy="6264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7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Благодарим за внимание!</a:t>
            </a:r>
            <a:endParaRPr lang="ru-RU" sz="7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4819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332163"/>
            <a:ext cx="6400800" cy="1752600"/>
          </a:xfrm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7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Ждем </a:t>
            </a:r>
            <a:br>
              <a:rPr lang="ru-RU" sz="7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7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 следующей лекции!</a:t>
            </a:r>
            <a:endParaRPr lang="ru-RU" sz="7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584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332163"/>
            <a:ext cx="6400800" cy="1752600"/>
          </a:xfrm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458618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«Первым самолётом, который смог самостоятельно совершить устойчивый управляемый горизонтальный полёт, стал «Флайер-1», построенный братьями </a:t>
            </a:r>
            <a:r>
              <a:rPr lang="ru-RU" sz="36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Орвилом</a:t>
            </a:r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ru-RU" sz="36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Уилбуром</a:t>
            </a:r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Райт в США. Первый полёт самолёта в истории был осуществлён 17 декабря 1903 года. «</a:t>
            </a:r>
            <a:r>
              <a:rPr lang="ru-RU" sz="36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Флайер</a:t>
            </a:r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» продержался в воздухе 59 секунд и пролетел 260 метров». </a:t>
            </a:r>
            <a:b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3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7" name="Picture 2" descr="C:\Users\User\Desktop\загруженное (2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92275" y="5157788"/>
            <a:ext cx="5616575" cy="151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 dirty="0"/>
          </a:p>
        </p:txBody>
      </p:sp>
      <p:pic>
        <p:nvPicPr>
          <p:cNvPr id="7171" name="Picture 2" descr="C:\Users\User\Desktop\images (1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3850" y="260350"/>
            <a:ext cx="8496300" cy="6337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 dirty="0"/>
          </a:p>
        </p:txBody>
      </p:sp>
      <p:pic>
        <p:nvPicPr>
          <p:cNvPr id="8195" name="Picture 2" descr="C:\Users\User\Desktop\images (10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3850" y="260350"/>
            <a:ext cx="8496300" cy="6337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737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260350"/>
            <a:ext cx="4040188" cy="1081088"/>
          </a:xfrm>
        </p:spPr>
        <p:txBody>
          <a:bodyPr>
            <a:normAutofit/>
          </a:bodyPr>
          <a:lstStyle/>
          <a:p>
            <a:pPr algn="ctr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3600" dirty="0" err="1" smtClean="0">
                <a:cs typeface="Times New Roman" pitchFamily="18" charset="0"/>
              </a:rPr>
              <a:t>Орвил</a:t>
            </a:r>
            <a:r>
              <a:rPr lang="ru-RU" sz="3600" dirty="0" smtClean="0">
                <a:cs typeface="Times New Roman" pitchFamily="18" charset="0"/>
              </a:rPr>
              <a:t> Райт</a:t>
            </a:r>
          </a:p>
          <a:p>
            <a:pPr algn="ctr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dirty="0" smtClean="0">
                <a:cs typeface="Times New Roman" pitchFamily="18" charset="0"/>
              </a:rPr>
              <a:t>(1871-1948гг.)</a:t>
            </a:r>
            <a:endParaRPr lang="ru-RU" dirty="0">
              <a:cs typeface="Times New Roman" pitchFamily="18" charset="0"/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>
          <a:xfrm>
            <a:off x="4645025" y="333375"/>
            <a:ext cx="4041775" cy="1008063"/>
          </a:xfrm>
        </p:spPr>
        <p:txBody>
          <a:bodyPr>
            <a:normAutofit lnSpcReduction="10000"/>
          </a:bodyPr>
          <a:lstStyle/>
          <a:p>
            <a:pPr algn="ctr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3600" dirty="0" err="1" smtClean="0">
                <a:cs typeface="Times New Roman" pitchFamily="18" charset="0"/>
              </a:rPr>
              <a:t>Уилбур</a:t>
            </a:r>
            <a:r>
              <a:rPr lang="ru-RU" sz="3600" dirty="0" smtClean="0">
                <a:cs typeface="Times New Roman" pitchFamily="18" charset="0"/>
              </a:rPr>
              <a:t> Райт</a:t>
            </a:r>
          </a:p>
          <a:p>
            <a:pPr algn="ctr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dirty="0" smtClean="0">
                <a:cs typeface="Times New Roman" pitchFamily="18" charset="0"/>
              </a:rPr>
              <a:t> (1867-1912гг.) </a:t>
            </a:r>
            <a:endParaRPr lang="ru-RU" dirty="0">
              <a:cs typeface="Times New Roman" pitchFamily="18" charset="0"/>
            </a:endParaRPr>
          </a:p>
        </p:txBody>
      </p:sp>
      <p:pic>
        <p:nvPicPr>
          <p:cNvPr id="9221" name="Picture 2" descr="C:\Users\User\Desktop\лекция 2\Орвил Райт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395288" y="1341438"/>
            <a:ext cx="3960812" cy="5256212"/>
          </a:xfrm>
          <a:noFill/>
        </p:spPr>
      </p:pic>
      <p:pic>
        <p:nvPicPr>
          <p:cNvPr id="9222" name="Picture 3" descr="C:\Users\User\Desktop\лекция 2\Уилбур Райт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/>
          <a:srcRect/>
          <a:stretch>
            <a:fillRect/>
          </a:stretch>
        </p:blipFill>
        <p:spPr>
          <a:xfrm>
            <a:off x="4500563" y="1341438"/>
            <a:ext cx="4248150" cy="5256212"/>
          </a:xfr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260350"/>
            <a:ext cx="4040188" cy="1239838"/>
          </a:xfrm>
        </p:spPr>
        <p:txBody>
          <a:bodyPr>
            <a:normAutofit/>
          </a:bodyPr>
          <a:lstStyle/>
          <a:p>
            <a:pPr algn="ctr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3600" dirty="0" err="1" smtClean="0">
                <a:cs typeface="Times New Roman" pitchFamily="18" charset="0"/>
              </a:rPr>
              <a:t>Этьен</a:t>
            </a:r>
            <a:r>
              <a:rPr lang="ru-RU" sz="3600" dirty="0" smtClean="0">
                <a:cs typeface="Times New Roman" pitchFamily="18" charset="0"/>
              </a:rPr>
              <a:t> </a:t>
            </a:r>
            <a:r>
              <a:rPr lang="ru-RU" sz="3600" dirty="0" err="1" smtClean="0">
                <a:cs typeface="Times New Roman" pitchFamily="18" charset="0"/>
              </a:rPr>
              <a:t>Ленуар</a:t>
            </a:r>
            <a:endParaRPr lang="ru-RU" sz="3600" dirty="0" smtClean="0">
              <a:cs typeface="Times New Roman" pitchFamily="18" charset="0"/>
            </a:endParaRPr>
          </a:p>
          <a:p>
            <a:pPr algn="ctr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dirty="0" smtClean="0">
                <a:cs typeface="Times New Roman" pitchFamily="18" charset="0"/>
              </a:rPr>
              <a:t>(1822-1900гг.)</a:t>
            </a:r>
            <a:endParaRPr lang="ru-RU" dirty="0">
              <a:cs typeface="Times New Roman" pitchFamily="18" charset="0"/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>
          <a:xfrm>
            <a:off x="4645025" y="428625"/>
            <a:ext cx="4041775" cy="1285875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3600" dirty="0" smtClean="0">
                <a:cs typeface="Times New Roman" pitchFamily="18" charset="0"/>
              </a:rPr>
              <a:t>Николаус Август </a:t>
            </a:r>
            <a:r>
              <a:rPr lang="ru-RU" sz="3600" dirty="0" err="1" smtClean="0">
                <a:cs typeface="Times New Roman" pitchFamily="18" charset="0"/>
              </a:rPr>
              <a:t>Отто</a:t>
            </a:r>
            <a:r>
              <a:rPr lang="ru-RU" sz="3600" dirty="0" smtClean="0">
                <a:cs typeface="Times New Roman" pitchFamily="18" charset="0"/>
              </a:rPr>
              <a:t> </a:t>
            </a:r>
            <a:r>
              <a:rPr lang="ru-RU" dirty="0" smtClean="0">
                <a:cs typeface="Times New Roman" pitchFamily="18" charset="0"/>
              </a:rPr>
              <a:t>(1832-1891гг.)</a:t>
            </a:r>
            <a:endParaRPr lang="ru-RU" dirty="0">
              <a:cs typeface="Times New Roman" pitchFamily="18" charset="0"/>
            </a:endParaRPr>
          </a:p>
        </p:txBody>
      </p:sp>
      <p:pic>
        <p:nvPicPr>
          <p:cNvPr id="10245" name="Picture 2" descr="C:\Users\User\Desktop\Жан_Жозеф_Этьен_Ленуар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250825" y="1989138"/>
            <a:ext cx="4392613" cy="4464050"/>
          </a:xfrm>
          <a:noFill/>
        </p:spPr>
      </p:pic>
      <p:pic>
        <p:nvPicPr>
          <p:cNvPr id="10246" name="Picture 3" descr="C:\Users\User\Desktop\Nicolaus-August-Otto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/>
          <a:srcRect/>
          <a:stretch>
            <a:fillRect/>
          </a:stretch>
        </p:blipFill>
        <p:spPr>
          <a:xfrm>
            <a:off x="4714875" y="2000250"/>
            <a:ext cx="4176713" cy="4429125"/>
          </a:xfr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642194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6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Огнеслав</a:t>
            </a:r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(Игнатий) Степанович </a:t>
            </a:r>
            <a:r>
              <a:rPr lang="ru-RU" sz="36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Костович</a:t>
            </a:r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(1851-1916 гг., Петроград) — изобретатель и конструктор</a:t>
            </a:r>
            <a:endParaRPr lang="ru-RU" sz="3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267" name="Picture 2" descr="C:\Users\User\Desktop\Ognjeslav_Kostovic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95513" y="2060575"/>
            <a:ext cx="4321175" cy="4464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702</TotalTime>
  <Words>226</Words>
  <Application>Microsoft Office PowerPoint</Application>
  <PresentationFormat>Экран (4:3)</PresentationFormat>
  <Paragraphs>47</Paragraphs>
  <Slides>33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33</vt:i4>
      </vt:variant>
    </vt:vector>
  </HeadingPairs>
  <TitlesOfParts>
    <vt:vector size="40" baseType="lpstr">
      <vt:lpstr>Arial</vt:lpstr>
      <vt:lpstr>Times New Roman</vt:lpstr>
      <vt:lpstr>Wingdings 2</vt:lpstr>
      <vt:lpstr>Wingdings</vt:lpstr>
      <vt:lpstr>Wingdings 3</vt:lpstr>
      <vt:lpstr>Calibri</vt:lpstr>
      <vt:lpstr>Апекс</vt:lpstr>
      <vt:lpstr>Слайд 1</vt:lpstr>
      <vt:lpstr>Слайд 2</vt:lpstr>
      <vt:lpstr>Полоний-210 бензпирен нитрозамины угарный газ, сажа</vt:lpstr>
      <vt:lpstr>«Первым самолётом, который смог самостоятельно совершить устойчивый управляемый горизонтальный полёт, стал «Флайер-1», построенный братьями Орвилом и Уилбуром Райт в США. Первый полёт самолёта в истории был осуществлён 17 декабря 1903 года. «Флайер» продержался в воздухе 59 секунд и пролетел 260 метров».  </vt:lpstr>
      <vt:lpstr>Слайд 5</vt:lpstr>
      <vt:lpstr>Слайд 6</vt:lpstr>
      <vt:lpstr>Слайд 7</vt:lpstr>
      <vt:lpstr>Слайд 8</vt:lpstr>
      <vt:lpstr>Огнеслав (Игнатий) Степанович Костович (1851-1916 гг., Петроград) — изобретатель и конструктор</vt:lpstr>
      <vt:lpstr>Слайд 10</vt:lpstr>
      <vt:lpstr>Слайд 11</vt:lpstr>
      <vt:lpstr>Эммануил Людвигович Нобель  (1859-1932 гг.) — нефтепромышленник и инженер, сын Людвига Эммануиловича Нобеля и племянник Альфреда Нобеля. </vt:lpstr>
      <vt:lpstr>«Флайер-1» 17 декабря 1903 г.</vt:lpstr>
      <vt:lpstr> Двигатель:  четырехтактный. Мощность:16 л.с. Вес:80 кг. Размах крыла: 12 м. Длина: 6,43 м. Масса: 274 кг.  </vt:lpstr>
      <vt:lpstr>Джон Смитон  (1724-1792гг.) – британский механик и инженер</vt:lpstr>
      <vt:lpstr>Число Смитона (скорректировано  братьями Райт) 0.0033</vt:lpstr>
      <vt:lpstr>Тренировка вестибулярного аппарата</vt:lpstr>
      <vt:lpstr>Копия аэродинамической трубы братьев Райт</vt:lpstr>
      <vt:lpstr>Слайд 19</vt:lpstr>
      <vt:lpstr>Слайд 20</vt:lpstr>
      <vt:lpstr>Слайд 21</vt:lpstr>
      <vt:lpstr>Слайд 22</vt:lpstr>
      <vt:lpstr>Правила работы в группе:</vt:lpstr>
      <vt:lpstr>Решение задачи</vt:lpstr>
      <vt:lpstr>Ответы</vt:lpstr>
      <vt:lpstr>Ответы</vt:lpstr>
      <vt:lpstr>Код: 1387,8  </vt:lpstr>
      <vt:lpstr>Слайд 28</vt:lpstr>
      <vt:lpstr>Слайд 29</vt:lpstr>
      <vt:lpstr>Слайд 30</vt:lpstr>
      <vt:lpstr>Слайд 31</vt:lpstr>
      <vt:lpstr>Благодарим за внимание!</vt:lpstr>
      <vt:lpstr>Ждем  на следующей лекции!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Дебаты</dc:title>
  <dc:creator>Каськова</dc:creator>
  <cp:lastModifiedBy>Светлана</cp:lastModifiedBy>
  <cp:revision>71</cp:revision>
  <dcterms:created xsi:type="dcterms:W3CDTF">2010-12-16T19:28:10Z</dcterms:created>
  <dcterms:modified xsi:type="dcterms:W3CDTF">2019-12-07T08:14:15Z</dcterms:modified>
</cp:coreProperties>
</file>