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9" r:id="rId2"/>
    <p:sldId id="257" r:id="rId3"/>
    <p:sldId id="272" r:id="rId4"/>
    <p:sldId id="276" r:id="rId5"/>
    <p:sldId id="289" r:id="rId6"/>
    <p:sldId id="277" r:id="rId7"/>
    <p:sldId id="288" r:id="rId8"/>
    <p:sldId id="283" r:id="rId9"/>
    <p:sldId id="284" r:id="rId10"/>
    <p:sldId id="278" r:id="rId11"/>
    <p:sldId id="282" r:id="rId12"/>
    <p:sldId id="281" r:id="rId13"/>
    <p:sldId id="279" r:id="rId14"/>
    <p:sldId id="286" r:id="rId15"/>
    <p:sldId id="280" r:id="rId16"/>
    <p:sldId id="287" r:id="rId17"/>
    <p:sldId id="274" r:id="rId18"/>
    <p:sldId id="267" r:id="rId19"/>
    <p:sldId id="268" r:id="rId20"/>
    <p:sldId id="270" r:id="rId21"/>
    <p:sldId id="271" r:id="rId22"/>
    <p:sldId id="291" r:id="rId23"/>
    <p:sldId id="292" r:id="rId24"/>
    <p:sldId id="293" r:id="rId25"/>
    <p:sldId id="294" r:id="rId26"/>
    <p:sldId id="295" r:id="rId27"/>
    <p:sldId id="259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700"/>
    <a:srgbClr val="2B2A00"/>
    <a:srgbClr val="464400"/>
    <a:srgbClr val="D2CD00"/>
    <a:srgbClr val="8A8700"/>
    <a:srgbClr val="E6E100"/>
    <a:srgbClr val="868300"/>
    <a:srgbClr val="B4B000"/>
    <a:srgbClr val="A29E00"/>
    <a:srgbClr val="68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87" autoAdjust="0"/>
  </p:normalViewPr>
  <p:slideViewPr>
    <p:cSldViewPr snapToGrid="0">
      <p:cViewPr varScale="1">
        <p:scale>
          <a:sx n="75" d="100"/>
          <a:sy n="75" d="100"/>
        </p:scale>
        <p:origin x="3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BD71EE-CB29-4E30-B18E-81BEE9016998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76443B-C185-4065-A23D-9059CF9F43A8}">
      <dgm:prSet phldrT="[Текст]" custT="1"/>
      <dgm:spPr>
        <a:solidFill>
          <a:srgbClr val="464400"/>
        </a:solidFill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Аннотация обычно состоит из двух частей: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9402E4-744D-49D3-B8C6-1183EB1BC960}" type="parTrans" cxnId="{1B9CD272-3EAD-4788-9306-6D7322225600}">
      <dgm:prSet/>
      <dgm:spPr/>
      <dgm:t>
        <a:bodyPr/>
        <a:lstStyle/>
        <a:p>
          <a:endParaRPr lang="ru-RU"/>
        </a:p>
      </dgm:t>
    </dgm:pt>
    <dgm:pt modelId="{79D140FE-4DDB-4FD1-B2CB-57350CF34276}" type="sibTrans" cxnId="{1B9CD272-3EAD-4788-9306-6D7322225600}">
      <dgm:prSet/>
      <dgm:spPr/>
      <dgm:t>
        <a:bodyPr/>
        <a:lstStyle/>
        <a:p>
          <a:endParaRPr lang="ru-RU"/>
        </a:p>
      </dgm:t>
    </dgm:pt>
    <dgm:pt modelId="{7001AEC7-0151-4931-B809-7FB823B73DAB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8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в первой части формулируется основная тема книги, статьи;</a:t>
          </a:r>
          <a:endParaRPr lang="ru-RU" sz="28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A839F34-7AA1-486F-B0FB-07CF5118A583}" type="parTrans" cxnId="{2FDA62EC-0A7F-4D2E-860C-3A7D189ADAD4}">
      <dgm:prSet/>
      <dgm:spPr/>
      <dgm:t>
        <a:bodyPr/>
        <a:lstStyle/>
        <a:p>
          <a:endParaRPr lang="ru-RU"/>
        </a:p>
      </dgm:t>
    </dgm:pt>
    <dgm:pt modelId="{63E255FB-0422-4406-99DF-BCBE51031451}" type="sibTrans" cxnId="{2FDA62EC-0A7F-4D2E-860C-3A7D189ADAD4}">
      <dgm:prSet/>
      <dgm:spPr/>
      <dgm:t>
        <a:bodyPr/>
        <a:lstStyle/>
        <a:p>
          <a:endParaRPr lang="ru-RU"/>
        </a:p>
      </dgm:t>
    </dgm:pt>
    <dgm:pt modelId="{263F2A56-1C27-4133-B2E3-6D191E2D5342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28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 второй части перечисляются (называются) основные положения.</a:t>
          </a:r>
          <a:endParaRPr lang="ru-RU" sz="28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07D136-258E-4DFE-B391-8C7711706471}" type="parTrans" cxnId="{13E6D8E7-258F-4DBD-836B-28513BA6ED93}">
      <dgm:prSet/>
      <dgm:spPr/>
      <dgm:t>
        <a:bodyPr/>
        <a:lstStyle/>
        <a:p>
          <a:endParaRPr lang="ru-RU"/>
        </a:p>
      </dgm:t>
    </dgm:pt>
    <dgm:pt modelId="{07B16842-9962-4E0C-A8C0-C702CF34E5B4}" type="sibTrans" cxnId="{13E6D8E7-258F-4DBD-836B-28513BA6ED93}">
      <dgm:prSet/>
      <dgm:spPr/>
      <dgm:t>
        <a:bodyPr/>
        <a:lstStyle/>
        <a:p>
          <a:endParaRPr lang="ru-RU"/>
        </a:p>
      </dgm:t>
    </dgm:pt>
    <dgm:pt modelId="{67787334-C977-4237-84EE-B6AF9FE271C3}">
      <dgm:prSet phldrT="[Текст]"/>
      <dgm:spPr/>
      <dgm:t>
        <a:bodyPr/>
        <a:lstStyle/>
        <a:p>
          <a:endParaRPr lang="ru-RU" dirty="0"/>
        </a:p>
      </dgm:t>
    </dgm:pt>
    <dgm:pt modelId="{11EAD23D-B5EE-4282-B3B5-EA8C3ED915DC}" type="parTrans" cxnId="{AA7E329F-FC29-447E-93BA-A6B5EF9F4933}">
      <dgm:prSet/>
      <dgm:spPr/>
      <dgm:t>
        <a:bodyPr/>
        <a:lstStyle/>
        <a:p>
          <a:endParaRPr lang="ru-RU"/>
        </a:p>
      </dgm:t>
    </dgm:pt>
    <dgm:pt modelId="{F8852958-5112-4008-860B-09C7E12198E6}" type="sibTrans" cxnId="{AA7E329F-FC29-447E-93BA-A6B5EF9F4933}">
      <dgm:prSet/>
      <dgm:spPr/>
      <dgm:t>
        <a:bodyPr/>
        <a:lstStyle/>
        <a:p>
          <a:endParaRPr lang="ru-RU"/>
        </a:p>
      </dgm:t>
    </dgm:pt>
    <dgm:pt modelId="{1901D681-C58D-42B3-9A87-43135E2DFB22}" type="pres">
      <dgm:prSet presAssocID="{5FBD71EE-CB29-4E30-B18E-81BEE9016998}" presName="composite" presStyleCnt="0">
        <dgm:presLayoutVars>
          <dgm:chMax val="1"/>
          <dgm:dir/>
          <dgm:resizeHandles val="exact"/>
        </dgm:presLayoutVars>
      </dgm:prSet>
      <dgm:spPr/>
    </dgm:pt>
    <dgm:pt modelId="{807564C4-8206-4E0A-85DC-9469749642DD}" type="pres">
      <dgm:prSet presAssocID="{7076443B-C185-4065-A23D-9059CF9F43A8}" presName="roof" presStyleLbl="dkBgShp" presStyleIdx="0" presStyleCnt="2" custScaleY="101446"/>
      <dgm:spPr/>
      <dgm:t>
        <a:bodyPr/>
        <a:lstStyle/>
        <a:p>
          <a:endParaRPr lang="ru-RU"/>
        </a:p>
      </dgm:t>
    </dgm:pt>
    <dgm:pt modelId="{1509C7AB-1C64-4236-A94B-E9A997DFA078}" type="pres">
      <dgm:prSet presAssocID="{7076443B-C185-4065-A23D-9059CF9F43A8}" presName="pillars" presStyleCnt="0"/>
      <dgm:spPr/>
    </dgm:pt>
    <dgm:pt modelId="{4747E8FA-8AA8-4BB8-86A3-29376E5230C4}" type="pres">
      <dgm:prSet presAssocID="{7076443B-C185-4065-A23D-9059CF9F43A8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7B1FAE-694A-4AFD-A725-5381B194F98C}" type="pres">
      <dgm:prSet presAssocID="{263F2A56-1C27-4133-B2E3-6D191E2D5342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A8D47-1A25-4D25-AEA1-234F61EA1532}" type="pres">
      <dgm:prSet presAssocID="{7076443B-C185-4065-A23D-9059CF9F43A8}" presName="base" presStyleLbl="dkBgShp" presStyleIdx="1" presStyleCnt="2"/>
      <dgm:spPr>
        <a:solidFill>
          <a:srgbClr val="D2CD00"/>
        </a:solidFill>
      </dgm:spPr>
    </dgm:pt>
  </dgm:ptLst>
  <dgm:cxnLst>
    <dgm:cxn modelId="{8CECC109-EFAE-4864-8DB6-6B4FD4BD2E05}" type="presOf" srcId="{263F2A56-1C27-4133-B2E3-6D191E2D5342}" destId="{8B7B1FAE-694A-4AFD-A725-5381B194F98C}" srcOrd="0" destOrd="0" presId="urn:microsoft.com/office/officeart/2005/8/layout/hList3"/>
    <dgm:cxn modelId="{13E6D8E7-258F-4DBD-836B-28513BA6ED93}" srcId="{7076443B-C185-4065-A23D-9059CF9F43A8}" destId="{263F2A56-1C27-4133-B2E3-6D191E2D5342}" srcOrd="1" destOrd="0" parTransId="{6B07D136-258E-4DFE-B391-8C7711706471}" sibTransId="{07B16842-9962-4E0C-A8C0-C702CF34E5B4}"/>
    <dgm:cxn modelId="{A16A8483-D023-43F9-9F41-B088A6AB0E27}" type="presOf" srcId="{5FBD71EE-CB29-4E30-B18E-81BEE9016998}" destId="{1901D681-C58D-42B3-9A87-43135E2DFB22}" srcOrd="0" destOrd="0" presId="urn:microsoft.com/office/officeart/2005/8/layout/hList3"/>
    <dgm:cxn modelId="{2FE3ECCF-AE1F-44BE-B814-04A054ABB5AA}" type="presOf" srcId="{7001AEC7-0151-4931-B809-7FB823B73DAB}" destId="{4747E8FA-8AA8-4BB8-86A3-29376E5230C4}" srcOrd="0" destOrd="0" presId="urn:microsoft.com/office/officeart/2005/8/layout/hList3"/>
    <dgm:cxn modelId="{2FDA62EC-0A7F-4D2E-860C-3A7D189ADAD4}" srcId="{7076443B-C185-4065-A23D-9059CF9F43A8}" destId="{7001AEC7-0151-4931-B809-7FB823B73DAB}" srcOrd="0" destOrd="0" parTransId="{1A839F34-7AA1-486F-B0FB-07CF5118A583}" sibTransId="{63E255FB-0422-4406-99DF-BCBE51031451}"/>
    <dgm:cxn modelId="{AA7E329F-FC29-447E-93BA-A6B5EF9F4933}" srcId="{5FBD71EE-CB29-4E30-B18E-81BEE9016998}" destId="{67787334-C977-4237-84EE-B6AF9FE271C3}" srcOrd="1" destOrd="0" parTransId="{11EAD23D-B5EE-4282-B3B5-EA8C3ED915DC}" sibTransId="{F8852958-5112-4008-860B-09C7E12198E6}"/>
    <dgm:cxn modelId="{2EF64056-06CE-491F-B6DA-1BAD322E2838}" type="presOf" srcId="{7076443B-C185-4065-A23D-9059CF9F43A8}" destId="{807564C4-8206-4E0A-85DC-9469749642DD}" srcOrd="0" destOrd="0" presId="urn:microsoft.com/office/officeart/2005/8/layout/hList3"/>
    <dgm:cxn modelId="{1B9CD272-3EAD-4788-9306-6D7322225600}" srcId="{5FBD71EE-CB29-4E30-B18E-81BEE9016998}" destId="{7076443B-C185-4065-A23D-9059CF9F43A8}" srcOrd="0" destOrd="0" parTransId="{9A9402E4-744D-49D3-B8C6-1183EB1BC960}" sibTransId="{79D140FE-4DDB-4FD1-B2CB-57350CF34276}"/>
    <dgm:cxn modelId="{B6B01622-E948-4EF1-B0D0-2D4F4406697A}" type="presParOf" srcId="{1901D681-C58D-42B3-9A87-43135E2DFB22}" destId="{807564C4-8206-4E0A-85DC-9469749642DD}" srcOrd="0" destOrd="0" presId="urn:microsoft.com/office/officeart/2005/8/layout/hList3"/>
    <dgm:cxn modelId="{95D80196-3865-4D63-A6FE-13CB7EA1FE59}" type="presParOf" srcId="{1901D681-C58D-42B3-9A87-43135E2DFB22}" destId="{1509C7AB-1C64-4236-A94B-E9A997DFA078}" srcOrd="1" destOrd="0" presId="urn:microsoft.com/office/officeart/2005/8/layout/hList3"/>
    <dgm:cxn modelId="{34D0D155-17E7-4A0F-8C2C-4FAE185B21ED}" type="presParOf" srcId="{1509C7AB-1C64-4236-A94B-E9A997DFA078}" destId="{4747E8FA-8AA8-4BB8-86A3-29376E5230C4}" srcOrd="0" destOrd="0" presId="urn:microsoft.com/office/officeart/2005/8/layout/hList3"/>
    <dgm:cxn modelId="{C93A03C5-6E04-4F76-BFD2-C83D620890F9}" type="presParOf" srcId="{1509C7AB-1C64-4236-A94B-E9A997DFA078}" destId="{8B7B1FAE-694A-4AFD-A725-5381B194F98C}" srcOrd="1" destOrd="0" presId="urn:microsoft.com/office/officeart/2005/8/layout/hList3"/>
    <dgm:cxn modelId="{A9FAAD75-361B-41B0-9729-D7ED24D09E02}" type="presParOf" srcId="{1901D681-C58D-42B3-9A87-43135E2DFB22}" destId="{F4AA8D47-1A25-4D25-AEA1-234F61EA1532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C26B74-4B80-49BA-A057-73897D2ACD1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2F7D9F-EDDA-42C7-B176-29DFD712ADF1}">
      <dgm:prSet phldrT="[Текст]" custT="1"/>
      <dgm:spPr>
        <a:solidFill>
          <a:srgbClr val="464400"/>
        </a:solidFill>
      </dgm:spPr>
      <dgm:t>
        <a:bodyPr/>
        <a:lstStyle/>
        <a:p>
          <a:r>
            <a:rPr lang="ru-RU" sz="3200" b="1" i="1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По содержанию и целевому назначению можно выделить следующие:</a:t>
          </a:r>
          <a:endParaRPr lang="ru-RU" sz="3200" i="1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E41130-C422-4E1C-AA3B-A97864E96C9A}" type="parTrans" cxnId="{A8F45B79-2753-4685-AB4B-FFA234A8D869}">
      <dgm:prSet/>
      <dgm:spPr/>
      <dgm:t>
        <a:bodyPr/>
        <a:lstStyle/>
        <a:p>
          <a:endParaRPr lang="ru-RU"/>
        </a:p>
      </dgm:t>
    </dgm:pt>
    <dgm:pt modelId="{51462321-C877-483D-BAEC-18FCB9BD6711}" type="sibTrans" cxnId="{A8F45B79-2753-4685-AB4B-FFA234A8D869}">
      <dgm:prSet/>
      <dgm:spPr/>
      <dgm:t>
        <a:bodyPr/>
        <a:lstStyle/>
        <a:p>
          <a:endParaRPr lang="ru-RU"/>
        </a:p>
      </dgm:t>
    </dgm:pt>
    <dgm:pt modelId="{C37B49F0-0FE1-4A74-BD08-24DD82A0317C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1) справочные (иначе – описательная или информационная аннотация);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AD167B-159E-422E-9E5A-80159A3B2B60}" type="parTrans" cxnId="{E3ADAF1B-A44F-48CE-B111-7C95D8959D69}">
      <dgm:prSet/>
      <dgm:spPr/>
      <dgm:t>
        <a:bodyPr/>
        <a:lstStyle/>
        <a:p>
          <a:endParaRPr lang="ru-RU"/>
        </a:p>
      </dgm:t>
    </dgm:pt>
    <dgm:pt modelId="{490D5655-6D52-4AA8-AE80-7702509BC0D6}" type="sibTrans" cxnId="{E3ADAF1B-A44F-48CE-B111-7C95D8959D69}">
      <dgm:prSet/>
      <dgm:spPr/>
      <dgm:t>
        <a:bodyPr/>
        <a:lstStyle/>
        <a:p>
          <a:endParaRPr lang="ru-RU"/>
        </a:p>
      </dgm:t>
    </dgm:pt>
    <dgm:pt modelId="{FAA664B7-F2A0-479E-90E6-C44E51EFB2BD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2) рекомендательные, которые оценивают важность и полезность произведения как для отдельных читателей, так и для целевой аудитории с учетом ее возраста, гендерной принадлежности, образования, профессиональной подготовки.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919FC5-09E7-4573-97F7-6ED1DD60763A}" type="parTrans" cxnId="{FFCA6A80-66CC-4592-A9E8-9A153A10E447}">
      <dgm:prSet/>
      <dgm:spPr/>
      <dgm:t>
        <a:bodyPr/>
        <a:lstStyle/>
        <a:p>
          <a:endParaRPr lang="ru-RU"/>
        </a:p>
      </dgm:t>
    </dgm:pt>
    <dgm:pt modelId="{F19D90AD-05DA-45FB-9196-3D3DC7302B2D}" type="sibTrans" cxnId="{FFCA6A80-66CC-4592-A9E8-9A153A10E447}">
      <dgm:prSet/>
      <dgm:spPr/>
      <dgm:t>
        <a:bodyPr/>
        <a:lstStyle/>
        <a:p>
          <a:endParaRPr lang="ru-RU"/>
        </a:p>
      </dgm:t>
    </dgm:pt>
    <dgm:pt modelId="{5EB243FC-1599-4314-A23D-50A6A068A8FB}">
      <dgm:prSet phldrT="[Текст]"/>
      <dgm:spPr/>
      <dgm:t>
        <a:bodyPr/>
        <a:lstStyle/>
        <a:p>
          <a:endParaRPr lang="ru-RU" dirty="0"/>
        </a:p>
      </dgm:t>
    </dgm:pt>
    <dgm:pt modelId="{6CB56D09-AD08-4D8A-B302-4283E4247654}" type="parTrans" cxnId="{F6C32970-7D51-426F-93BE-D0121C9C9761}">
      <dgm:prSet/>
      <dgm:spPr/>
      <dgm:t>
        <a:bodyPr/>
        <a:lstStyle/>
        <a:p>
          <a:endParaRPr lang="ru-RU"/>
        </a:p>
      </dgm:t>
    </dgm:pt>
    <dgm:pt modelId="{F45A99AA-A2C9-4999-A1C7-7741F826FC77}" type="sibTrans" cxnId="{F6C32970-7D51-426F-93BE-D0121C9C9761}">
      <dgm:prSet/>
      <dgm:spPr/>
      <dgm:t>
        <a:bodyPr/>
        <a:lstStyle/>
        <a:p>
          <a:endParaRPr lang="ru-RU"/>
        </a:p>
      </dgm:t>
    </dgm:pt>
    <dgm:pt modelId="{D656DB7C-BEC5-4C55-82D7-C0354AA3EDD7}" type="pres">
      <dgm:prSet presAssocID="{E2C26B74-4B80-49BA-A057-73897D2ACD1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75FC0-D414-4CAF-A7E0-5A34D05B63E6}" type="pres">
      <dgm:prSet presAssocID="{382F7D9F-EDDA-42C7-B176-29DFD712ADF1}" presName="roof" presStyleLbl="dkBgShp" presStyleIdx="0" presStyleCnt="2" custScaleY="92999"/>
      <dgm:spPr/>
      <dgm:t>
        <a:bodyPr/>
        <a:lstStyle/>
        <a:p>
          <a:endParaRPr lang="ru-RU"/>
        </a:p>
      </dgm:t>
    </dgm:pt>
    <dgm:pt modelId="{D3041992-6189-41B4-A847-1613F943F477}" type="pres">
      <dgm:prSet presAssocID="{382F7D9F-EDDA-42C7-B176-29DFD712ADF1}" presName="pillars" presStyleCnt="0"/>
      <dgm:spPr/>
    </dgm:pt>
    <dgm:pt modelId="{5F05A251-EE2B-46CF-BEF2-46827C877F73}" type="pres">
      <dgm:prSet presAssocID="{382F7D9F-EDDA-42C7-B176-29DFD712ADF1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6E9EC-396D-4AEC-8CAF-9EC95FB5154B}" type="pres">
      <dgm:prSet presAssocID="{FAA664B7-F2A0-479E-90E6-C44E51EFB2BD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87B4B-93B7-4520-9719-DE9971521BD3}" type="pres">
      <dgm:prSet presAssocID="{382F7D9F-EDDA-42C7-B176-29DFD712ADF1}" presName="base" presStyleLbl="dkBgShp" presStyleIdx="1" presStyleCnt="2"/>
      <dgm:spPr>
        <a:solidFill>
          <a:srgbClr val="E6E100"/>
        </a:solidFill>
      </dgm:spPr>
    </dgm:pt>
  </dgm:ptLst>
  <dgm:cxnLst>
    <dgm:cxn modelId="{FFCA6A80-66CC-4592-A9E8-9A153A10E447}" srcId="{382F7D9F-EDDA-42C7-B176-29DFD712ADF1}" destId="{FAA664B7-F2A0-479E-90E6-C44E51EFB2BD}" srcOrd="1" destOrd="0" parTransId="{47919FC5-09E7-4573-97F7-6ED1DD60763A}" sibTransId="{F19D90AD-05DA-45FB-9196-3D3DC7302B2D}"/>
    <dgm:cxn modelId="{6AEF91AE-F25A-4568-AD37-B014B2101BE4}" type="presOf" srcId="{382F7D9F-EDDA-42C7-B176-29DFD712ADF1}" destId="{56675FC0-D414-4CAF-A7E0-5A34D05B63E6}" srcOrd="0" destOrd="0" presId="urn:microsoft.com/office/officeart/2005/8/layout/hList3"/>
    <dgm:cxn modelId="{907FE197-B1DA-40FB-8E29-7037E3711A1C}" type="presOf" srcId="{E2C26B74-4B80-49BA-A057-73897D2ACD1C}" destId="{D656DB7C-BEC5-4C55-82D7-C0354AA3EDD7}" srcOrd="0" destOrd="0" presId="urn:microsoft.com/office/officeart/2005/8/layout/hList3"/>
    <dgm:cxn modelId="{E8968D2A-0C97-4502-8230-516219D56D65}" type="presOf" srcId="{C37B49F0-0FE1-4A74-BD08-24DD82A0317C}" destId="{5F05A251-EE2B-46CF-BEF2-46827C877F73}" srcOrd="0" destOrd="0" presId="urn:microsoft.com/office/officeart/2005/8/layout/hList3"/>
    <dgm:cxn modelId="{E3ADAF1B-A44F-48CE-B111-7C95D8959D69}" srcId="{382F7D9F-EDDA-42C7-B176-29DFD712ADF1}" destId="{C37B49F0-0FE1-4A74-BD08-24DD82A0317C}" srcOrd="0" destOrd="0" parTransId="{30AD167B-159E-422E-9E5A-80159A3B2B60}" sibTransId="{490D5655-6D52-4AA8-AE80-7702509BC0D6}"/>
    <dgm:cxn modelId="{F6C32970-7D51-426F-93BE-D0121C9C9761}" srcId="{E2C26B74-4B80-49BA-A057-73897D2ACD1C}" destId="{5EB243FC-1599-4314-A23D-50A6A068A8FB}" srcOrd="1" destOrd="0" parTransId="{6CB56D09-AD08-4D8A-B302-4283E4247654}" sibTransId="{F45A99AA-A2C9-4999-A1C7-7741F826FC77}"/>
    <dgm:cxn modelId="{DBA27CB8-9991-4A7E-AD0E-CB7EEA2FE8FC}" type="presOf" srcId="{FAA664B7-F2A0-479E-90E6-C44E51EFB2BD}" destId="{6706E9EC-396D-4AEC-8CAF-9EC95FB5154B}" srcOrd="0" destOrd="0" presId="urn:microsoft.com/office/officeart/2005/8/layout/hList3"/>
    <dgm:cxn modelId="{A8F45B79-2753-4685-AB4B-FFA234A8D869}" srcId="{E2C26B74-4B80-49BA-A057-73897D2ACD1C}" destId="{382F7D9F-EDDA-42C7-B176-29DFD712ADF1}" srcOrd="0" destOrd="0" parTransId="{71E41130-C422-4E1C-AA3B-A97864E96C9A}" sibTransId="{51462321-C877-483D-BAEC-18FCB9BD6711}"/>
    <dgm:cxn modelId="{2CA9F06A-7CF6-4368-9CE1-5EF13D786F2A}" type="presParOf" srcId="{D656DB7C-BEC5-4C55-82D7-C0354AA3EDD7}" destId="{56675FC0-D414-4CAF-A7E0-5A34D05B63E6}" srcOrd="0" destOrd="0" presId="urn:microsoft.com/office/officeart/2005/8/layout/hList3"/>
    <dgm:cxn modelId="{E3FD69ED-F87E-479E-ABDD-52FA456DC79C}" type="presParOf" srcId="{D656DB7C-BEC5-4C55-82D7-C0354AA3EDD7}" destId="{D3041992-6189-41B4-A847-1613F943F477}" srcOrd="1" destOrd="0" presId="urn:microsoft.com/office/officeart/2005/8/layout/hList3"/>
    <dgm:cxn modelId="{5CB40ECB-629B-4061-9B05-AF193644E8F3}" type="presParOf" srcId="{D3041992-6189-41B4-A847-1613F943F477}" destId="{5F05A251-EE2B-46CF-BEF2-46827C877F73}" srcOrd="0" destOrd="0" presId="urn:microsoft.com/office/officeart/2005/8/layout/hList3"/>
    <dgm:cxn modelId="{9D0CEEAE-4CD4-4FCA-BC5B-D41B8066EB98}" type="presParOf" srcId="{D3041992-6189-41B4-A847-1613F943F477}" destId="{6706E9EC-396D-4AEC-8CAF-9EC95FB5154B}" srcOrd="1" destOrd="0" presId="urn:microsoft.com/office/officeart/2005/8/layout/hList3"/>
    <dgm:cxn modelId="{34859A54-8C57-46A8-A2B4-441D73B17576}" type="presParOf" srcId="{D656DB7C-BEC5-4C55-82D7-C0354AA3EDD7}" destId="{17887B4B-93B7-4520-9719-DE9971521BD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C26B74-4B80-49BA-A057-73897D2ACD1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2F7D9F-EDDA-42C7-B176-29DFD712ADF1}">
      <dgm:prSet phldrT="[Текст]" custT="1"/>
      <dgm:spPr>
        <a:solidFill>
          <a:srgbClr val="464400"/>
        </a:solidFill>
      </dgm:spPr>
      <dgm:t>
        <a:bodyPr/>
        <a:lstStyle/>
        <a:p>
          <a:endParaRPr lang="ru-RU" sz="2800" i="1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E41130-C422-4E1C-AA3B-A97864E96C9A}" type="parTrans" cxnId="{A8F45B79-2753-4685-AB4B-FFA234A8D869}">
      <dgm:prSet/>
      <dgm:spPr/>
      <dgm:t>
        <a:bodyPr/>
        <a:lstStyle/>
        <a:p>
          <a:endParaRPr lang="ru-RU"/>
        </a:p>
      </dgm:t>
    </dgm:pt>
    <dgm:pt modelId="{51462321-C877-483D-BAEC-18FCB9BD6711}" type="sibTrans" cxnId="{A8F45B79-2753-4685-AB4B-FFA234A8D869}">
      <dgm:prSet/>
      <dgm:spPr/>
      <dgm:t>
        <a:bodyPr/>
        <a:lstStyle/>
        <a:p>
          <a:endParaRPr lang="ru-RU"/>
        </a:p>
      </dgm:t>
    </dgm:pt>
    <dgm:pt modelId="{C37B49F0-0FE1-4A74-BD08-24DD82A0317C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краткая справка об авторе;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вкратце – о форме (жанре) текста	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информация о том, чему посвящен текст;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описание содержания документа;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причины издания или переиздания (в этом случае указываются отличия от предыдущих изданий;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описание справочного аппарата издания (для специализированной и научной литературы);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информация о целевой читательской аудитории произведения.</a:t>
          </a:r>
          <a:endParaRPr lang="ru-RU" sz="1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AD167B-159E-422E-9E5A-80159A3B2B60}" type="parTrans" cxnId="{E3ADAF1B-A44F-48CE-B111-7C95D8959D69}">
      <dgm:prSet/>
      <dgm:spPr/>
      <dgm:t>
        <a:bodyPr/>
        <a:lstStyle/>
        <a:p>
          <a:endParaRPr lang="ru-RU"/>
        </a:p>
      </dgm:t>
    </dgm:pt>
    <dgm:pt modelId="{490D5655-6D52-4AA8-AE80-7702509BC0D6}" type="sibTrans" cxnId="{E3ADAF1B-A44F-48CE-B111-7C95D8959D69}">
      <dgm:prSet/>
      <dgm:spPr/>
      <dgm:t>
        <a:bodyPr/>
        <a:lstStyle/>
        <a:p>
          <a:endParaRPr lang="ru-RU"/>
        </a:p>
      </dgm:t>
    </dgm:pt>
    <dgm:pt modelId="{FAA664B7-F2A0-479E-90E6-C44E51EFB2BD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об авторе;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- характеристика авторского творчества в целом; 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характеристика данного произведения; 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оценка книги с комментариями и замечаниями по ее тематике и/или проблематике; 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описание особенностей стилистических и художественных приемов; 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описание существенных особенностей художественно-полиграфического оформления издания;</a:t>
          </a:r>
        </a:p>
        <a:p>
          <a:pPr algn="just"/>
          <a:r>
            <a:rPr lang="ru-RU" sz="1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указание на то, какой читательской аудитории предназначается книга. .</a:t>
          </a:r>
          <a:endParaRPr lang="ru-RU" sz="1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919FC5-09E7-4573-97F7-6ED1DD60763A}" type="parTrans" cxnId="{FFCA6A80-66CC-4592-A9E8-9A153A10E447}">
      <dgm:prSet/>
      <dgm:spPr/>
      <dgm:t>
        <a:bodyPr/>
        <a:lstStyle/>
        <a:p>
          <a:endParaRPr lang="ru-RU"/>
        </a:p>
      </dgm:t>
    </dgm:pt>
    <dgm:pt modelId="{F19D90AD-05DA-45FB-9196-3D3DC7302B2D}" type="sibTrans" cxnId="{FFCA6A80-66CC-4592-A9E8-9A153A10E447}">
      <dgm:prSet/>
      <dgm:spPr/>
      <dgm:t>
        <a:bodyPr/>
        <a:lstStyle/>
        <a:p>
          <a:endParaRPr lang="ru-RU"/>
        </a:p>
      </dgm:t>
    </dgm:pt>
    <dgm:pt modelId="{5EB243FC-1599-4314-A23D-50A6A068A8FB}">
      <dgm:prSet phldrT="[Текст]"/>
      <dgm:spPr/>
      <dgm:t>
        <a:bodyPr/>
        <a:lstStyle/>
        <a:p>
          <a:endParaRPr lang="ru-RU" dirty="0"/>
        </a:p>
      </dgm:t>
    </dgm:pt>
    <dgm:pt modelId="{6CB56D09-AD08-4D8A-B302-4283E4247654}" type="parTrans" cxnId="{F6C32970-7D51-426F-93BE-D0121C9C9761}">
      <dgm:prSet/>
      <dgm:spPr/>
      <dgm:t>
        <a:bodyPr/>
        <a:lstStyle/>
        <a:p>
          <a:endParaRPr lang="ru-RU"/>
        </a:p>
      </dgm:t>
    </dgm:pt>
    <dgm:pt modelId="{F45A99AA-A2C9-4999-A1C7-7741F826FC77}" type="sibTrans" cxnId="{F6C32970-7D51-426F-93BE-D0121C9C9761}">
      <dgm:prSet/>
      <dgm:spPr/>
      <dgm:t>
        <a:bodyPr/>
        <a:lstStyle/>
        <a:p>
          <a:endParaRPr lang="ru-RU"/>
        </a:p>
      </dgm:t>
    </dgm:pt>
    <dgm:pt modelId="{D656DB7C-BEC5-4C55-82D7-C0354AA3EDD7}" type="pres">
      <dgm:prSet presAssocID="{E2C26B74-4B80-49BA-A057-73897D2ACD1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75FC0-D414-4CAF-A7E0-5A34D05B63E6}" type="pres">
      <dgm:prSet presAssocID="{382F7D9F-EDDA-42C7-B176-29DFD712ADF1}" presName="roof" presStyleLbl="dkBgShp" presStyleIdx="0" presStyleCnt="2" custScaleY="48763"/>
      <dgm:spPr/>
      <dgm:t>
        <a:bodyPr/>
        <a:lstStyle/>
        <a:p>
          <a:endParaRPr lang="ru-RU"/>
        </a:p>
      </dgm:t>
    </dgm:pt>
    <dgm:pt modelId="{D3041992-6189-41B4-A847-1613F943F477}" type="pres">
      <dgm:prSet presAssocID="{382F7D9F-EDDA-42C7-B176-29DFD712ADF1}" presName="pillars" presStyleCnt="0"/>
      <dgm:spPr/>
    </dgm:pt>
    <dgm:pt modelId="{5F05A251-EE2B-46CF-BEF2-46827C877F73}" type="pres">
      <dgm:prSet presAssocID="{382F7D9F-EDDA-42C7-B176-29DFD712ADF1}" presName="pillar1" presStyleLbl="node1" presStyleIdx="0" presStyleCnt="2" custScaleY="128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6E9EC-396D-4AEC-8CAF-9EC95FB5154B}" type="pres">
      <dgm:prSet presAssocID="{FAA664B7-F2A0-479E-90E6-C44E51EFB2BD}" presName="pillarX" presStyleLbl="node1" presStyleIdx="1" presStyleCnt="2" custScaleY="1282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87B4B-93B7-4520-9719-DE9971521BD3}" type="pres">
      <dgm:prSet presAssocID="{382F7D9F-EDDA-42C7-B176-29DFD712ADF1}" presName="base" presStyleLbl="dkBgShp" presStyleIdx="1" presStyleCnt="2" custFlipVert="1" custScaleY="48529"/>
      <dgm:spPr>
        <a:solidFill>
          <a:srgbClr val="E6E100"/>
        </a:solidFill>
      </dgm:spPr>
    </dgm:pt>
  </dgm:ptLst>
  <dgm:cxnLst>
    <dgm:cxn modelId="{FFCA6A80-66CC-4592-A9E8-9A153A10E447}" srcId="{382F7D9F-EDDA-42C7-B176-29DFD712ADF1}" destId="{FAA664B7-F2A0-479E-90E6-C44E51EFB2BD}" srcOrd="1" destOrd="0" parTransId="{47919FC5-09E7-4573-97F7-6ED1DD60763A}" sibTransId="{F19D90AD-05DA-45FB-9196-3D3DC7302B2D}"/>
    <dgm:cxn modelId="{6AEF91AE-F25A-4568-AD37-B014B2101BE4}" type="presOf" srcId="{382F7D9F-EDDA-42C7-B176-29DFD712ADF1}" destId="{56675FC0-D414-4CAF-A7E0-5A34D05B63E6}" srcOrd="0" destOrd="0" presId="urn:microsoft.com/office/officeart/2005/8/layout/hList3"/>
    <dgm:cxn modelId="{907FE197-B1DA-40FB-8E29-7037E3711A1C}" type="presOf" srcId="{E2C26B74-4B80-49BA-A057-73897D2ACD1C}" destId="{D656DB7C-BEC5-4C55-82D7-C0354AA3EDD7}" srcOrd="0" destOrd="0" presId="urn:microsoft.com/office/officeart/2005/8/layout/hList3"/>
    <dgm:cxn modelId="{E8968D2A-0C97-4502-8230-516219D56D65}" type="presOf" srcId="{C37B49F0-0FE1-4A74-BD08-24DD82A0317C}" destId="{5F05A251-EE2B-46CF-BEF2-46827C877F73}" srcOrd="0" destOrd="0" presId="urn:microsoft.com/office/officeart/2005/8/layout/hList3"/>
    <dgm:cxn modelId="{E3ADAF1B-A44F-48CE-B111-7C95D8959D69}" srcId="{382F7D9F-EDDA-42C7-B176-29DFD712ADF1}" destId="{C37B49F0-0FE1-4A74-BD08-24DD82A0317C}" srcOrd="0" destOrd="0" parTransId="{30AD167B-159E-422E-9E5A-80159A3B2B60}" sibTransId="{490D5655-6D52-4AA8-AE80-7702509BC0D6}"/>
    <dgm:cxn modelId="{F6C32970-7D51-426F-93BE-D0121C9C9761}" srcId="{E2C26B74-4B80-49BA-A057-73897D2ACD1C}" destId="{5EB243FC-1599-4314-A23D-50A6A068A8FB}" srcOrd="1" destOrd="0" parTransId="{6CB56D09-AD08-4D8A-B302-4283E4247654}" sibTransId="{F45A99AA-A2C9-4999-A1C7-7741F826FC77}"/>
    <dgm:cxn modelId="{DBA27CB8-9991-4A7E-AD0E-CB7EEA2FE8FC}" type="presOf" srcId="{FAA664B7-F2A0-479E-90E6-C44E51EFB2BD}" destId="{6706E9EC-396D-4AEC-8CAF-9EC95FB5154B}" srcOrd="0" destOrd="0" presId="urn:microsoft.com/office/officeart/2005/8/layout/hList3"/>
    <dgm:cxn modelId="{A8F45B79-2753-4685-AB4B-FFA234A8D869}" srcId="{E2C26B74-4B80-49BA-A057-73897D2ACD1C}" destId="{382F7D9F-EDDA-42C7-B176-29DFD712ADF1}" srcOrd="0" destOrd="0" parTransId="{71E41130-C422-4E1C-AA3B-A97864E96C9A}" sibTransId="{51462321-C877-483D-BAEC-18FCB9BD6711}"/>
    <dgm:cxn modelId="{2CA9F06A-7CF6-4368-9CE1-5EF13D786F2A}" type="presParOf" srcId="{D656DB7C-BEC5-4C55-82D7-C0354AA3EDD7}" destId="{56675FC0-D414-4CAF-A7E0-5A34D05B63E6}" srcOrd="0" destOrd="0" presId="urn:microsoft.com/office/officeart/2005/8/layout/hList3"/>
    <dgm:cxn modelId="{E3FD69ED-F87E-479E-ABDD-52FA456DC79C}" type="presParOf" srcId="{D656DB7C-BEC5-4C55-82D7-C0354AA3EDD7}" destId="{D3041992-6189-41B4-A847-1613F943F477}" srcOrd="1" destOrd="0" presId="urn:microsoft.com/office/officeart/2005/8/layout/hList3"/>
    <dgm:cxn modelId="{5CB40ECB-629B-4061-9B05-AF193644E8F3}" type="presParOf" srcId="{D3041992-6189-41B4-A847-1613F943F477}" destId="{5F05A251-EE2B-46CF-BEF2-46827C877F73}" srcOrd="0" destOrd="0" presId="urn:microsoft.com/office/officeart/2005/8/layout/hList3"/>
    <dgm:cxn modelId="{9D0CEEAE-4CD4-4FCA-BC5B-D41B8066EB98}" type="presParOf" srcId="{D3041992-6189-41B4-A847-1613F943F477}" destId="{6706E9EC-396D-4AEC-8CAF-9EC95FB5154B}" srcOrd="1" destOrd="0" presId="urn:microsoft.com/office/officeart/2005/8/layout/hList3"/>
    <dgm:cxn modelId="{34859A54-8C57-46A8-A2B4-441D73B17576}" type="presParOf" srcId="{D656DB7C-BEC5-4C55-82D7-C0354AA3EDD7}" destId="{17887B4B-93B7-4520-9719-DE9971521BD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C26B74-4B80-49BA-A057-73897D2ACD1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2F7D9F-EDDA-42C7-B176-29DFD712ADF1}">
      <dgm:prSet phldrT="[Текст]" custT="1"/>
      <dgm:spPr>
        <a:solidFill>
          <a:srgbClr val="464400"/>
        </a:solidFill>
      </dgm:spPr>
      <dgm:t>
        <a:bodyPr/>
        <a:lstStyle/>
        <a:p>
          <a:r>
            <a:rPr lang="ru-RU" sz="3200" b="1" i="1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По содержанию (его охвату и полноте) и ориентации на целевую аудиторию аннотации бывают:</a:t>
          </a:r>
          <a:endParaRPr lang="ru-RU" sz="3200" b="1" i="1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E41130-C422-4E1C-AA3B-A97864E96C9A}" type="parTrans" cxnId="{A8F45B79-2753-4685-AB4B-FFA234A8D869}">
      <dgm:prSet/>
      <dgm:spPr/>
      <dgm:t>
        <a:bodyPr/>
        <a:lstStyle/>
        <a:p>
          <a:endParaRPr lang="ru-RU"/>
        </a:p>
      </dgm:t>
    </dgm:pt>
    <dgm:pt modelId="{51462321-C877-483D-BAEC-18FCB9BD6711}" type="sibTrans" cxnId="{A8F45B79-2753-4685-AB4B-FFA234A8D869}">
      <dgm:prSet/>
      <dgm:spPr/>
      <dgm:t>
        <a:bodyPr/>
        <a:lstStyle/>
        <a:p>
          <a:endParaRPr lang="ru-RU"/>
        </a:p>
      </dgm:t>
    </dgm:pt>
    <dgm:pt modelId="{C37B49F0-0FE1-4A74-BD08-24DD82A0317C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1) Общими – они характеризуют книгу в целом. </a:t>
          </a:r>
          <a:r>
            <a:rPr lang="ru-RU" sz="24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Могут быть и справочными, и рекомендательными. Как правило, они пишутся для широкой аудитории и фокусируются на изложении идеи и основных способов ее представления в тексте.</a:t>
          </a:r>
          <a:endParaRPr lang="ru-RU" sz="24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AD167B-159E-422E-9E5A-80159A3B2B60}" type="parTrans" cxnId="{E3ADAF1B-A44F-48CE-B111-7C95D8959D69}">
      <dgm:prSet/>
      <dgm:spPr/>
      <dgm:t>
        <a:bodyPr/>
        <a:lstStyle/>
        <a:p>
          <a:endParaRPr lang="ru-RU"/>
        </a:p>
      </dgm:t>
    </dgm:pt>
    <dgm:pt modelId="{490D5655-6D52-4AA8-AE80-7702509BC0D6}" type="sibTrans" cxnId="{E3ADAF1B-A44F-48CE-B111-7C95D8959D69}">
      <dgm:prSet/>
      <dgm:spPr/>
      <dgm:t>
        <a:bodyPr/>
        <a:lstStyle/>
        <a:p>
          <a:endParaRPr lang="ru-RU"/>
        </a:p>
      </dgm:t>
    </dgm:pt>
    <dgm:pt modelId="{FAA664B7-F2A0-479E-90E6-C44E51EFB2BD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2) Специализированными – пишутся для узкого круга потенциальных читателей и рассказывают о главных моментах содержания. </a:t>
          </a:r>
          <a:r>
            <a:rPr lang="ru-RU" sz="24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Чаще всего это справочные аннотации, реже – рекомендательные.</a:t>
          </a:r>
          <a:endParaRPr lang="ru-RU" sz="24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919FC5-09E7-4573-97F7-6ED1DD60763A}" type="parTrans" cxnId="{FFCA6A80-66CC-4592-A9E8-9A153A10E447}">
      <dgm:prSet/>
      <dgm:spPr/>
      <dgm:t>
        <a:bodyPr/>
        <a:lstStyle/>
        <a:p>
          <a:endParaRPr lang="ru-RU"/>
        </a:p>
      </dgm:t>
    </dgm:pt>
    <dgm:pt modelId="{F19D90AD-05DA-45FB-9196-3D3DC7302B2D}" type="sibTrans" cxnId="{FFCA6A80-66CC-4592-A9E8-9A153A10E447}">
      <dgm:prSet/>
      <dgm:spPr/>
      <dgm:t>
        <a:bodyPr/>
        <a:lstStyle/>
        <a:p>
          <a:endParaRPr lang="ru-RU"/>
        </a:p>
      </dgm:t>
    </dgm:pt>
    <dgm:pt modelId="{5EB243FC-1599-4314-A23D-50A6A068A8FB}">
      <dgm:prSet phldrT="[Текст]"/>
      <dgm:spPr/>
      <dgm:t>
        <a:bodyPr/>
        <a:lstStyle/>
        <a:p>
          <a:endParaRPr lang="ru-RU" dirty="0"/>
        </a:p>
      </dgm:t>
    </dgm:pt>
    <dgm:pt modelId="{6CB56D09-AD08-4D8A-B302-4283E4247654}" type="parTrans" cxnId="{F6C32970-7D51-426F-93BE-D0121C9C9761}">
      <dgm:prSet/>
      <dgm:spPr/>
      <dgm:t>
        <a:bodyPr/>
        <a:lstStyle/>
        <a:p>
          <a:endParaRPr lang="ru-RU"/>
        </a:p>
      </dgm:t>
    </dgm:pt>
    <dgm:pt modelId="{F45A99AA-A2C9-4999-A1C7-7741F826FC77}" type="sibTrans" cxnId="{F6C32970-7D51-426F-93BE-D0121C9C9761}">
      <dgm:prSet/>
      <dgm:spPr/>
      <dgm:t>
        <a:bodyPr/>
        <a:lstStyle/>
        <a:p>
          <a:endParaRPr lang="ru-RU"/>
        </a:p>
      </dgm:t>
    </dgm:pt>
    <dgm:pt modelId="{D656DB7C-BEC5-4C55-82D7-C0354AA3EDD7}" type="pres">
      <dgm:prSet presAssocID="{E2C26B74-4B80-49BA-A057-73897D2ACD1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75FC0-D414-4CAF-A7E0-5A34D05B63E6}" type="pres">
      <dgm:prSet presAssocID="{382F7D9F-EDDA-42C7-B176-29DFD712ADF1}" presName="roof" presStyleLbl="dkBgShp" presStyleIdx="0" presStyleCnt="2" custScaleY="92999"/>
      <dgm:spPr/>
      <dgm:t>
        <a:bodyPr/>
        <a:lstStyle/>
        <a:p>
          <a:endParaRPr lang="ru-RU"/>
        </a:p>
      </dgm:t>
    </dgm:pt>
    <dgm:pt modelId="{D3041992-6189-41B4-A847-1613F943F477}" type="pres">
      <dgm:prSet presAssocID="{382F7D9F-EDDA-42C7-B176-29DFD712ADF1}" presName="pillars" presStyleCnt="0"/>
      <dgm:spPr/>
    </dgm:pt>
    <dgm:pt modelId="{5F05A251-EE2B-46CF-BEF2-46827C877F73}" type="pres">
      <dgm:prSet presAssocID="{382F7D9F-EDDA-42C7-B176-29DFD712ADF1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6E9EC-396D-4AEC-8CAF-9EC95FB5154B}" type="pres">
      <dgm:prSet presAssocID="{FAA664B7-F2A0-479E-90E6-C44E51EFB2BD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87B4B-93B7-4520-9719-DE9971521BD3}" type="pres">
      <dgm:prSet presAssocID="{382F7D9F-EDDA-42C7-B176-29DFD712ADF1}" presName="base" presStyleLbl="dkBgShp" presStyleIdx="1" presStyleCnt="2"/>
      <dgm:spPr>
        <a:solidFill>
          <a:srgbClr val="E6E100"/>
        </a:solidFill>
      </dgm:spPr>
    </dgm:pt>
  </dgm:ptLst>
  <dgm:cxnLst>
    <dgm:cxn modelId="{FFCA6A80-66CC-4592-A9E8-9A153A10E447}" srcId="{382F7D9F-EDDA-42C7-B176-29DFD712ADF1}" destId="{FAA664B7-F2A0-479E-90E6-C44E51EFB2BD}" srcOrd="1" destOrd="0" parTransId="{47919FC5-09E7-4573-97F7-6ED1DD60763A}" sibTransId="{F19D90AD-05DA-45FB-9196-3D3DC7302B2D}"/>
    <dgm:cxn modelId="{6AEF91AE-F25A-4568-AD37-B014B2101BE4}" type="presOf" srcId="{382F7D9F-EDDA-42C7-B176-29DFD712ADF1}" destId="{56675FC0-D414-4CAF-A7E0-5A34D05B63E6}" srcOrd="0" destOrd="0" presId="urn:microsoft.com/office/officeart/2005/8/layout/hList3"/>
    <dgm:cxn modelId="{907FE197-B1DA-40FB-8E29-7037E3711A1C}" type="presOf" srcId="{E2C26B74-4B80-49BA-A057-73897D2ACD1C}" destId="{D656DB7C-BEC5-4C55-82D7-C0354AA3EDD7}" srcOrd="0" destOrd="0" presId="urn:microsoft.com/office/officeart/2005/8/layout/hList3"/>
    <dgm:cxn modelId="{E8968D2A-0C97-4502-8230-516219D56D65}" type="presOf" srcId="{C37B49F0-0FE1-4A74-BD08-24DD82A0317C}" destId="{5F05A251-EE2B-46CF-BEF2-46827C877F73}" srcOrd="0" destOrd="0" presId="urn:microsoft.com/office/officeart/2005/8/layout/hList3"/>
    <dgm:cxn modelId="{E3ADAF1B-A44F-48CE-B111-7C95D8959D69}" srcId="{382F7D9F-EDDA-42C7-B176-29DFD712ADF1}" destId="{C37B49F0-0FE1-4A74-BD08-24DD82A0317C}" srcOrd="0" destOrd="0" parTransId="{30AD167B-159E-422E-9E5A-80159A3B2B60}" sibTransId="{490D5655-6D52-4AA8-AE80-7702509BC0D6}"/>
    <dgm:cxn modelId="{F6C32970-7D51-426F-93BE-D0121C9C9761}" srcId="{E2C26B74-4B80-49BA-A057-73897D2ACD1C}" destId="{5EB243FC-1599-4314-A23D-50A6A068A8FB}" srcOrd="1" destOrd="0" parTransId="{6CB56D09-AD08-4D8A-B302-4283E4247654}" sibTransId="{F45A99AA-A2C9-4999-A1C7-7741F826FC77}"/>
    <dgm:cxn modelId="{DBA27CB8-9991-4A7E-AD0E-CB7EEA2FE8FC}" type="presOf" srcId="{FAA664B7-F2A0-479E-90E6-C44E51EFB2BD}" destId="{6706E9EC-396D-4AEC-8CAF-9EC95FB5154B}" srcOrd="0" destOrd="0" presId="urn:microsoft.com/office/officeart/2005/8/layout/hList3"/>
    <dgm:cxn modelId="{A8F45B79-2753-4685-AB4B-FFA234A8D869}" srcId="{E2C26B74-4B80-49BA-A057-73897D2ACD1C}" destId="{382F7D9F-EDDA-42C7-B176-29DFD712ADF1}" srcOrd="0" destOrd="0" parTransId="{71E41130-C422-4E1C-AA3B-A97864E96C9A}" sibTransId="{51462321-C877-483D-BAEC-18FCB9BD6711}"/>
    <dgm:cxn modelId="{2CA9F06A-7CF6-4368-9CE1-5EF13D786F2A}" type="presParOf" srcId="{D656DB7C-BEC5-4C55-82D7-C0354AA3EDD7}" destId="{56675FC0-D414-4CAF-A7E0-5A34D05B63E6}" srcOrd="0" destOrd="0" presId="urn:microsoft.com/office/officeart/2005/8/layout/hList3"/>
    <dgm:cxn modelId="{E3FD69ED-F87E-479E-ABDD-52FA456DC79C}" type="presParOf" srcId="{D656DB7C-BEC5-4C55-82D7-C0354AA3EDD7}" destId="{D3041992-6189-41B4-A847-1613F943F477}" srcOrd="1" destOrd="0" presId="urn:microsoft.com/office/officeart/2005/8/layout/hList3"/>
    <dgm:cxn modelId="{5CB40ECB-629B-4061-9B05-AF193644E8F3}" type="presParOf" srcId="{D3041992-6189-41B4-A847-1613F943F477}" destId="{5F05A251-EE2B-46CF-BEF2-46827C877F73}" srcOrd="0" destOrd="0" presId="urn:microsoft.com/office/officeart/2005/8/layout/hList3"/>
    <dgm:cxn modelId="{9D0CEEAE-4CD4-4FCA-BC5B-D41B8066EB98}" type="presParOf" srcId="{D3041992-6189-41B4-A847-1613F943F477}" destId="{6706E9EC-396D-4AEC-8CAF-9EC95FB5154B}" srcOrd="1" destOrd="0" presId="urn:microsoft.com/office/officeart/2005/8/layout/hList3"/>
    <dgm:cxn modelId="{34859A54-8C57-46A8-A2B4-441D73B17576}" type="presParOf" srcId="{D656DB7C-BEC5-4C55-82D7-C0354AA3EDD7}" destId="{17887B4B-93B7-4520-9719-DE9971521BD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26B74-4B80-49BA-A057-73897D2ACD1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2F7D9F-EDDA-42C7-B176-29DFD712ADF1}">
      <dgm:prSet phldrT="[Текст]" custT="1"/>
      <dgm:spPr>
        <a:solidFill>
          <a:srgbClr val="464400"/>
        </a:solidFill>
      </dgm:spPr>
      <dgm:t>
        <a:bodyPr/>
        <a:lstStyle/>
        <a:p>
          <a:r>
            <a:rPr lang="ru-RU" sz="3200" b="1" i="1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По объему аннотации бывают:</a:t>
          </a:r>
          <a:endParaRPr lang="ru-RU" sz="3200" i="1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E41130-C422-4E1C-AA3B-A97864E96C9A}" type="parTrans" cxnId="{A8F45B79-2753-4685-AB4B-FFA234A8D869}">
      <dgm:prSet/>
      <dgm:spPr/>
      <dgm:t>
        <a:bodyPr/>
        <a:lstStyle/>
        <a:p>
          <a:endParaRPr lang="ru-RU"/>
        </a:p>
      </dgm:t>
    </dgm:pt>
    <dgm:pt modelId="{51462321-C877-483D-BAEC-18FCB9BD6711}" type="sibTrans" cxnId="{A8F45B79-2753-4685-AB4B-FFA234A8D869}">
      <dgm:prSet/>
      <dgm:spPr/>
      <dgm:t>
        <a:bodyPr/>
        <a:lstStyle/>
        <a:p>
          <a:endParaRPr lang="ru-RU"/>
        </a:p>
      </dgm:t>
    </dgm:pt>
    <dgm:pt modelId="{C37B49F0-0FE1-4A74-BD08-24DD82A0317C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1) Краткими – они направлены на характеристику одного аспекта. </a:t>
          </a:r>
          <a:r>
            <a:rPr lang="ru-RU" sz="24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Как правило, это оценка материала, глубины проработки темы. Либо представляют собой очень краткое резюме, раскрывающее самую суть произведения.</a:t>
          </a:r>
          <a:endParaRPr lang="ru-RU" sz="24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AD167B-159E-422E-9E5A-80159A3B2B60}" type="parTrans" cxnId="{E3ADAF1B-A44F-48CE-B111-7C95D8959D69}">
      <dgm:prSet/>
      <dgm:spPr/>
      <dgm:t>
        <a:bodyPr/>
        <a:lstStyle/>
        <a:p>
          <a:endParaRPr lang="ru-RU"/>
        </a:p>
      </dgm:t>
    </dgm:pt>
    <dgm:pt modelId="{490D5655-6D52-4AA8-AE80-7702509BC0D6}" type="sibTrans" cxnId="{E3ADAF1B-A44F-48CE-B111-7C95D8959D69}">
      <dgm:prSet/>
      <dgm:spPr/>
      <dgm:t>
        <a:bodyPr/>
        <a:lstStyle/>
        <a:p>
          <a:endParaRPr lang="ru-RU"/>
        </a:p>
      </dgm:t>
    </dgm:pt>
    <dgm:pt modelId="{FAA664B7-F2A0-479E-90E6-C44E51EFB2BD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2) Развернутыми – кроме короткого пересказа содержания и его оценки они включают в себя еще и перечисление глав, параграфов и/или рубрик. </a:t>
          </a:r>
          <a:r>
            <a:rPr lang="ru-RU" sz="24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Обычно такая аннотация составляется к научным работам, учебникам, монографиям и занимает от одной до нескольких страниц.</a:t>
          </a:r>
          <a:endParaRPr lang="ru-RU" sz="24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919FC5-09E7-4573-97F7-6ED1DD60763A}" type="parTrans" cxnId="{FFCA6A80-66CC-4592-A9E8-9A153A10E447}">
      <dgm:prSet/>
      <dgm:spPr/>
      <dgm:t>
        <a:bodyPr/>
        <a:lstStyle/>
        <a:p>
          <a:endParaRPr lang="ru-RU"/>
        </a:p>
      </dgm:t>
    </dgm:pt>
    <dgm:pt modelId="{F19D90AD-05DA-45FB-9196-3D3DC7302B2D}" type="sibTrans" cxnId="{FFCA6A80-66CC-4592-A9E8-9A153A10E447}">
      <dgm:prSet/>
      <dgm:spPr/>
      <dgm:t>
        <a:bodyPr/>
        <a:lstStyle/>
        <a:p>
          <a:endParaRPr lang="ru-RU"/>
        </a:p>
      </dgm:t>
    </dgm:pt>
    <dgm:pt modelId="{5EB243FC-1599-4314-A23D-50A6A068A8FB}">
      <dgm:prSet phldrT="[Текст]"/>
      <dgm:spPr/>
      <dgm:t>
        <a:bodyPr/>
        <a:lstStyle/>
        <a:p>
          <a:endParaRPr lang="ru-RU" dirty="0"/>
        </a:p>
      </dgm:t>
    </dgm:pt>
    <dgm:pt modelId="{6CB56D09-AD08-4D8A-B302-4283E4247654}" type="parTrans" cxnId="{F6C32970-7D51-426F-93BE-D0121C9C9761}">
      <dgm:prSet/>
      <dgm:spPr/>
      <dgm:t>
        <a:bodyPr/>
        <a:lstStyle/>
        <a:p>
          <a:endParaRPr lang="ru-RU"/>
        </a:p>
      </dgm:t>
    </dgm:pt>
    <dgm:pt modelId="{F45A99AA-A2C9-4999-A1C7-7741F826FC77}" type="sibTrans" cxnId="{F6C32970-7D51-426F-93BE-D0121C9C9761}">
      <dgm:prSet/>
      <dgm:spPr/>
      <dgm:t>
        <a:bodyPr/>
        <a:lstStyle/>
        <a:p>
          <a:endParaRPr lang="ru-RU"/>
        </a:p>
      </dgm:t>
    </dgm:pt>
    <dgm:pt modelId="{D656DB7C-BEC5-4C55-82D7-C0354AA3EDD7}" type="pres">
      <dgm:prSet presAssocID="{E2C26B74-4B80-49BA-A057-73897D2ACD1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75FC0-D414-4CAF-A7E0-5A34D05B63E6}" type="pres">
      <dgm:prSet presAssocID="{382F7D9F-EDDA-42C7-B176-29DFD712ADF1}" presName="roof" presStyleLbl="dkBgShp" presStyleIdx="0" presStyleCnt="2" custScaleY="92999"/>
      <dgm:spPr/>
      <dgm:t>
        <a:bodyPr/>
        <a:lstStyle/>
        <a:p>
          <a:endParaRPr lang="ru-RU"/>
        </a:p>
      </dgm:t>
    </dgm:pt>
    <dgm:pt modelId="{D3041992-6189-41B4-A847-1613F943F477}" type="pres">
      <dgm:prSet presAssocID="{382F7D9F-EDDA-42C7-B176-29DFD712ADF1}" presName="pillars" presStyleCnt="0"/>
      <dgm:spPr/>
    </dgm:pt>
    <dgm:pt modelId="{5F05A251-EE2B-46CF-BEF2-46827C877F73}" type="pres">
      <dgm:prSet presAssocID="{382F7D9F-EDDA-42C7-B176-29DFD712ADF1}" presName="pillar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6E9EC-396D-4AEC-8CAF-9EC95FB5154B}" type="pres">
      <dgm:prSet presAssocID="{FAA664B7-F2A0-479E-90E6-C44E51EFB2BD}" presName="pillar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87B4B-93B7-4520-9719-DE9971521BD3}" type="pres">
      <dgm:prSet presAssocID="{382F7D9F-EDDA-42C7-B176-29DFD712ADF1}" presName="base" presStyleLbl="dkBgShp" presStyleIdx="1" presStyleCnt="2"/>
      <dgm:spPr>
        <a:solidFill>
          <a:srgbClr val="E6E100"/>
        </a:solidFill>
      </dgm:spPr>
    </dgm:pt>
  </dgm:ptLst>
  <dgm:cxnLst>
    <dgm:cxn modelId="{FFCA6A80-66CC-4592-A9E8-9A153A10E447}" srcId="{382F7D9F-EDDA-42C7-B176-29DFD712ADF1}" destId="{FAA664B7-F2A0-479E-90E6-C44E51EFB2BD}" srcOrd="1" destOrd="0" parTransId="{47919FC5-09E7-4573-97F7-6ED1DD60763A}" sibTransId="{F19D90AD-05DA-45FB-9196-3D3DC7302B2D}"/>
    <dgm:cxn modelId="{6AEF91AE-F25A-4568-AD37-B014B2101BE4}" type="presOf" srcId="{382F7D9F-EDDA-42C7-B176-29DFD712ADF1}" destId="{56675FC0-D414-4CAF-A7E0-5A34D05B63E6}" srcOrd="0" destOrd="0" presId="urn:microsoft.com/office/officeart/2005/8/layout/hList3"/>
    <dgm:cxn modelId="{907FE197-B1DA-40FB-8E29-7037E3711A1C}" type="presOf" srcId="{E2C26B74-4B80-49BA-A057-73897D2ACD1C}" destId="{D656DB7C-BEC5-4C55-82D7-C0354AA3EDD7}" srcOrd="0" destOrd="0" presId="urn:microsoft.com/office/officeart/2005/8/layout/hList3"/>
    <dgm:cxn modelId="{E8968D2A-0C97-4502-8230-516219D56D65}" type="presOf" srcId="{C37B49F0-0FE1-4A74-BD08-24DD82A0317C}" destId="{5F05A251-EE2B-46CF-BEF2-46827C877F73}" srcOrd="0" destOrd="0" presId="urn:microsoft.com/office/officeart/2005/8/layout/hList3"/>
    <dgm:cxn modelId="{E3ADAF1B-A44F-48CE-B111-7C95D8959D69}" srcId="{382F7D9F-EDDA-42C7-B176-29DFD712ADF1}" destId="{C37B49F0-0FE1-4A74-BD08-24DD82A0317C}" srcOrd="0" destOrd="0" parTransId="{30AD167B-159E-422E-9E5A-80159A3B2B60}" sibTransId="{490D5655-6D52-4AA8-AE80-7702509BC0D6}"/>
    <dgm:cxn modelId="{F6C32970-7D51-426F-93BE-D0121C9C9761}" srcId="{E2C26B74-4B80-49BA-A057-73897D2ACD1C}" destId="{5EB243FC-1599-4314-A23D-50A6A068A8FB}" srcOrd="1" destOrd="0" parTransId="{6CB56D09-AD08-4D8A-B302-4283E4247654}" sibTransId="{F45A99AA-A2C9-4999-A1C7-7741F826FC77}"/>
    <dgm:cxn modelId="{DBA27CB8-9991-4A7E-AD0E-CB7EEA2FE8FC}" type="presOf" srcId="{FAA664B7-F2A0-479E-90E6-C44E51EFB2BD}" destId="{6706E9EC-396D-4AEC-8CAF-9EC95FB5154B}" srcOrd="0" destOrd="0" presId="urn:microsoft.com/office/officeart/2005/8/layout/hList3"/>
    <dgm:cxn modelId="{A8F45B79-2753-4685-AB4B-FFA234A8D869}" srcId="{E2C26B74-4B80-49BA-A057-73897D2ACD1C}" destId="{382F7D9F-EDDA-42C7-B176-29DFD712ADF1}" srcOrd="0" destOrd="0" parTransId="{71E41130-C422-4E1C-AA3B-A97864E96C9A}" sibTransId="{51462321-C877-483D-BAEC-18FCB9BD6711}"/>
    <dgm:cxn modelId="{2CA9F06A-7CF6-4368-9CE1-5EF13D786F2A}" type="presParOf" srcId="{D656DB7C-BEC5-4C55-82D7-C0354AA3EDD7}" destId="{56675FC0-D414-4CAF-A7E0-5A34D05B63E6}" srcOrd="0" destOrd="0" presId="urn:microsoft.com/office/officeart/2005/8/layout/hList3"/>
    <dgm:cxn modelId="{E3FD69ED-F87E-479E-ABDD-52FA456DC79C}" type="presParOf" srcId="{D656DB7C-BEC5-4C55-82D7-C0354AA3EDD7}" destId="{D3041992-6189-41B4-A847-1613F943F477}" srcOrd="1" destOrd="0" presId="urn:microsoft.com/office/officeart/2005/8/layout/hList3"/>
    <dgm:cxn modelId="{5CB40ECB-629B-4061-9B05-AF193644E8F3}" type="presParOf" srcId="{D3041992-6189-41B4-A847-1613F943F477}" destId="{5F05A251-EE2B-46CF-BEF2-46827C877F73}" srcOrd="0" destOrd="0" presId="urn:microsoft.com/office/officeart/2005/8/layout/hList3"/>
    <dgm:cxn modelId="{9D0CEEAE-4CD4-4FCA-BC5B-D41B8066EB98}" type="presParOf" srcId="{D3041992-6189-41B4-A847-1613F943F477}" destId="{6706E9EC-396D-4AEC-8CAF-9EC95FB5154B}" srcOrd="1" destOrd="0" presId="urn:microsoft.com/office/officeart/2005/8/layout/hList3"/>
    <dgm:cxn modelId="{34859A54-8C57-46A8-A2B4-441D73B17576}" type="presParOf" srcId="{D656DB7C-BEC5-4C55-82D7-C0354AA3EDD7}" destId="{17887B4B-93B7-4520-9719-DE9971521BD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2C26B74-4B80-49BA-A057-73897D2ACD1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2F7D9F-EDDA-42C7-B176-29DFD712ADF1}">
      <dgm:prSet phldrT="[Текст]" custT="1"/>
      <dgm:spPr>
        <a:solidFill>
          <a:srgbClr val="464400"/>
        </a:solidFill>
      </dgm:spPr>
      <dgm:t>
        <a:bodyPr/>
        <a:lstStyle/>
        <a:p>
          <a:r>
            <a:rPr lang="ru-RU" sz="3200" b="1" i="1" u="none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4. Еще один тип – обзорная аннотация.</a:t>
          </a:r>
          <a:endParaRPr lang="ru-RU" sz="3200" i="1" u="none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E41130-C422-4E1C-AA3B-A97864E96C9A}" type="parTrans" cxnId="{A8F45B79-2753-4685-AB4B-FFA234A8D869}">
      <dgm:prSet/>
      <dgm:spPr/>
      <dgm:t>
        <a:bodyPr/>
        <a:lstStyle/>
        <a:p>
          <a:endParaRPr lang="ru-RU"/>
        </a:p>
      </dgm:t>
    </dgm:pt>
    <dgm:pt modelId="{51462321-C877-483D-BAEC-18FCB9BD6711}" type="sibTrans" cxnId="{A8F45B79-2753-4685-AB4B-FFA234A8D869}">
      <dgm:prSet/>
      <dgm:spPr/>
      <dgm:t>
        <a:bodyPr/>
        <a:lstStyle/>
        <a:p>
          <a:endParaRPr lang="ru-RU"/>
        </a:p>
      </dgm:t>
    </dgm:pt>
    <dgm:pt modelId="{C37B49F0-0FE1-4A74-BD08-24DD82A0317C}">
      <dgm:prSet phldrT="[Текст]" custT="1"/>
      <dgm:spPr>
        <a:solidFill>
          <a:srgbClr val="8A87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lang="ru-RU" sz="24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Такая аннотация пишется одна для нескольких произведений (для группы текстов, объединенных одной темой или одним жанром). Она может быть как справочной (уточнение трактовки общей темы в каждом из объединенных произведений), как и рекомендательной (в этом случае акцент делается на различия произведений – например, в трактовке темы или в способах представления информации).</a:t>
          </a:r>
          <a:endParaRPr lang="ru-RU" sz="24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AD167B-159E-422E-9E5A-80159A3B2B60}" type="parTrans" cxnId="{E3ADAF1B-A44F-48CE-B111-7C95D8959D69}">
      <dgm:prSet/>
      <dgm:spPr/>
      <dgm:t>
        <a:bodyPr/>
        <a:lstStyle/>
        <a:p>
          <a:endParaRPr lang="ru-RU"/>
        </a:p>
      </dgm:t>
    </dgm:pt>
    <dgm:pt modelId="{490D5655-6D52-4AA8-AE80-7702509BC0D6}" type="sibTrans" cxnId="{E3ADAF1B-A44F-48CE-B111-7C95D8959D69}">
      <dgm:prSet/>
      <dgm:spPr/>
      <dgm:t>
        <a:bodyPr/>
        <a:lstStyle/>
        <a:p>
          <a:endParaRPr lang="ru-RU"/>
        </a:p>
      </dgm:t>
    </dgm:pt>
    <dgm:pt modelId="{5EB243FC-1599-4314-A23D-50A6A068A8FB}">
      <dgm:prSet phldrT="[Текст]"/>
      <dgm:spPr/>
      <dgm:t>
        <a:bodyPr/>
        <a:lstStyle/>
        <a:p>
          <a:endParaRPr lang="ru-RU" dirty="0"/>
        </a:p>
      </dgm:t>
    </dgm:pt>
    <dgm:pt modelId="{6CB56D09-AD08-4D8A-B302-4283E4247654}" type="parTrans" cxnId="{F6C32970-7D51-426F-93BE-D0121C9C9761}">
      <dgm:prSet/>
      <dgm:spPr/>
      <dgm:t>
        <a:bodyPr/>
        <a:lstStyle/>
        <a:p>
          <a:endParaRPr lang="ru-RU"/>
        </a:p>
      </dgm:t>
    </dgm:pt>
    <dgm:pt modelId="{F45A99AA-A2C9-4999-A1C7-7741F826FC77}" type="sibTrans" cxnId="{F6C32970-7D51-426F-93BE-D0121C9C9761}">
      <dgm:prSet/>
      <dgm:spPr/>
      <dgm:t>
        <a:bodyPr/>
        <a:lstStyle/>
        <a:p>
          <a:endParaRPr lang="ru-RU"/>
        </a:p>
      </dgm:t>
    </dgm:pt>
    <dgm:pt modelId="{906AED7C-5F4F-4497-87D0-AB1E94FB8A27}">
      <dgm:prSet custT="1"/>
      <dgm:spPr/>
      <dgm:t>
        <a:bodyPr/>
        <a:lstStyle/>
        <a:p>
          <a:endParaRPr lang="ru-RU" sz="2400" b="1" i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487969-5F1A-499D-BDD6-53F873ACEB38}" type="parTrans" cxnId="{D2683943-7CAC-48D1-B10C-E3CCBD31DFCB}">
      <dgm:prSet/>
      <dgm:spPr/>
      <dgm:t>
        <a:bodyPr/>
        <a:lstStyle/>
        <a:p>
          <a:endParaRPr lang="ru-RU"/>
        </a:p>
      </dgm:t>
    </dgm:pt>
    <dgm:pt modelId="{882523BA-7319-4F98-AE57-64401BDD8A28}" type="sibTrans" cxnId="{D2683943-7CAC-48D1-B10C-E3CCBD31DFCB}">
      <dgm:prSet/>
      <dgm:spPr/>
      <dgm:t>
        <a:bodyPr/>
        <a:lstStyle/>
        <a:p>
          <a:endParaRPr lang="ru-RU"/>
        </a:p>
      </dgm:t>
    </dgm:pt>
    <dgm:pt modelId="{D656DB7C-BEC5-4C55-82D7-C0354AA3EDD7}" type="pres">
      <dgm:prSet presAssocID="{E2C26B74-4B80-49BA-A057-73897D2ACD1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675FC0-D414-4CAF-A7E0-5A34D05B63E6}" type="pres">
      <dgm:prSet presAssocID="{382F7D9F-EDDA-42C7-B176-29DFD712ADF1}" presName="roof" presStyleLbl="dkBgShp" presStyleIdx="0" presStyleCnt="2" custScaleY="92999"/>
      <dgm:spPr/>
      <dgm:t>
        <a:bodyPr/>
        <a:lstStyle/>
        <a:p>
          <a:endParaRPr lang="ru-RU"/>
        </a:p>
      </dgm:t>
    </dgm:pt>
    <dgm:pt modelId="{D3041992-6189-41B4-A847-1613F943F477}" type="pres">
      <dgm:prSet presAssocID="{382F7D9F-EDDA-42C7-B176-29DFD712ADF1}" presName="pillars" presStyleCnt="0"/>
      <dgm:spPr/>
    </dgm:pt>
    <dgm:pt modelId="{5F05A251-EE2B-46CF-BEF2-46827C877F73}" type="pres">
      <dgm:prSet presAssocID="{382F7D9F-EDDA-42C7-B176-29DFD712ADF1}" presName="pillar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87B4B-93B7-4520-9719-DE9971521BD3}" type="pres">
      <dgm:prSet presAssocID="{382F7D9F-EDDA-42C7-B176-29DFD712ADF1}" presName="base" presStyleLbl="dkBgShp" presStyleIdx="1" presStyleCnt="2"/>
      <dgm:spPr>
        <a:solidFill>
          <a:srgbClr val="E6E100"/>
        </a:solidFill>
      </dgm:spPr>
    </dgm:pt>
  </dgm:ptLst>
  <dgm:cxnLst>
    <dgm:cxn modelId="{907FE197-B1DA-40FB-8E29-7037E3711A1C}" type="presOf" srcId="{E2C26B74-4B80-49BA-A057-73897D2ACD1C}" destId="{D656DB7C-BEC5-4C55-82D7-C0354AA3EDD7}" srcOrd="0" destOrd="0" presId="urn:microsoft.com/office/officeart/2005/8/layout/hList3"/>
    <dgm:cxn modelId="{A8F45B79-2753-4685-AB4B-FFA234A8D869}" srcId="{E2C26B74-4B80-49BA-A057-73897D2ACD1C}" destId="{382F7D9F-EDDA-42C7-B176-29DFD712ADF1}" srcOrd="0" destOrd="0" parTransId="{71E41130-C422-4E1C-AA3B-A97864E96C9A}" sibTransId="{51462321-C877-483D-BAEC-18FCB9BD6711}"/>
    <dgm:cxn modelId="{6AEF91AE-F25A-4568-AD37-B014B2101BE4}" type="presOf" srcId="{382F7D9F-EDDA-42C7-B176-29DFD712ADF1}" destId="{56675FC0-D414-4CAF-A7E0-5A34D05B63E6}" srcOrd="0" destOrd="0" presId="urn:microsoft.com/office/officeart/2005/8/layout/hList3"/>
    <dgm:cxn modelId="{F6C32970-7D51-426F-93BE-D0121C9C9761}" srcId="{E2C26B74-4B80-49BA-A057-73897D2ACD1C}" destId="{5EB243FC-1599-4314-A23D-50A6A068A8FB}" srcOrd="2" destOrd="0" parTransId="{6CB56D09-AD08-4D8A-B302-4283E4247654}" sibTransId="{F45A99AA-A2C9-4999-A1C7-7741F826FC77}"/>
    <dgm:cxn modelId="{E8968D2A-0C97-4502-8230-516219D56D65}" type="presOf" srcId="{C37B49F0-0FE1-4A74-BD08-24DD82A0317C}" destId="{5F05A251-EE2B-46CF-BEF2-46827C877F73}" srcOrd="0" destOrd="0" presId="urn:microsoft.com/office/officeart/2005/8/layout/hList3"/>
    <dgm:cxn modelId="{E3ADAF1B-A44F-48CE-B111-7C95D8959D69}" srcId="{382F7D9F-EDDA-42C7-B176-29DFD712ADF1}" destId="{C37B49F0-0FE1-4A74-BD08-24DD82A0317C}" srcOrd="0" destOrd="0" parTransId="{30AD167B-159E-422E-9E5A-80159A3B2B60}" sibTransId="{490D5655-6D52-4AA8-AE80-7702509BC0D6}"/>
    <dgm:cxn modelId="{D2683943-7CAC-48D1-B10C-E3CCBD31DFCB}" srcId="{E2C26B74-4B80-49BA-A057-73897D2ACD1C}" destId="{906AED7C-5F4F-4497-87D0-AB1E94FB8A27}" srcOrd="1" destOrd="0" parTransId="{F9487969-5F1A-499D-BDD6-53F873ACEB38}" sibTransId="{882523BA-7319-4F98-AE57-64401BDD8A28}"/>
    <dgm:cxn modelId="{2CA9F06A-7CF6-4368-9CE1-5EF13D786F2A}" type="presParOf" srcId="{D656DB7C-BEC5-4C55-82D7-C0354AA3EDD7}" destId="{56675FC0-D414-4CAF-A7E0-5A34D05B63E6}" srcOrd="0" destOrd="0" presId="urn:microsoft.com/office/officeart/2005/8/layout/hList3"/>
    <dgm:cxn modelId="{E3FD69ED-F87E-479E-ABDD-52FA456DC79C}" type="presParOf" srcId="{D656DB7C-BEC5-4C55-82D7-C0354AA3EDD7}" destId="{D3041992-6189-41B4-A847-1613F943F477}" srcOrd="1" destOrd="0" presId="urn:microsoft.com/office/officeart/2005/8/layout/hList3"/>
    <dgm:cxn modelId="{5CB40ECB-629B-4061-9B05-AF193644E8F3}" type="presParOf" srcId="{D3041992-6189-41B4-A847-1613F943F477}" destId="{5F05A251-EE2B-46CF-BEF2-46827C877F73}" srcOrd="0" destOrd="0" presId="urn:microsoft.com/office/officeart/2005/8/layout/hList3"/>
    <dgm:cxn modelId="{34859A54-8C57-46A8-A2B4-441D73B17576}" type="presParOf" srcId="{D656DB7C-BEC5-4C55-82D7-C0354AA3EDD7}" destId="{17887B4B-93B7-4520-9719-DE9971521BD3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564C4-8206-4E0A-85DC-9469749642DD}">
      <dsp:nvSpPr>
        <dsp:cNvPr id="0" name=""/>
        <dsp:cNvSpPr/>
      </dsp:nvSpPr>
      <dsp:spPr>
        <a:xfrm>
          <a:off x="0" y="-2630"/>
          <a:ext cx="10663311" cy="738206"/>
        </a:xfrm>
        <a:prstGeom prst="rect">
          <a:avLst/>
        </a:prstGeom>
        <a:solidFill>
          <a:srgbClr val="4644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Аннотация обычно состоит из двух частей: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-2630"/>
        <a:ext cx="10663311" cy="738206"/>
      </dsp:txXfrm>
    </dsp:sp>
    <dsp:sp modelId="{4747E8FA-8AA8-4BB8-86A3-29376E5230C4}">
      <dsp:nvSpPr>
        <dsp:cNvPr id="0" name=""/>
        <dsp:cNvSpPr/>
      </dsp:nvSpPr>
      <dsp:spPr>
        <a:xfrm>
          <a:off x="0" y="730314"/>
          <a:ext cx="5331655" cy="1528136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в первой части формулируется основная тема книги, статьи;</a:t>
          </a:r>
          <a:endParaRPr lang="ru-RU" sz="28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730314"/>
        <a:ext cx="5331655" cy="1528136"/>
      </dsp:txXfrm>
    </dsp:sp>
    <dsp:sp modelId="{8B7B1FAE-694A-4AFD-A725-5381B194F98C}">
      <dsp:nvSpPr>
        <dsp:cNvPr id="0" name=""/>
        <dsp:cNvSpPr/>
      </dsp:nvSpPr>
      <dsp:spPr>
        <a:xfrm>
          <a:off x="5331655" y="730314"/>
          <a:ext cx="5331655" cy="1528136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28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 второй части перечисляются (называются) основные положения.</a:t>
          </a:r>
          <a:endParaRPr lang="ru-RU" sz="28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31655" y="730314"/>
        <a:ext cx="5331655" cy="1528136"/>
      </dsp:txXfrm>
    </dsp:sp>
    <dsp:sp modelId="{F4AA8D47-1A25-4D25-AEA1-234F61EA1532}">
      <dsp:nvSpPr>
        <dsp:cNvPr id="0" name=""/>
        <dsp:cNvSpPr/>
      </dsp:nvSpPr>
      <dsp:spPr>
        <a:xfrm>
          <a:off x="0" y="2258450"/>
          <a:ext cx="10663311" cy="169792"/>
        </a:xfrm>
        <a:prstGeom prst="rect">
          <a:avLst/>
        </a:prstGeom>
        <a:solidFill>
          <a:srgbClr val="D2CD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75FC0-D414-4CAF-A7E0-5A34D05B63E6}">
      <dsp:nvSpPr>
        <dsp:cNvPr id="0" name=""/>
        <dsp:cNvSpPr/>
      </dsp:nvSpPr>
      <dsp:spPr>
        <a:xfrm>
          <a:off x="0" y="26407"/>
          <a:ext cx="10515600" cy="1403131"/>
        </a:xfrm>
        <a:prstGeom prst="rect">
          <a:avLst/>
        </a:prstGeom>
        <a:solidFill>
          <a:srgbClr val="4644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По содержанию и целевому назначению можно выделить следующие:</a:t>
          </a:r>
          <a:endParaRPr lang="ru-RU" sz="3200" i="1" u="none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407"/>
        <a:ext cx="10515600" cy="1403131"/>
      </dsp:txXfrm>
    </dsp:sp>
    <dsp:sp modelId="{5F05A251-EE2B-46CF-BEF2-46827C877F73}">
      <dsp:nvSpPr>
        <dsp:cNvPr id="0" name=""/>
        <dsp:cNvSpPr/>
      </dsp:nvSpPr>
      <dsp:spPr>
        <a:xfrm>
          <a:off x="0" y="1482352"/>
          <a:ext cx="5257799" cy="3168396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1) справочные (иначе – описательная или информационная аннотация);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482352"/>
        <a:ext cx="5257799" cy="3168396"/>
      </dsp:txXfrm>
    </dsp:sp>
    <dsp:sp modelId="{6706E9EC-396D-4AEC-8CAF-9EC95FB5154B}">
      <dsp:nvSpPr>
        <dsp:cNvPr id="0" name=""/>
        <dsp:cNvSpPr/>
      </dsp:nvSpPr>
      <dsp:spPr>
        <a:xfrm>
          <a:off x="5257800" y="1482352"/>
          <a:ext cx="5257799" cy="3168396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2) рекомендательные, которые оценивают важность и полезность произведения как для отдельных читателей, так и для целевой аудитории с учетом ее возраста, гендерной принадлежности, образования, профессиональной подготовки.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57800" y="1482352"/>
        <a:ext cx="5257799" cy="3168396"/>
      </dsp:txXfrm>
    </dsp:sp>
    <dsp:sp modelId="{17887B4B-93B7-4520-9719-DE9971521BD3}">
      <dsp:nvSpPr>
        <dsp:cNvPr id="0" name=""/>
        <dsp:cNvSpPr/>
      </dsp:nvSpPr>
      <dsp:spPr>
        <a:xfrm>
          <a:off x="0" y="4650748"/>
          <a:ext cx="10515600" cy="352044"/>
        </a:xfrm>
        <a:prstGeom prst="rect">
          <a:avLst/>
        </a:prstGeom>
        <a:solidFill>
          <a:srgbClr val="E6E1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75FC0-D414-4CAF-A7E0-5A34D05B63E6}">
      <dsp:nvSpPr>
        <dsp:cNvPr id="0" name=""/>
        <dsp:cNvSpPr/>
      </dsp:nvSpPr>
      <dsp:spPr>
        <a:xfrm>
          <a:off x="0" y="158485"/>
          <a:ext cx="10946295" cy="802036"/>
        </a:xfrm>
        <a:prstGeom prst="rect">
          <a:avLst/>
        </a:prstGeom>
        <a:solidFill>
          <a:srgbClr val="4644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i="1" u="none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58485"/>
        <a:ext cx="10946295" cy="802036"/>
      </dsp:txXfrm>
    </dsp:sp>
    <dsp:sp modelId="{5F05A251-EE2B-46CF-BEF2-46827C877F73}">
      <dsp:nvSpPr>
        <dsp:cNvPr id="0" name=""/>
        <dsp:cNvSpPr/>
      </dsp:nvSpPr>
      <dsp:spPr>
        <a:xfrm>
          <a:off x="0" y="894266"/>
          <a:ext cx="5473147" cy="4429245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краткая справка об авторе;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вкратце – о форме (жанре) текста	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информация о том, чему посвящен текст;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описание содержания документа;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причины издания или переиздания (в этом случае указываются отличия от предыдущих изданий;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описание справочного аппарата издания (для специализированной и научной литературы);</a:t>
          </a:r>
        </a:p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информация о целевой читательской аудитории произведения.</a:t>
          </a:r>
          <a:endParaRPr lang="ru-RU" sz="1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894266"/>
        <a:ext cx="5473147" cy="4429245"/>
      </dsp:txXfrm>
    </dsp:sp>
    <dsp:sp modelId="{6706E9EC-396D-4AEC-8CAF-9EC95FB5154B}">
      <dsp:nvSpPr>
        <dsp:cNvPr id="0" name=""/>
        <dsp:cNvSpPr/>
      </dsp:nvSpPr>
      <dsp:spPr>
        <a:xfrm>
          <a:off x="5473147" y="893714"/>
          <a:ext cx="5473147" cy="4430350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об авторе;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- характеристика авторского творчества в целом;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характеристика данного произведения;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оценка книги с комментариями и замечаниями по ее тематике и/или проблематике;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описание особенностей стилистических и художественных приемов; 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описание существенных особенностей художественно-полиграфического оформления издания;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указание на то, какой читательской аудитории предназначается книга. .</a:t>
          </a:r>
          <a:endParaRPr lang="ru-RU" sz="1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3147" y="893714"/>
        <a:ext cx="5473147" cy="4430350"/>
      </dsp:txXfrm>
    </dsp:sp>
    <dsp:sp modelId="{17887B4B-93B7-4520-9719-DE9971521BD3}">
      <dsp:nvSpPr>
        <dsp:cNvPr id="0" name=""/>
        <dsp:cNvSpPr/>
      </dsp:nvSpPr>
      <dsp:spPr>
        <a:xfrm flipV="1">
          <a:off x="0" y="4934660"/>
          <a:ext cx="10946295" cy="186243"/>
        </a:xfrm>
        <a:prstGeom prst="rect">
          <a:avLst/>
        </a:prstGeom>
        <a:solidFill>
          <a:srgbClr val="E6E1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75FC0-D414-4CAF-A7E0-5A34D05B63E6}">
      <dsp:nvSpPr>
        <dsp:cNvPr id="0" name=""/>
        <dsp:cNvSpPr/>
      </dsp:nvSpPr>
      <dsp:spPr>
        <a:xfrm>
          <a:off x="0" y="26265"/>
          <a:ext cx="10515600" cy="1395628"/>
        </a:xfrm>
        <a:prstGeom prst="rect">
          <a:avLst/>
        </a:prstGeom>
        <a:solidFill>
          <a:srgbClr val="4644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По содержанию (его охвату и полноте) и ориентации на целевую аудиторию аннотации бывают:</a:t>
          </a:r>
          <a:endParaRPr lang="ru-RU" sz="3200" b="1" i="1" u="none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265"/>
        <a:ext cx="10515600" cy="1395628"/>
      </dsp:txXfrm>
    </dsp:sp>
    <dsp:sp modelId="{5F05A251-EE2B-46CF-BEF2-46827C877F73}">
      <dsp:nvSpPr>
        <dsp:cNvPr id="0" name=""/>
        <dsp:cNvSpPr/>
      </dsp:nvSpPr>
      <dsp:spPr>
        <a:xfrm>
          <a:off x="0" y="1474425"/>
          <a:ext cx="5257799" cy="3151452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1) Общими – они характеризуют книгу в целом. </a:t>
          </a:r>
          <a:r>
            <a:rPr lang="ru-RU" sz="24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Могут быть и справочными, и рекомендательными. Как правило, они пишутся для широкой аудитории и фокусируются на изложении идеи и основных способов ее представления в тексте.</a:t>
          </a:r>
          <a:endParaRPr lang="ru-RU" sz="24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474425"/>
        <a:ext cx="5257799" cy="3151452"/>
      </dsp:txXfrm>
    </dsp:sp>
    <dsp:sp modelId="{6706E9EC-396D-4AEC-8CAF-9EC95FB5154B}">
      <dsp:nvSpPr>
        <dsp:cNvPr id="0" name=""/>
        <dsp:cNvSpPr/>
      </dsp:nvSpPr>
      <dsp:spPr>
        <a:xfrm>
          <a:off x="5257800" y="1474425"/>
          <a:ext cx="5257799" cy="3151452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2) Специализированными – пишутся для узкого круга потенциальных читателей и рассказывают о главных моментах содержания. </a:t>
          </a:r>
          <a:r>
            <a:rPr lang="ru-RU" sz="24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Чаще всего это справочные аннотации, реже – рекомендательные.</a:t>
          </a:r>
          <a:endParaRPr lang="ru-RU" sz="24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57800" y="1474425"/>
        <a:ext cx="5257799" cy="3151452"/>
      </dsp:txXfrm>
    </dsp:sp>
    <dsp:sp modelId="{17887B4B-93B7-4520-9719-DE9971521BD3}">
      <dsp:nvSpPr>
        <dsp:cNvPr id="0" name=""/>
        <dsp:cNvSpPr/>
      </dsp:nvSpPr>
      <dsp:spPr>
        <a:xfrm>
          <a:off x="0" y="4625878"/>
          <a:ext cx="10515600" cy="350161"/>
        </a:xfrm>
        <a:prstGeom prst="rect">
          <a:avLst/>
        </a:prstGeom>
        <a:solidFill>
          <a:srgbClr val="E6E1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75FC0-D414-4CAF-A7E0-5A34D05B63E6}">
      <dsp:nvSpPr>
        <dsp:cNvPr id="0" name=""/>
        <dsp:cNvSpPr/>
      </dsp:nvSpPr>
      <dsp:spPr>
        <a:xfrm>
          <a:off x="0" y="26265"/>
          <a:ext cx="10515600" cy="1395628"/>
        </a:xfrm>
        <a:prstGeom prst="rect">
          <a:avLst/>
        </a:prstGeom>
        <a:solidFill>
          <a:srgbClr val="4644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По объему аннотации бывают:</a:t>
          </a:r>
          <a:endParaRPr lang="ru-RU" sz="3200" i="1" u="none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265"/>
        <a:ext cx="10515600" cy="1395628"/>
      </dsp:txXfrm>
    </dsp:sp>
    <dsp:sp modelId="{5F05A251-EE2B-46CF-BEF2-46827C877F73}">
      <dsp:nvSpPr>
        <dsp:cNvPr id="0" name=""/>
        <dsp:cNvSpPr/>
      </dsp:nvSpPr>
      <dsp:spPr>
        <a:xfrm>
          <a:off x="0" y="1474425"/>
          <a:ext cx="5257799" cy="3151452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1) Краткими – они направлены на характеристику одного аспекта. </a:t>
          </a:r>
          <a:r>
            <a:rPr lang="ru-RU" sz="24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Как правило, это оценка материала, глубины проработки темы. Либо представляют собой очень краткое резюме, раскрывающее самую суть произведения.</a:t>
          </a:r>
          <a:endParaRPr lang="ru-RU" sz="24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474425"/>
        <a:ext cx="5257799" cy="3151452"/>
      </dsp:txXfrm>
    </dsp:sp>
    <dsp:sp modelId="{6706E9EC-396D-4AEC-8CAF-9EC95FB5154B}">
      <dsp:nvSpPr>
        <dsp:cNvPr id="0" name=""/>
        <dsp:cNvSpPr/>
      </dsp:nvSpPr>
      <dsp:spPr>
        <a:xfrm>
          <a:off x="5257800" y="1474425"/>
          <a:ext cx="5257799" cy="3151452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2) Развернутыми – кроме короткого пересказа содержания и его оценки они включают в себя еще и перечисление глав, параграфов и/или рубрик. </a:t>
          </a:r>
          <a:r>
            <a:rPr lang="ru-RU" sz="24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Обычно такая аннотация составляется к научным работам, учебникам, монографиям и занимает от одной до нескольких страниц.</a:t>
          </a:r>
          <a:endParaRPr lang="ru-RU" sz="24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57800" y="1474425"/>
        <a:ext cx="5257799" cy="3151452"/>
      </dsp:txXfrm>
    </dsp:sp>
    <dsp:sp modelId="{17887B4B-93B7-4520-9719-DE9971521BD3}">
      <dsp:nvSpPr>
        <dsp:cNvPr id="0" name=""/>
        <dsp:cNvSpPr/>
      </dsp:nvSpPr>
      <dsp:spPr>
        <a:xfrm>
          <a:off x="0" y="4625878"/>
          <a:ext cx="10515600" cy="350161"/>
        </a:xfrm>
        <a:prstGeom prst="rect">
          <a:avLst/>
        </a:prstGeom>
        <a:solidFill>
          <a:srgbClr val="E6E1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675FC0-D414-4CAF-A7E0-5A34D05B63E6}">
      <dsp:nvSpPr>
        <dsp:cNvPr id="0" name=""/>
        <dsp:cNvSpPr/>
      </dsp:nvSpPr>
      <dsp:spPr>
        <a:xfrm>
          <a:off x="0" y="26265"/>
          <a:ext cx="10515600" cy="1395628"/>
        </a:xfrm>
        <a:prstGeom prst="rect">
          <a:avLst/>
        </a:prstGeom>
        <a:solidFill>
          <a:srgbClr val="4644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u="none" kern="1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4. Еще один тип – обзорная аннотация.</a:t>
          </a:r>
          <a:endParaRPr lang="ru-RU" sz="3200" i="1" u="none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6265"/>
        <a:ext cx="10515600" cy="1395628"/>
      </dsp:txXfrm>
    </dsp:sp>
    <dsp:sp modelId="{5F05A251-EE2B-46CF-BEF2-46827C877F73}">
      <dsp:nvSpPr>
        <dsp:cNvPr id="0" name=""/>
        <dsp:cNvSpPr/>
      </dsp:nvSpPr>
      <dsp:spPr>
        <a:xfrm>
          <a:off x="0" y="1474425"/>
          <a:ext cx="10515600" cy="3151452"/>
        </a:xfrm>
        <a:prstGeom prst="rect">
          <a:avLst/>
        </a:prstGeom>
        <a:solidFill>
          <a:srgbClr val="8A87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lang="ru-RU" sz="24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Такая аннотация пишется одна для нескольких произведений (для группы текстов, объединенных одной темой или одним жанром). Она может быть как справочной (уточнение трактовки общей темы в каждом из объединенных произведений), как и рекомендательной (в этом случае акцент делается на различия произведений – например, в трактовке темы или в способах представления информации).</a:t>
          </a:r>
          <a:endParaRPr lang="ru-RU" sz="24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474425"/>
        <a:ext cx="10515600" cy="3151452"/>
      </dsp:txXfrm>
    </dsp:sp>
    <dsp:sp modelId="{17887B4B-93B7-4520-9719-DE9971521BD3}">
      <dsp:nvSpPr>
        <dsp:cNvPr id="0" name=""/>
        <dsp:cNvSpPr/>
      </dsp:nvSpPr>
      <dsp:spPr>
        <a:xfrm>
          <a:off x="0" y="4625878"/>
          <a:ext cx="10515600" cy="350161"/>
        </a:xfrm>
        <a:prstGeom prst="rect">
          <a:avLst/>
        </a:prstGeom>
        <a:solidFill>
          <a:srgbClr val="E6E1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52E8A-46C5-41CA-89F6-355B482A92D9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33468-2B56-42AD-AF0B-9FAFB4416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268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Требования к составлению аннотации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Перед текстом аннотации даются выходные данные (автор, название, место и время издания) в номинативной форме. Эти данные можно включить и в первую часть аннотации.</a:t>
            </a:r>
            <a:endParaRPr lang="ru-RU" sz="1200" i="1" dirty="0" smtClean="0">
              <a:solidFill>
                <a:srgbClr val="2B2A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33468-2B56-42AD-AF0B-9FAFB4416D7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076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1. По содержанию и целевому назначению можно выделить следующие:</a:t>
            </a:r>
            <a:endParaRPr lang="ru-RU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1) Справочные (иначе – описательная или информационная аннотация).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них раскрывается тематика произведения, кратко описываются интересные аспекты повествования (особенности образов персонажей, сюжетные повороты и т.п.). Такая аннотация не критикует, не оценивает, а только предоставляет необходимую информацию – о чем говориться в книге, кто и чем примечателен ее автор.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2) Рекомендательные, которые оценивают важность и полезность произведения как для отдельных читателей, так и для целевой аудитории с учетом ее возраста, гендерной принадлежности, образования, профессиональной подготовки.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Такая аннотация указывает на детали, привлекающие внимание читателей. Например, подчеркивает, что роман относится к классике или, наоборот, интригует утверждением, что книга суперсовременна и отличается новаторским подходом. Приводятся и дополнительные убеждающие аргументы, апеллирующие к эмоциям читателя, его интересам или профессиональным потребностям.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33468-2B56-42AD-AF0B-9FAFB4416D7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795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2. По содержанию (его охвату и полноте) и ориентации на целевую аудиторию аннотации бывают:</a:t>
            </a:r>
            <a:endParaRPr lang="ru-RU" sz="1200" u="non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1) Общими – они характеризуют книгу в целом.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Могут быть и справочными, и рекомендательными. Как правило, они пишутся для широкой аудитории и фокусируются на изложении идеи и основных способов ее представления в тексте.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Если произведение относится к художественной литературе, основной акцент делается на изложение основной проблематики, главного конфликта и того, как этот конфликт решается героем или героями истории.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2) Специализированными – пишутся для узкого круга потенциальных читателей и рассказывают о главных моментах содержания.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Чаще всего это справочные аннотации, реже – рекомендательные.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Видом специализированной аннотации является также аннотация аналитическая. Она пишется не по всей книге, а по самым интересным тематическим частям, главам, параграфам. Чаще всего это аннотации описательные, справочного вида.</a:t>
            </a:r>
          </a:p>
          <a:p>
            <a:pPr algn="just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33468-2B56-42AD-AF0B-9FAFB4416D7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601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Написание научной публикации — кропотливый, серьезный труд. Тем большую важность приобретает краткое изложение ее содержания в аннотации.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составлении такого текста автору необходимо уделить внимание следующим деталям: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предисловие должно отвечать на важнейшие вопросы, озвученные в статье.</a:t>
            </a:r>
            <a:endParaRPr lang="ru-RU" sz="11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 пишется простым, доступным языком с использованием лексики, свойственной данному научному материалу.</a:t>
            </a:r>
            <a:endParaRPr lang="ru-RU" sz="11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Аннотация должна вызывать интерес. В 500 отведенных знаков необходимо вложить основную суть статьи и привлечь к ней максимум внимания.</a:t>
            </a:r>
            <a:endParaRPr lang="ru-RU" sz="11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Акцент делается на решаемые автором задачи, результаты исследования, их актуальность.</a:t>
            </a:r>
            <a:endParaRPr lang="ru-RU" sz="11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грамотно использовать ключевые слова (КС), что поможет пользователям получить ссылку на указанный материал при поиске в сети.</a:t>
            </a:r>
            <a:endParaRPr lang="ru-RU" sz="11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33468-2B56-42AD-AF0B-9FAFB4416D7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64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930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31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298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03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88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335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40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01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597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06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637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8987B-51A1-421C-9C8A-47ACFE2405BB}" type="datetimeFigureOut">
              <a:rPr lang="ru-RU" smtClean="0"/>
              <a:t>07.12.2019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AE902-B1B3-49E7-B8CC-F6ABA7DECB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3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5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5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stat.yandex.ru/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181" y="1579417"/>
            <a:ext cx="3226819" cy="43918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27564" y="332509"/>
            <a:ext cx="66376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1E17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1E17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1E17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1E17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1E17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1E17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1E17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4690" y="434118"/>
            <a:ext cx="1347333" cy="7864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5745" y="2078182"/>
            <a:ext cx="9601200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</a:t>
            </a:r>
            <a:endParaRPr lang="ru-RU" sz="2400" b="1" i="1" dirty="0" smtClean="0">
              <a:solidFill>
                <a:srgbClr val="1E17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</a:t>
            </a:r>
            <a:r>
              <a:rPr lang="ru-RU" sz="2400" b="1" i="1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5527" y="3754582"/>
            <a:ext cx="94309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50" dirty="0">
                <a:solidFill>
                  <a:srgbClr val="1E17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</a:t>
            </a:r>
            <a:r>
              <a:rPr lang="ru-RU" sz="2400" b="1" i="1" kern="50" dirty="0" smtClean="0">
                <a:solidFill>
                  <a:srgbClr val="1E17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«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Требования к </a:t>
            </a:r>
            <a:r>
              <a:rPr lang="ru-RU" sz="2400" b="1" i="1" kern="50" dirty="0" smtClean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sz="2400" b="1" i="1" kern="50" dirty="0" smtClean="0">
                <a:solidFill>
                  <a:srgbClr val="1E17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оставлению аннотации</a:t>
            </a:r>
            <a:endParaRPr lang="ru-RU" sz="2400" b="1" i="1" kern="0" dirty="0">
              <a:solidFill>
                <a:srgbClr val="1E17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2" algn="ctr"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0" dirty="0" smtClean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уроках </a:t>
            </a:r>
            <a:r>
              <a:rPr lang="ru-RU" sz="2400" b="1" i="1" kern="0" dirty="0">
                <a:solidFill>
                  <a:srgbClr val="1E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психолого-педагогического цикла»</a:t>
            </a:r>
            <a:endParaRPr lang="ru-RU" sz="2400" b="1" i="1" kern="50" dirty="0">
              <a:solidFill>
                <a:srgbClr val="1E1700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4690" y="4793673"/>
            <a:ext cx="6919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1E17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1E17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28109" y="5292436"/>
            <a:ext cx="6830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1E1700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1E1700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41273" y="6328660"/>
            <a:ext cx="3144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1E17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67739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12141" y="578223"/>
            <a:ext cx="7570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Деление аннотаций по критериям и на виды </a:t>
            </a:r>
            <a:endParaRPr lang="ru-RU" sz="2800" i="1" dirty="0">
              <a:solidFill>
                <a:srgbClr val="2B2A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61214105"/>
              </p:ext>
            </p:extLst>
          </p:nvPr>
        </p:nvGraphicFramePr>
        <p:xfrm>
          <a:off x="1304365" y="1559859"/>
          <a:ext cx="10515600" cy="5002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859" y="286793"/>
            <a:ext cx="1205044" cy="11789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66300" y="119807"/>
            <a:ext cx="229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b="1" i="1" dirty="0" smtClean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77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1" y="134471"/>
            <a:ext cx="11900647" cy="6589058"/>
          </a:xfrm>
          <a:prstGeom prst="rect">
            <a:avLst/>
          </a:prstGeom>
          <a:solidFill>
            <a:srgbClr val="2B2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84313" y="357809"/>
            <a:ext cx="6029739" cy="615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Пример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общей аннотации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8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Терапия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искусством: Учебное пособие по арт-терапии: Под научной редакцией В.Н. Никитина, Н. Бояджиевой, Л.Д. Лебедевой, И.В. Вачкова. – София: Университетско издательство «Св. Климент Охридски», 2012. – 567 с., ил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«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книге представлены современные научные исследования теории и практики терапии искусством (арт-терапии). Осуществлен системный анализ методологии арт-терапии по основным направлениям арт-терапевтической деятельности. Описаны модели и техники арт-терапевтической работы, применяемые в странах Восточной Европы. Издание рекомендовано для студентов, аспирантов, докторантов, научных сотрудников психологической, педагогической и социальной специализации, а также для всех читателей, интересующихся вопросами терапии искусством».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982" y="997504"/>
            <a:ext cx="5351206" cy="4011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5957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1" y="134471"/>
            <a:ext cx="11900647" cy="6589058"/>
          </a:xfrm>
          <a:prstGeom prst="rect">
            <a:avLst/>
          </a:prstGeom>
          <a:solidFill>
            <a:srgbClr val="2B2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1548" y="304800"/>
            <a:ext cx="6970643" cy="6267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аналитической рекомендательной аннотации:</a:t>
            </a:r>
            <a:endParaRPr lang="ru-RU" sz="28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Энгельс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Ф. Диалектика природы //Маркс К., Энгельс Ф. Соч. 2-е изд. – Т. 20. – С. 339–626.</a:t>
            </a:r>
            <a:endParaRPr lang="ru-RU" sz="20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…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«Диалектике природы» Ф. Энгельс дает философское обобщение выводов современного ему естествознания и математики и. опираясь на их данные, излагает естественнонаучные основы диалектического мировоззрения.</a:t>
            </a:r>
            <a:b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Внеся громадный вклад в развитие диалектического материализма, эта работа имеет чрезвычайно большое значение и для научного атеизма. Ф. Энгельс поднял и решил здесь важнейший для научного атеизма вопрос о происхождении человека, показал значение открытий в области естествознания для борьбы против религии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…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Решающую роль для развития атеизма сыграло исследование Энгельсом проблемы жизни. Вывод, к которому пришел Ф. Энгельс, способствовал освобождению науки от идей «сверхъестественной жизненной силы».</a:t>
            </a:r>
            <a:endParaRPr lang="ru-RU" sz="2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991" y="1037273"/>
            <a:ext cx="4214192" cy="4226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737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99447" y="578223"/>
            <a:ext cx="8740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Деление аннотаций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 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критериям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виды </a:t>
            </a:r>
            <a:endParaRPr lang="ru-RU" sz="2800" i="1" dirty="0">
              <a:solidFill>
                <a:srgbClr val="2B2A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0057966"/>
              </p:ext>
            </p:extLst>
          </p:nvPr>
        </p:nvGraphicFramePr>
        <p:xfrm>
          <a:off x="1304365" y="1559859"/>
          <a:ext cx="10515600" cy="5002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624" y="286792"/>
            <a:ext cx="1191300" cy="11654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17100" y="165100"/>
            <a:ext cx="219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b="1" i="1" dirty="0" smtClean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20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1" y="134471"/>
            <a:ext cx="11900647" cy="6589058"/>
          </a:xfrm>
          <a:prstGeom prst="rect">
            <a:avLst/>
          </a:prstGeom>
          <a:solidFill>
            <a:srgbClr val="2B2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89965" y="497541"/>
            <a:ext cx="11416553" cy="6019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краткой аннотации статьи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i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этой статье автором рассматривается важность и необходимость защиты персональных данных. Изучаются способы исключения утечки информации и ее несанкционированного использования. Итогом работы является ряд существенных предложений по хранению и оптимизации обработки персональных данных в различных учреждениях и организациях».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Если 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книга относится к художественной литературе, то краткая аннотация должна, во-первых, дать представление о главном конфликте и его значении, а во-вторых, обрисовать героя и сюжет в самых общих чертах.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краткой аннотации к книге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«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этой истории обычный мальчик узнает, что он на самом деле волшебник, который заставил исчезнуть с лица земли страшного злодея, и теперь тот хочет вернуться и отомстить. Чтобы узнать о своих способностях и научиться с ними управляться, мальчик попадает в школу волшебства, где находит новых друзей».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1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299447" y="578223"/>
            <a:ext cx="87405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Деление аннотаций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 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критериям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виды </a:t>
            </a:r>
            <a:endParaRPr lang="ru-RU" sz="2800" i="1" dirty="0">
              <a:solidFill>
                <a:srgbClr val="2B2A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41745936"/>
              </p:ext>
            </p:extLst>
          </p:nvPr>
        </p:nvGraphicFramePr>
        <p:xfrm>
          <a:off x="1304365" y="1559859"/>
          <a:ext cx="10515600" cy="5002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624" y="286792"/>
            <a:ext cx="1191300" cy="11654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28200" y="165100"/>
            <a:ext cx="229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b="1" i="1" dirty="0" smtClean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81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1" y="134471"/>
            <a:ext cx="11900647" cy="6589058"/>
          </a:xfrm>
          <a:prstGeom prst="rect">
            <a:avLst/>
          </a:prstGeom>
          <a:solidFill>
            <a:srgbClr val="2B2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5835" y="268941"/>
            <a:ext cx="11524130" cy="6481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обзорной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аннотации</a:t>
            </a:r>
            <a:endParaRPr lang="ru-RU" sz="28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Один 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 для всех: Контуры глобального сознания. Сборник статей: Пер. с нем. – М.: Прогресс, 1990. – 216 с.</a:t>
            </a:r>
            <a:endParaRPr lang="ru-RU" sz="20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«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Мысли и суждения восемнадцати известных политических и общественных деятелей современности о наиболее острых глобальных проблемах нашей планеты представлены в книге «Один мир для всех», которая впервые вышла в свет в западногерманском издательстве «Хорицонте» при участии и активном содействии советского издательства «Прогресс». Президент СССР Михаил Горбачев и председатель Социалистического Интернационала Вилли Брандт, известный астрофизик Фан Личжи (его часто называют «китайским Сахаровым») и один из основателей «Римского клуба», философ и футуролог Эрвин Ласло, Генеральный секретарь ЮНЕСКО Федерико Майор и бывший премьер-министр Норвегии Гру Харлем Брунтланд, экономист и эколог Хейзл Хендерсон, физик и психолог Питер Рассел – наиболее видные представители мирового гуманитарного и естественно-научного знания вместе с известными политиками рассматривают на основе анализа последних достижений фундаментальных наук и нового планетарного мышления вопросы, волнующие все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человечество.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Подходы 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теме у авторов разные, поскольку речь идет о ярких и своеобразных индивидуальностях, но критерий один – все в мире взаимосвязано. Грозящего апокалипсиса вследствие многолетней конфронтации и неумолимо надвигающейся экологической катастрофы можно избежать, если мы сегодня, наконец, осознаем, что этот мир у нас для всех один».</a:t>
            </a:r>
            <a:endParaRPr lang="ru-RU" sz="2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54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43000" y="254000"/>
            <a:ext cx="9867900" cy="114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составлении </a:t>
            </a:r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аннотации </a:t>
            </a:r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следует </a:t>
            </a:r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уделить </a:t>
            </a:r>
            <a:r>
              <a:rPr lang="ru-RU" sz="32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внимание </a:t>
            </a:r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деталям</a:t>
            </a:r>
            <a:r>
              <a:rPr lang="ru-RU" sz="32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3200" b="1" i="1" dirty="0">
              <a:solidFill>
                <a:srgbClr val="2B2A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8992491"/>
              </p:ext>
            </p:extLst>
          </p:nvPr>
        </p:nvGraphicFramePr>
        <p:xfrm>
          <a:off x="1143000" y="1511299"/>
          <a:ext cx="10769600" cy="5167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0400">
                  <a:extLst>
                    <a:ext uri="{9D8B030D-6E8A-4147-A177-3AD203B41FA5}">
                      <a16:colId xmlns:a16="http://schemas.microsoft.com/office/drawing/2014/main" val="60882714"/>
                    </a:ext>
                  </a:extLst>
                </a:gridCol>
                <a:gridCol w="10109200">
                  <a:extLst>
                    <a:ext uri="{9D8B030D-6E8A-4147-A177-3AD203B41FA5}">
                      <a16:colId xmlns:a16="http://schemas.microsoft.com/office/drawing/2014/main" val="3096305909"/>
                    </a:ext>
                  </a:extLst>
                </a:gridCol>
              </a:tblGrid>
              <a:tr h="888166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4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предисловие должно отвечать на важнейшие вопросы, озвученные в статье;</a:t>
                      </a:r>
                    </a:p>
                  </a:txBody>
                  <a:tcPr>
                    <a:solidFill>
                      <a:srgbClr val="2B2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203905"/>
                  </a:ext>
                </a:extLst>
              </a:tr>
              <a:tr h="755716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endParaRPr lang="ru-RU" sz="24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4644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текст пишется простым, доступным языком с использованием лексики, свойственной данному научному материалу;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464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701147"/>
                  </a:ext>
                </a:extLst>
              </a:tr>
              <a:tr h="755716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endParaRPr lang="ru-RU" sz="24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683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аннотация должна вызывать интерес; </a:t>
                      </a:r>
                    </a:p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в 500 отведенных знаков необходимо вложить основную суть статьи и привлечь к ней максимум внимания</a:t>
                      </a:r>
                      <a:r>
                        <a:rPr lang="ru-RU" sz="1800" b="0" i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68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41996"/>
                  </a:ext>
                </a:extLst>
              </a:tr>
              <a:tr h="755716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</a:t>
                      </a:r>
                      <a:endParaRPr lang="ru-RU" sz="24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B4B0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акцент делается на решаемые автором задачи, результаты исследования, их актуальность</a:t>
                      </a:r>
                      <a:r>
                        <a:rPr lang="ru-RU" sz="1800" b="0" i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6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B4B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699433"/>
                  </a:ext>
                </a:extLst>
              </a:tr>
              <a:tr h="755716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</a:t>
                      </a:r>
                      <a:endParaRPr lang="ru-RU" sz="24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2CD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важно грамотно использовать ключевые слова (КС), что поможет пользователям получить ссылку на указанный материал при поиске в сети.</a:t>
                      </a:r>
                    </a:p>
                  </a:txBody>
                  <a:tcPr>
                    <a:solidFill>
                      <a:srgbClr val="D2C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070656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5840" y="254000"/>
            <a:ext cx="1250112" cy="122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2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71600" y="353961"/>
            <a:ext cx="9129253" cy="114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Рекомендаций</a:t>
            </a:r>
            <a:r>
              <a:rPr lang="ru-RU" sz="32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использование которых облегчит написание </a:t>
            </a:r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аннотации:</a:t>
            </a:r>
            <a:endParaRPr lang="ru-RU" sz="3200" b="1" i="1" dirty="0">
              <a:solidFill>
                <a:srgbClr val="2B2A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361221"/>
              </p:ext>
            </p:extLst>
          </p:nvPr>
        </p:nvGraphicFramePr>
        <p:xfrm>
          <a:off x="1371600" y="1755057"/>
          <a:ext cx="10604090" cy="4896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993">
                  <a:extLst>
                    <a:ext uri="{9D8B030D-6E8A-4147-A177-3AD203B41FA5}">
                      <a16:colId xmlns:a16="http://schemas.microsoft.com/office/drawing/2014/main" val="807653162"/>
                    </a:ext>
                  </a:extLst>
                </a:gridCol>
                <a:gridCol w="9814097">
                  <a:extLst>
                    <a:ext uri="{9D8B030D-6E8A-4147-A177-3AD203B41FA5}">
                      <a16:colId xmlns:a16="http://schemas.microsoft.com/office/drawing/2014/main" val="2638925049"/>
                    </a:ext>
                  </a:extLst>
                </a:gridCol>
              </a:tblGrid>
              <a:tr h="1009975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endParaRPr lang="ru-RU" sz="2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40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текст составляют только после того, как статья была окончена, что позволяет опираться на ее основные положения;</a:t>
                      </a:r>
                      <a:endParaRPr lang="ru-RU" sz="2400" i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206230"/>
                  </a:ext>
                </a:extLst>
              </a:tr>
              <a:tr h="1017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4644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следует составить предварительный план, согласно которому разрабатывается структура.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464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661892"/>
                  </a:ext>
                </a:extLst>
              </a:tr>
              <a:tr h="9864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3)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8683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содержание вступительной части должно указывать на актуальность темы и ее новизну;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68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518522"/>
                  </a:ext>
                </a:extLst>
              </a:tr>
              <a:tr h="18830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4)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D2CD00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правильно написанная аннотация имеет много общего с завлекающим заголовками, то есть интригует читателя, привлекает его внимание, вызывает интерес обратиться к материалу.</a:t>
                      </a:r>
                      <a:endParaRPr lang="ru-RU" sz="24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2C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5422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853" y="169099"/>
            <a:ext cx="1490816" cy="145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2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947563" y="235527"/>
            <a:ext cx="1928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 smtClean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Таблица </a:t>
            </a:r>
            <a:r>
              <a:rPr lang="ru-RU" sz="1400" b="1" i="1" dirty="0" smtClean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№ 2</a:t>
            </a:r>
            <a:endParaRPr lang="ru-RU" sz="1400" b="1" i="1" dirty="0">
              <a:solidFill>
                <a:srgbClr val="1E17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25091" y="667992"/>
            <a:ext cx="7592292" cy="619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sz="3200" b="1" i="1" dirty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Образцы клишированных аннотаций</a:t>
            </a:r>
            <a:endParaRPr lang="ru-RU" sz="3200" b="1" i="1" dirty="0">
              <a:solidFill>
                <a:srgbClr val="1E17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472029"/>
              </p:ext>
            </p:extLst>
          </p:nvPr>
        </p:nvGraphicFramePr>
        <p:xfrm>
          <a:off x="1205345" y="1510144"/>
          <a:ext cx="10681855" cy="5140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1855">
                  <a:extLst>
                    <a:ext uri="{9D8B030D-6E8A-4147-A177-3AD203B41FA5}">
                      <a16:colId xmlns:a16="http://schemas.microsoft.com/office/drawing/2014/main" val="2984840022"/>
                    </a:ext>
                  </a:extLst>
                </a:gridCol>
              </a:tblGrid>
              <a:tr h="510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В книге исследуется (что?) ...</a:t>
                      </a:r>
                      <a:endParaRPr kumimoji="0" lang="ru-RU" sz="2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705009"/>
                  </a:ext>
                </a:extLst>
              </a:tr>
              <a:tr h="510742">
                <a:tc>
                  <a:txBody>
                    <a:bodyPr/>
                    <a:lstStyle/>
                    <a:p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Показан (ч т о?) ...</a:t>
                      </a:r>
                      <a:endParaRPr lang="ru-RU" dirty="0"/>
                    </a:p>
                  </a:txBody>
                  <a:tcPr>
                    <a:solidFill>
                      <a:srgbClr val="3E3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863592"/>
                  </a:ext>
                </a:extLst>
              </a:tr>
              <a:tr h="510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Большое место в работе занимает рассмотрение (чего?) ...</a:t>
                      </a:r>
                    </a:p>
                  </a:txBody>
                  <a:tcPr>
                    <a:solidFill>
                      <a:srgbClr val="504E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4915341"/>
                  </a:ext>
                </a:extLst>
              </a:tr>
              <a:tr h="5460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*</a:t>
                      </a:r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46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2838587"/>
                  </a:ext>
                </a:extLst>
              </a:tr>
              <a:tr h="867181">
                <a:tc>
                  <a:txBody>
                    <a:bodyPr/>
                    <a:lstStyle/>
                    <a:p>
                      <a:pPr algn="just"/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В монографии дается характеристика (чего?) ... Исследование ведется через рассмотрение таких проблем, как...</a:t>
                      </a:r>
                      <a:endParaRPr lang="ru-RU" dirty="0"/>
                    </a:p>
                  </a:txBody>
                  <a:tcPr>
                    <a:solidFill>
                      <a:srgbClr val="7E7B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214527"/>
                  </a:ext>
                </a:extLst>
              </a:tr>
              <a:tr h="5460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*</a:t>
                      </a:r>
                      <a:endParaRPr kumimoji="0" lang="ru-RU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A9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1099691"/>
                  </a:ext>
                </a:extLst>
              </a:tr>
              <a:tr h="510742">
                <a:tc>
                  <a:txBody>
                    <a:bodyPr/>
                    <a:lstStyle/>
                    <a:p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В книге анализируется (ч т о?) ...</a:t>
                      </a:r>
                      <a:endParaRPr lang="ru-RU" dirty="0"/>
                    </a:p>
                  </a:txBody>
                  <a:tcPr>
                    <a:solidFill>
                      <a:srgbClr val="B4B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79794"/>
                  </a:ext>
                </a:extLst>
              </a:tr>
              <a:tr h="510742">
                <a:tc>
                  <a:txBody>
                    <a:bodyPr/>
                    <a:lstStyle/>
                    <a:p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Главное внимание обращается (на   что?) ...      </a:t>
                      </a:r>
                      <a:endParaRPr lang="ru-RU" dirty="0"/>
                    </a:p>
                  </a:txBody>
                  <a:tcPr>
                    <a:solidFill>
                      <a:srgbClr val="CCC7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939796"/>
                  </a:ext>
                </a:extLst>
              </a:tr>
              <a:tr h="6271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* </a:t>
                      </a:r>
                      <a:endParaRPr kumimoji="0" lang="ru-RU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DED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48472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87" y="129974"/>
            <a:ext cx="1296828" cy="126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04900" y="3009900"/>
            <a:ext cx="5283200" cy="3385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1817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Аннота́ция</a:t>
            </a:r>
            <a:r>
              <a:rPr lang="ru-RU" sz="2800" i="1" dirty="0" smtClean="0">
                <a:solidFill>
                  <a:srgbClr val="1817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1817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(от латинского слова) - краткая характеристика статьи, книги и т. д. с точки зрения ее назначения, содержания, формы и других особенностей. Цель аннотации - ответ на вопрос, о чем говорится в статье, то есть общее представление о статье.</a:t>
            </a:r>
            <a:endParaRPr lang="ru-RU" sz="2400" i="1" dirty="0">
              <a:solidFill>
                <a:srgbClr val="1817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677" y="861903"/>
            <a:ext cx="4784221" cy="4522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104900" y="266700"/>
            <a:ext cx="5283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3200" b="1" i="1" dirty="0" smtClean="0">
                <a:solidFill>
                  <a:srgbClr val="18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3200" b="1" i="1" dirty="0">
                <a:solidFill>
                  <a:srgbClr val="18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</a:t>
            </a:r>
            <a:r>
              <a:rPr lang="ru-RU" sz="3200" b="1" i="1" dirty="0" smtClean="0">
                <a:solidFill>
                  <a:srgbClr val="18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</a:t>
            </a:r>
            <a:r>
              <a:rPr lang="ru-RU" sz="3200" b="1" dirty="0" smtClean="0">
                <a:solidFill>
                  <a:srgbClr val="18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400" i="1" dirty="0" smtClean="0">
                <a:solidFill>
                  <a:srgbClr val="18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повысить </a:t>
            </a:r>
            <a:r>
              <a:rPr lang="ru-RU" sz="2400" i="1" dirty="0">
                <a:solidFill>
                  <a:srgbClr val="1817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уровень информационный культуры; приобрести новые знания; отработать необходимые навыки в предметной области учебного курса.</a:t>
            </a:r>
            <a:endParaRPr lang="ru-RU" sz="2400" i="1" dirty="0">
              <a:solidFill>
                <a:srgbClr val="181700"/>
              </a:solidFill>
            </a:endParaRPr>
          </a:p>
          <a:p>
            <a:pPr lvl="0"/>
            <a:endParaRPr lang="ru-RU" sz="3200" b="1" dirty="0">
              <a:solidFill>
                <a:srgbClr val="2B2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72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683428"/>
              </p:ext>
            </p:extLst>
          </p:nvPr>
        </p:nvGraphicFramePr>
        <p:xfrm>
          <a:off x="1316183" y="1634837"/>
          <a:ext cx="10557162" cy="4973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7162">
                  <a:extLst>
                    <a:ext uri="{9D8B030D-6E8A-4147-A177-3AD203B41FA5}">
                      <a16:colId xmlns:a16="http://schemas.microsoft.com/office/drawing/2014/main" val="3143943105"/>
                    </a:ext>
                  </a:extLst>
                </a:gridCol>
              </a:tblGrid>
              <a:tr h="5697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Используя (ч т о?), автор излагает (что?) ...       </a:t>
                      </a:r>
                      <a:endParaRPr lang="ru-RU" sz="2400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1A1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544969"/>
                  </a:ext>
                </a:extLst>
              </a:tr>
              <a:tr h="583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Отмечается, что...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3410815"/>
                  </a:ext>
                </a:extLst>
              </a:tr>
              <a:tr h="5697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Подчеркивается, что...           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3E3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2352249"/>
                  </a:ext>
                </a:extLst>
              </a:tr>
              <a:tr h="792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В книге дается (что?)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46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121550"/>
                  </a:ext>
                </a:extLst>
              </a:tr>
              <a:tr h="792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Раскрываются (что?)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68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6061330"/>
                  </a:ext>
                </a:extLst>
              </a:tr>
              <a:tr h="8329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Описываются (что?)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B4B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732330"/>
                  </a:ext>
                </a:extLst>
              </a:tr>
              <a:tr h="8329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Особое внимание уделяется вопросам (чего?)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DED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106344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854" y="121988"/>
            <a:ext cx="1376415" cy="13465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90000" y="292100"/>
            <a:ext cx="2983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 smtClean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Продолжение таблицы </a:t>
            </a:r>
            <a:r>
              <a:rPr lang="ru-RU" sz="1400" b="1" i="1" dirty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№ 2</a:t>
            </a:r>
            <a:endParaRPr lang="ru-RU" sz="1400" b="1" i="1" dirty="0">
              <a:solidFill>
                <a:srgbClr val="1E17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9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525604"/>
              </p:ext>
            </p:extLst>
          </p:nvPr>
        </p:nvGraphicFramePr>
        <p:xfrm>
          <a:off x="1205347" y="1537856"/>
          <a:ext cx="10598725" cy="5224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98725">
                  <a:extLst>
                    <a:ext uri="{9D8B030D-6E8A-4147-A177-3AD203B41FA5}">
                      <a16:colId xmlns:a16="http://schemas.microsoft.com/office/drawing/2014/main" val="673510934"/>
                    </a:ext>
                  </a:extLst>
                </a:gridCol>
              </a:tblGrid>
              <a:tr h="52039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*</a:t>
                      </a:r>
                      <a:endParaRPr lang="ru-RU" sz="2800" dirty="0"/>
                    </a:p>
                  </a:txBody>
                  <a:tcPr>
                    <a:solidFill>
                      <a:srgbClr val="1A1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631464"/>
                  </a:ext>
                </a:extLst>
              </a:tr>
              <a:tr h="8585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В работе нашли отражение разработка проблем (чего?), вопросы (чего?)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172459"/>
                  </a:ext>
                </a:extLst>
              </a:tr>
              <a:tr h="8585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Показывается (творческий) характер (чего?) ... Устанавливаются критерии (чего?)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464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666953"/>
                  </a:ext>
                </a:extLst>
              </a:tr>
              <a:tr h="85859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книге подробно освещаются (что?) ... Характеризуется (ч т о?) ... Рассматривается (что?)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8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913258"/>
                  </a:ext>
                </a:extLst>
              </a:tr>
              <a:tr h="46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В статье на основе анализа (чего?) показан (ч т 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A87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473920"/>
                  </a:ext>
                </a:extLst>
              </a:tr>
              <a:tr h="46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Констатируется, что...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B4B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074823"/>
                  </a:ext>
                </a:extLst>
              </a:tr>
              <a:tr h="4655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Говорится о...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2CD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785346"/>
                  </a:ext>
                </a:extLst>
              </a:tr>
              <a:tr h="6333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заключение кратко разбирается (что?) ...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6E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85452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82" y="157829"/>
            <a:ext cx="1330036" cy="13012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36000" y="157829"/>
            <a:ext cx="331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Продолжение таблицы № 2</a:t>
            </a:r>
            <a:endParaRPr lang="ru-RU" sz="1400" b="1" i="1" dirty="0">
              <a:solidFill>
                <a:srgbClr val="1E17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2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33378" y="415629"/>
            <a:ext cx="8764174" cy="114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Советы, как повысить интерес </a:t>
            </a:r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читателя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тексту</a:t>
            </a:r>
            <a:endParaRPr lang="ru-RU" sz="3200" i="1" dirty="0">
              <a:solidFill>
                <a:srgbClr val="2B2A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7280" y="1561841"/>
            <a:ext cx="10733649" cy="5751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Для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привлечения читательской аудитории используют прием сегментирования, например: «Статья будет интересна специалистам, создающим продающий контент».</a:t>
            </a:r>
            <a:endParaRPr lang="ru-RU" sz="2400" b="1" i="1" dirty="0">
              <a:solidFill>
                <a:srgbClr val="4644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Для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обобщения материала сведения преподносят максимально конкретно.</a:t>
            </a:r>
            <a:endParaRPr lang="ru-RU" sz="2400" b="1" i="1" dirty="0">
              <a:solidFill>
                <a:srgbClr val="4644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Предисловие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должно быть уникальным. С этой целью самые «меткие» выражения необходимо перефразировать.</a:t>
            </a:r>
            <a:endParaRPr lang="ru-RU" sz="2400" b="1" i="1" dirty="0">
              <a:solidFill>
                <a:srgbClr val="4644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Чтобы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вызвать интерес к материалу, привлекают внимание к действенности изученных в статье приемов или техник, простоте и эффективности их использования</a:t>
            </a: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07000"/>
              </a:lnSpc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Если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статья посвящена широко изучаемой теме, выбирают привлекательную форму для передачи основной мысли, например: «Данные методы хорошо изучены, но остаются высокоэффективными».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400" b="1" i="1" dirty="0">
              <a:solidFill>
                <a:srgbClr val="4644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0047" y="289346"/>
            <a:ext cx="1300675" cy="127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3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67617" y="295422"/>
            <a:ext cx="10705515" cy="5624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Для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простоты восприятия избегают сложных оборотов и специфических терминов.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Избегают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слов, указывающих на неуверенность, сомнительность фактов или результатов изысканий.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Для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повышения интереса к материалу, добавляют призыв к действию «Изучение данного материала позволит внедрить (…) в свой бизнес».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Существенную 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роль играет подбор ключевых слов. Используйте запросы из заголовка статьи, первого и последнего ее абзаца, дополнив их словосочетаниями, которые можно подобрать, обратившись к статистике в </a:t>
            </a:r>
            <a:r>
              <a:rPr lang="ru-RU" sz="2400" b="1" i="1" dirty="0" err="1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ВордСтате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Популярные ключевые слова позволяет подобрать сервис Яндекс </a:t>
            </a:r>
            <a:r>
              <a:rPr lang="ru-RU" sz="2400" b="1" i="1" u="sng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//wordstat.yandex.ru</a:t>
            </a:r>
            <a:r>
              <a:rPr lang="ru-RU" sz="2400" b="1" i="1" dirty="0">
                <a:solidFill>
                  <a:srgbClr val="4644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м, где можно найти самые частотные запросы по любой тематике. Учтите также, что многие издательства требуют наличия аннотации на английском языке, для которого также необходимо подобрать ключи.</a:t>
            </a:r>
            <a:endParaRPr lang="ru-RU" sz="2400" b="1" i="1" dirty="0">
              <a:solidFill>
                <a:srgbClr val="4644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31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323132"/>
              </p:ext>
            </p:extLst>
          </p:nvPr>
        </p:nvGraphicFramePr>
        <p:xfrm>
          <a:off x="1205347" y="1790700"/>
          <a:ext cx="10554853" cy="3875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54853">
                  <a:extLst>
                    <a:ext uri="{9D8B030D-6E8A-4147-A177-3AD203B41FA5}">
                      <a16:colId xmlns:a16="http://schemas.microsoft.com/office/drawing/2014/main" val="673510934"/>
                    </a:ext>
                  </a:extLst>
                </a:gridCol>
              </a:tblGrid>
              <a:tr h="601715">
                <a:tc>
                  <a:txBody>
                    <a:bodyPr/>
                    <a:lstStyle/>
                    <a:p>
                      <a:pPr algn="ctr"/>
                      <a:r>
                        <a:rPr lang="en-US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	Соответствие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аннотации</a:t>
                      </a: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плану содержания источника:</a:t>
                      </a:r>
                      <a:endParaRPr lang="ru-RU" sz="2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1A1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631464"/>
                  </a:ext>
                </a:extLst>
              </a:tr>
              <a:tr h="6833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— аннотация соответствует плану содержания;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172459"/>
                  </a:ext>
                </a:extLst>
              </a:tr>
              <a:tr h="10150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ru-RU" sz="2400" b="1" i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аннотация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частично соответствует плану содержания (не более 2 замечаний);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464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666953"/>
                  </a:ext>
                </a:extLst>
              </a:tr>
              <a:tr h="101509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 аннотация</a:t>
                      </a:r>
                      <a:r>
                        <a:rPr lang="ru-RU" sz="2400" b="1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частично соответствует плану содержания: 3 и более замечаний;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8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913258"/>
                  </a:ext>
                </a:extLst>
              </a:tr>
              <a:tr h="5606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—</a:t>
                      </a:r>
                      <a:r>
                        <a:rPr lang="ru-RU" sz="2400" b="1" i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аннотация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соответствует плану содержания.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A87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47392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182" y="527345"/>
            <a:ext cx="1173018" cy="11476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9200" y="673100"/>
            <a:ext cx="927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самостоятельной работы студентов по теме «</a:t>
            </a:r>
            <a:r>
              <a:rPr lang="ru-RU" sz="2800" b="1" i="1" kern="50" dirty="0" smtClean="0">
                <a:solidFill>
                  <a:srgbClr val="2B2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800" b="1" i="1" kern="50" dirty="0" smtClean="0">
                <a:solidFill>
                  <a:srgbClr val="2B2A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оставление аннотации»</a:t>
            </a:r>
            <a:endParaRPr lang="ru-RU" sz="2800" i="1" dirty="0">
              <a:solidFill>
                <a:srgbClr val="2B2A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29800" y="190500"/>
            <a:ext cx="2019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Таблица № </a:t>
            </a:r>
            <a:r>
              <a:rPr lang="ru-RU" sz="1400" b="1" i="1" dirty="0" smtClean="0">
                <a:solidFill>
                  <a:srgbClr val="1E17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endParaRPr lang="ru-RU" sz="1400" b="1" i="1" dirty="0">
              <a:solidFill>
                <a:srgbClr val="1E17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6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584105"/>
              </p:ext>
            </p:extLst>
          </p:nvPr>
        </p:nvGraphicFramePr>
        <p:xfrm>
          <a:off x="1205347" y="1841500"/>
          <a:ext cx="10681853" cy="3873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1853">
                  <a:extLst>
                    <a:ext uri="{9D8B030D-6E8A-4147-A177-3AD203B41FA5}">
                      <a16:colId xmlns:a16="http://schemas.microsoft.com/office/drawing/2014/main" val="673510934"/>
                    </a:ext>
                  </a:extLst>
                </a:gridCol>
              </a:tblGrid>
              <a:tr h="874040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	Отражение в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аннотации</a:t>
                      </a: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/>
                        <a:t> </a:t>
                      </a:r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основных положений источника и наличие выводов:</a:t>
                      </a:r>
                      <a:endParaRPr lang="ru-RU" sz="2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1A1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631464"/>
                  </a:ext>
                </a:extLst>
              </a:tr>
              <a:tr h="8086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— основные положения отражены, выводы представлены;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172459"/>
                  </a:ext>
                </a:extLst>
              </a:tr>
              <a:tr h="8086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— основные положения отражены, выводы не представлены; 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464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666953"/>
                  </a:ext>
                </a:extLst>
              </a:tr>
              <a:tr h="8086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 основные положения отражены частично, выводы частично представлены;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8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913258"/>
                  </a:ext>
                </a:extLst>
              </a:tr>
              <a:tr h="4465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— основные положения не отражены, выводы не представлены.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A87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47392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382" y="335629"/>
            <a:ext cx="1330036" cy="13012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77300" y="335629"/>
            <a:ext cx="3009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Продолжение таблицы № </a:t>
            </a:r>
            <a:r>
              <a:rPr lang="ru-RU" sz="14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endParaRPr lang="ru-RU" sz="1400" b="1" i="1" dirty="0">
              <a:solidFill>
                <a:srgbClr val="2B2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23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545101"/>
              </p:ext>
            </p:extLst>
          </p:nvPr>
        </p:nvGraphicFramePr>
        <p:xfrm>
          <a:off x="1205347" y="1828799"/>
          <a:ext cx="10567553" cy="41148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67553">
                  <a:extLst>
                    <a:ext uri="{9D8B030D-6E8A-4147-A177-3AD203B41FA5}">
                      <a16:colId xmlns:a16="http://schemas.microsoft.com/office/drawing/2014/main" val="673510934"/>
                    </a:ext>
                  </a:extLst>
                </a:gridCol>
              </a:tblGrid>
              <a:tr h="590614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	Ясность, лаконичность изложения:</a:t>
                      </a:r>
                      <a:endParaRPr lang="ru-RU" sz="2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1A1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631464"/>
                  </a:ext>
                </a:extLst>
              </a:tr>
              <a:tr h="992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— изложение ясное и лаконичное;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2B2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172459"/>
                  </a:ext>
                </a:extLst>
              </a:tr>
              <a:tr h="9920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— изложение имеет не более 2 замечаний по указанным параметрам;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464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666953"/>
                  </a:ext>
                </a:extLst>
              </a:tr>
              <a:tr h="99208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— изложение имеет не более 3 замечаний по указанным параметрам;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8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913258"/>
                  </a:ext>
                </a:extLst>
              </a:tr>
              <a:tr h="5479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— по указанным параметрам изложение имеет 4 и более замечаний.</a:t>
                      </a:r>
                      <a:endParaRPr lang="ru-RU" sz="2400" b="1" i="1" dirty="0" smtClean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8A87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47392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382" y="373729"/>
            <a:ext cx="1330036" cy="13012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78900" y="373729"/>
            <a:ext cx="267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Продолжение таблицы № 3</a:t>
            </a:r>
            <a:endParaRPr lang="ru-RU" sz="1400" b="1" i="1" dirty="0">
              <a:solidFill>
                <a:srgbClr val="2B2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9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181" y="1579417"/>
            <a:ext cx="3226819" cy="43918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62100" y="457200"/>
            <a:ext cx="6718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9800" y="1244600"/>
            <a:ext cx="9029700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18415" lvl="0" indent="-4572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2B2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Борикова Л. В. Пишем реферат, доклад, выпускную квалификационную работу: учеб. пособие </a:t>
            </a:r>
            <a:r>
              <a:rPr lang="ru-RU" sz="2000" i="1" dirty="0">
                <a:solidFill>
                  <a:srgbClr val="2B2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/Л. В. Борикова, Н. А. Виноградова. М.: академия Иц, 2000. 96 с. 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2B2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000" i="1" dirty="0">
                <a:solidFill>
                  <a:srgbClr val="2B2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2B2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Культура устной и письменной речи делового человека: Справочник. </a:t>
            </a: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1997.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2B2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Онушкин В. Г., Огарев Е. И. Образование взрослых: междисциплинарный словарь терминологии. </a:t>
            </a:r>
            <a:r>
              <a:rPr lang="ru-RU" sz="2000" i="1" dirty="0">
                <a:solidFill>
                  <a:srgbClr val="2B2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</a:t>
            </a:r>
            <a:endParaRPr lang="ru-RU" sz="2000" i="1" dirty="0">
              <a:solidFill>
                <a:srgbClr val="2B2A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39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039815" y="1055077"/>
            <a:ext cx="92143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Требования к составлению аннотации</a:t>
            </a:r>
            <a:endParaRPr lang="ru-RU" sz="3200" i="1" dirty="0">
              <a:solidFill>
                <a:srgbClr val="2B2A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08043406"/>
              </p:ext>
            </p:extLst>
          </p:nvPr>
        </p:nvGraphicFramePr>
        <p:xfrm>
          <a:off x="1237957" y="2104184"/>
          <a:ext cx="10663311" cy="242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64566" y="4670473"/>
            <a:ext cx="1053670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Субъект 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действия в аннотации обычно не называется, по­тому что он ясен, известен из контекста; активнее употребляются пассивные конструкции (глагольные и причастные).</a:t>
            </a:r>
            <a:endParaRPr lang="ru-RU" sz="2800" b="1" i="1" dirty="0">
              <a:solidFill>
                <a:srgbClr val="2B2A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45" y="542377"/>
            <a:ext cx="1423645" cy="13927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70900" y="279400"/>
            <a:ext cx="3430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1</a:t>
            </a:r>
            <a:endParaRPr lang="ru-RU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96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757268" y="225083"/>
            <a:ext cx="7202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аннотации</a:t>
            </a:r>
            <a:endParaRPr lang="ru-RU" sz="3200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5416" y="809859"/>
            <a:ext cx="10944664" cy="5954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24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4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Автор, название, выходные данные? (библиографическое описание).</a:t>
            </a:r>
            <a:endParaRPr lang="ru-RU" sz="2400" b="1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4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4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Тема статьи (книги).</a:t>
            </a:r>
            <a:endParaRPr lang="ru-RU" sz="2400" b="1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Указывается общая тема источника.  При этом используются следующие выражения: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Статья (книга, монография и т. п.) посвящена... (тема, вопрос).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3. Проблематика.                                                                          </a:t>
            </a:r>
            <a:endParaRPr lang="ru-RU" sz="2400" b="1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Перечисляется круг вопросов или проблем, которые затрагиваются в тексте. Используются следующие выражения: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В статье (книге) анализируются (освещаются, описываются, разбираются, раскрываются, рассматриваются) следующий проблемы;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-- \\--  дается анализ (характеристика, описание) ;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-- \\--  приводятся результаты;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-- \\--  излагается теория ( история, методика, проблема ) ;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-- \\--  исследуется вопрос  о (проблема, процесс,  зависимость, свойства).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4. Адресат.</a:t>
            </a:r>
            <a:endParaRPr lang="ru-RU" sz="2400" b="1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Отмечается, для кого предназначается текст; Используются следующие выра­жения: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Статья предназначена для специалистов в области . . .;</a:t>
            </a:r>
            <a:endParaRPr lang="ru-RU" sz="2000" i="1" dirty="0">
              <a:solidFill>
                <a:srgbClr val="2B2A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-- \\-- представляет интерес для. - ... (широкого круга читателей) .</a:t>
            </a:r>
            <a:endParaRPr lang="ru-RU" sz="2000" i="1" dirty="0">
              <a:solidFill>
                <a:srgbClr val="2B2A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85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676" y="112542"/>
            <a:ext cx="11929403" cy="6611815"/>
          </a:xfrm>
          <a:prstGeom prst="rect">
            <a:avLst/>
          </a:prstGeom>
          <a:solidFill>
            <a:srgbClr val="2B2A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91175" y="225083"/>
            <a:ext cx="9172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аннотации</a:t>
            </a:r>
            <a:endParaRPr lang="ru-RU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2708" y="1322362"/>
            <a:ext cx="11296358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Андреев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О. А., Хромов Л. Н. Учитесь быстро читать; Кн.. для учащихся ст. классов. - М.: Просвещение, 1990, - 160 с.</a:t>
            </a:r>
            <a:endParaRPr lang="ru-RU" sz="20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В книге рассказывается о том. как научиться быстро читать, глубже и полнее понимать прочитанное, разбираются причины медленного чтения и приемы освоения техники быстрого и эффективного чтения. Авторы приводят 10 бесед с упражнениями и контрольными заданиями, позволяющими самостоятельно или с помощью педагогов освоить метод быстрого чтения, К книге прилагается вкладыш с тренировочными таблицами. Я зык аннотации должен быть литературным, лаконичным, простым и ясным. В ней не должно содержаться избыточной информации.</a:t>
            </a:r>
            <a:endParaRPr lang="ru-RU" sz="20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Фролов ИГ. Глобальные проблемы, человек и судьбы человечества // Философия и политика в современном мире. -М.: Паука, 1989. - С. 44-60. </a:t>
            </a:r>
            <a:endParaRPr lang="ru-RU" sz="20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Статья посвящена влиянию глобальных проблем на раз­личные стороны жизни человека и на решение вопроса о будущем цивилизации.   В статье рассматриваются (анализируются, указаны) пути и методы решения глобальных проблем мыслителями различных направлений.</a:t>
            </a:r>
            <a:endParaRPr lang="ru-RU" sz="2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4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76987" y="739587"/>
            <a:ext cx="9142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Деление аннотаций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 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критериям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виды </a:t>
            </a:r>
            <a:endParaRPr lang="ru-RU" sz="2800" i="1" dirty="0">
              <a:solidFill>
                <a:srgbClr val="2B2A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27006211"/>
              </p:ext>
            </p:extLst>
          </p:nvPr>
        </p:nvGraphicFramePr>
        <p:xfrm>
          <a:off x="1304365" y="1532965"/>
          <a:ext cx="10515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412" y="286793"/>
            <a:ext cx="1150065" cy="1125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50300" y="177800"/>
            <a:ext cx="317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b="1" i="1" dirty="0" smtClean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97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00545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76987" y="490330"/>
            <a:ext cx="8560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 аннотаций: </a:t>
            </a:r>
            <a:endParaRPr lang="ru-RU" sz="2800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24279362"/>
              </p:ext>
            </p:extLst>
          </p:nvPr>
        </p:nvGraphicFramePr>
        <p:xfrm>
          <a:off x="1033670" y="1262807"/>
          <a:ext cx="10946295" cy="5482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922" y="189366"/>
            <a:ext cx="1150065" cy="1125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98366" y="1510748"/>
            <a:ext cx="4678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рекомендательной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3670" y="1510748"/>
            <a:ext cx="5473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правочной</a:t>
            </a: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иначе –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описательной или информационной) </a:t>
            </a:r>
            <a:endParaRPr lang="ru-RU" sz="2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83800" y="189366"/>
            <a:ext cx="199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b="1" i="1" dirty="0" smtClean="0">
                <a:solidFill>
                  <a:srgbClr val="2B2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b="1" i="1" dirty="0">
              <a:solidFill>
                <a:srgbClr val="2B2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87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1" y="134471"/>
            <a:ext cx="11900647" cy="6589058"/>
          </a:xfrm>
          <a:prstGeom prst="rect">
            <a:avLst/>
          </a:prstGeom>
          <a:solidFill>
            <a:srgbClr val="2B2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50574" y="437321"/>
            <a:ext cx="5897217" cy="6151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справочной аннотации:</a:t>
            </a:r>
            <a:endParaRPr lang="ru-RU" sz="28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Парандовский </a:t>
            </a:r>
            <a:r>
              <a:rPr lang="ru-RU" sz="20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Я. Алхимия слова. Петрарка. Король жизни: Пер. с польского / Сост. и вступ. ст. С. Бэлзы; Ил. П. Сацкого. – М.: Правда, 1990. – 656 с., ил.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«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книгу известного современного польского прозаика лауреата Государственной премии ПНР Яна Парандовского (1895 – 1978) вошли: «Алхимия слова» (1951) – блестящий трактат о писательском искусстве, о том, как воплощаются творческие замыслы в произведениях, в нем дается анализ писательского искусства на примерах выдающихся писателей различных эпох от Эсхила до Горького; «Петрарка» (1956) – романизированная биография великого итальянского поэта Возрождения; «Король жизни» (1930) – увлекательное жизнеописание Оскара Уайльда».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816" y="808382"/>
            <a:ext cx="5171004" cy="5141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535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471" y="134471"/>
            <a:ext cx="11900647" cy="6589058"/>
          </a:xfrm>
          <a:prstGeom prst="rect">
            <a:avLst/>
          </a:prstGeom>
          <a:solidFill>
            <a:srgbClr val="2B2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02365" y="636104"/>
            <a:ext cx="10866783" cy="529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</a:pPr>
            <a:r>
              <a:rPr lang="ru-RU" sz="2800" b="1" i="1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 рекомендательной аннотации</a:t>
            </a:r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0" algn="ctr">
              <a:lnSpc>
                <a:spcPct val="107000"/>
              </a:lnSpc>
            </a:pPr>
            <a:endParaRPr lang="ru-RU" sz="2800" i="1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sz="20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Роман </a:t>
            </a:r>
            <a:r>
              <a:rPr lang="ru-RU" sz="2000" b="1" i="1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«Отверженные» Виктора Гюго – один из лучших романов классики. </a:t>
            </a:r>
            <a:r>
              <a:rPr lang="ru-RU" sz="2000" i="1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данном периоде автор описывает события во Франции от времен Ватерлоо вплоть до 1830. В первых главах романа мы знакомимся с епископом Бьенвеню – человеком, который вел смиреннный образ жизни. Однажды он приютил у себя беглого каторжника Жана Вальжана, который сбежал от него, прихватив с собой серебряные подсвечники. Каторжника поймали и привели к епископу, но тот, вместо того, чтобы обвинить преступника, защитил его и подарил подсвечники. Именно с этого момента и начинается преображение бывшего преступника. На протяжении романа он повстречает милую Козетту, которая станет ему как дочь, встретится с жандармом Жавером, который будет всеми силами стараться поймать Жана. На страницах книги мы повстречаем малыша Гавроша, Мариуса Понмерси и многих других персонажей, каждый из которых обладает неповторимыми чертами характера. В этом романе есть все: любовь, ненависть, борьба добра и зла, храбрость, упрямство, непоколебимость…После прочтения этого романа Вы не останетесь равнодушными и задумаетесь о многом.</a:t>
            </a:r>
            <a:endParaRPr lang="ru-RU" sz="20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57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3190</Words>
  <Application>Microsoft Office PowerPoint</Application>
  <PresentationFormat>Широкоэкранный</PresentationFormat>
  <Paragraphs>216</Paragraphs>
  <Slides>27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ГПОАУ АО «АМУРСКИЙ ПЕДАГОГИЧЕСКИЙ КОЛЛЕДЖ»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внеаудиторной работы студентов. </dc:title>
  <dc:subject>Составление аннотации на уроках психолого-педагогического цикла.</dc:subject>
  <dc:creator>Преподаватель высшей квалификационной категории Гольская Оксана Геннадьевна.</dc:creator>
  <cp:lastModifiedBy>Admin</cp:lastModifiedBy>
  <cp:revision>60</cp:revision>
  <dcterms:created xsi:type="dcterms:W3CDTF">2019-11-01T15:42:29Z</dcterms:created>
  <dcterms:modified xsi:type="dcterms:W3CDTF">2019-12-07T10:38:31Z</dcterms:modified>
</cp:coreProperties>
</file>