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9" r:id="rId2"/>
    <p:sldId id="257" r:id="rId3"/>
    <p:sldId id="260" r:id="rId4"/>
    <p:sldId id="261" r:id="rId5"/>
    <p:sldId id="266" r:id="rId6"/>
    <p:sldId id="270" r:id="rId7"/>
    <p:sldId id="268" r:id="rId8"/>
    <p:sldId id="269" r:id="rId9"/>
    <p:sldId id="25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A"/>
    <a:srgbClr val="0000BC"/>
    <a:srgbClr val="000068"/>
    <a:srgbClr val="3B3BFF"/>
    <a:srgbClr val="1515FF"/>
    <a:srgbClr val="191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00" autoAdjust="0"/>
  </p:normalViewPr>
  <p:slideViewPr>
    <p:cSldViewPr snapToGrid="0">
      <p:cViewPr varScale="1">
        <p:scale>
          <a:sx n="64" d="100"/>
          <a:sy n="64" d="100"/>
        </p:scale>
        <p:origin x="95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07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точная;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не более 2 замечаний;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1919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3 и более замечаний;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неточная в полном объеме.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007A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1515FF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07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достоверная 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не более 2 замечаний; </a:t>
          </a:r>
          <a:endParaRPr lang="ru-RU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1919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3 и более замечаний;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 недостоверная.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007A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1515FF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888B864-BF4E-421B-B9F9-E6AFC82CE27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A5C32315-B3A8-4347-873B-4A840C7DF2A4}">
      <dgm:prSet phldrT="[Текст]" custT="1"/>
      <dgm:spPr>
        <a:solidFill>
          <a:srgbClr val="00007A"/>
        </a:solidFill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контекст отражен в работе;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E309C6-FD2B-444F-B3E6-30E354BAC1B6}" type="parTrans" cxnId="{29D739B7-C8DE-4642-B221-107BDBBCE48B}">
      <dgm:prSet/>
      <dgm:spPr/>
      <dgm:t>
        <a:bodyPr/>
        <a:lstStyle/>
        <a:p>
          <a:endParaRPr lang="ru-RU"/>
        </a:p>
      </dgm:t>
    </dgm:pt>
    <dgm:pt modelId="{D0D80B42-CCE0-405A-A5AF-3678893064F1}" type="sibTrans" cxnId="{29D739B7-C8DE-4642-B221-107BDBBCE48B}">
      <dgm:prSet/>
      <dgm:spPr/>
      <dgm:t>
        <a:bodyPr/>
        <a:lstStyle/>
        <a:p>
          <a:endParaRPr lang="ru-RU"/>
        </a:p>
      </dgm:t>
    </dgm:pt>
    <dgm:pt modelId="{C44F97FA-E957-4802-BFD5-87E9200ACCF9}">
      <dgm:prSet phldrT="[Текст]" custT="1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не полностью отражен в работе (не более 2 замечаний)</a:t>
          </a:r>
          <a:r>
            <a:rPr lang="ru-RU" sz="23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3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BB0505-AF6A-49A3-8B59-0EF51082FBC4}" type="parTrans" cxnId="{70172367-F7C3-484D-9ED1-978C82E9A129}">
      <dgm:prSet/>
      <dgm:spPr/>
      <dgm:t>
        <a:bodyPr/>
        <a:lstStyle/>
        <a:p>
          <a:endParaRPr lang="ru-RU"/>
        </a:p>
      </dgm:t>
    </dgm:pt>
    <dgm:pt modelId="{96DBC5F9-5557-4197-A791-F97AB3E53B55}" type="sibTrans" cxnId="{70172367-F7C3-484D-9ED1-978C82E9A129}">
      <dgm:prSet/>
      <dgm:spPr/>
      <dgm:t>
        <a:bodyPr/>
        <a:lstStyle/>
        <a:p>
          <a:endParaRPr lang="ru-RU"/>
        </a:p>
      </dgm:t>
    </dgm:pt>
    <dgm:pt modelId="{C5606189-CDEA-40DF-B2CF-2DE7E4FA4BF1}">
      <dgm:prSet phldrT="[Текст]" custT="1"/>
      <dgm:spPr>
        <a:solidFill>
          <a:srgbClr val="1919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не полностью отражен в работе (3 и более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786B59-D2CB-45E7-B9A0-F825BB96B447}" type="parTrans" cxnId="{82DC4B11-4965-4720-9362-3C67EAC05B5A}">
      <dgm:prSet/>
      <dgm:spPr/>
      <dgm:t>
        <a:bodyPr/>
        <a:lstStyle/>
        <a:p>
          <a:endParaRPr lang="ru-RU"/>
        </a:p>
      </dgm:t>
    </dgm:pt>
    <dgm:pt modelId="{906B756D-574A-4E71-9E87-37B6162B23E4}" type="sibTrans" cxnId="{82DC4B11-4965-4720-9362-3C67EAC05B5A}">
      <dgm:prSet/>
      <dgm:spPr/>
      <dgm:t>
        <a:bodyPr/>
        <a:lstStyle/>
        <a:p>
          <a:endParaRPr lang="ru-RU"/>
        </a:p>
      </dgm:t>
    </dgm:pt>
    <dgm:pt modelId="{F937477F-5A9B-4CED-ACFC-BBBEC7C4295D}">
      <dgm:prSet phldrT="[Текст]" custT="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в работе не отражен.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925B-D410-4B52-8030-71EF7757FD59}" type="parTrans" cxnId="{2E65986E-C5BC-419F-9CD8-12758E65C74C}">
      <dgm:prSet/>
      <dgm:spPr/>
      <dgm:t>
        <a:bodyPr/>
        <a:lstStyle/>
        <a:p>
          <a:endParaRPr lang="ru-RU"/>
        </a:p>
      </dgm:t>
    </dgm:pt>
    <dgm:pt modelId="{C2063D2D-8846-42B2-AD43-DBFD7356C408}" type="sibTrans" cxnId="{2E65986E-C5BC-419F-9CD8-12758E65C74C}">
      <dgm:prSet/>
      <dgm:spPr/>
      <dgm:t>
        <a:bodyPr/>
        <a:lstStyle/>
        <a:p>
          <a:endParaRPr lang="ru-RU"/>
        </a:p>
      </dgm:t>
    </dgm:pt>
    <dgm:pt modelId="{884F4C4A-A64B-4976-8820-C3D18249DBF4}" type="pres">
      <dgm:prSet presAssocID="{C888B864-BF4E-421B-B9F9-E6AFC82CE278}" presName="linearFlow" presStyleCnt="0">
        <dgm:presLayoutVars>
          <dgm:dir/>
          <dgm:resizeHandles val="exact"/>
        </dgm:presLayoutVars>
      </dgm:prSet>
      <dgm:spPr/>
    </dgm:pt>
    <dgm:pt modelId="{31AEC5D8-0C38-416E-8BCF-408B93B5D878}" type="pres">
      <dgm:prSet presAssocID="{A5C32315-B3A8-4347-873B-4A840C7DF2A4}" presName="composite" presStyleCnt="0"/>
      <dgm:spPr/>
    </dgm:pt>
    <dgm:pt modelId="{ED2D34B2-C341-4C3D-87E9-A0EF852B4516}" type="pres">
      <dgm:prSet presAssocID="{A5C32315-B3A8-4347-873B-4A840C7DF2A4}" presName="imgShp" presStyleLbl="fgImgPlace1" presStyleIdx="0" presStyleCnt="4" custLinFactNeighborX="-72997" custLinFactNeighborY="-7375"/>
      <dgm:spPr>
        <a:solidFill>
          <a:srgbClr val="00007A"/>
        </a:solidFill>
        <a:effectLst>
          <a:reflection blurRad="6350" stA="50000" endA="300" endPos="55000" dir="5400000" sy="-100000" algn="bl" rotWithShape="0"/>
        </a:effectLst>
      </dgm:spPr>
    </dgm:pt>
    <dgm:pt modelId="{76183BAB-7CEF-4ADA-B980-3F23DF2AFA91}" type="pres">
      <dgm:prSet presAssocID="{A5C32315-B3A8-4347-873B-4A840C7DF2A4}" presName="txShp" presStyleLbl="node1" presStyleIdx="0" presStyleCnt="4" custScaleX="117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62AD57-53FF-4F9A-A416-EB2210AD6C54}" type="pres">
      <dgm:prSet presAssocID="{D0D80B42-CCE0-405A-A5AF-3678893064F1}" presName="spacing" presStyleCnt="0"/>
      <dgm:spPr/>
    </dgm:pt>
    <dgm:pt modelId="{1E1619B2-0A56-4D69-B267-1A017B481AEF}" type="pres">
      <dgm:prSet presAssocID="{C44F97FA-E957-4802-BFD5-87E9200ACCF9}" presName="composite" presStyleCnt="0"/>
      <dgm:spPr/>
    </dgm:pt>
    <dgm:pt modelId="{840BDC85-7F9D-47DF-BEEA-0C941673A036}" type="pres">
      <dgm:prSet presAssocID="{C44F97FA-E957-4802-BFD5-87E9200ACCF9}" presName="imgShp" presStyleLbl="fgImgPlace1" presStyleIdx="1" presStyleCnt="4" custLinFactNeighborX="-76702" custLinFactNeighborY="-1853"/>
      <dgm:spPr>
        <a:solidFill>
          <a:srgbClr val="0000BC"/>
        </a:solidFill>
        <a:effectLst>
          <a:reflection blurRad="6350" stA="50000" endA="300" endPos="55000" dir="5400000" sy="-100000" algn="bl" rotWithShape="0"/>
        </a:effectLst>
      </dgm:spPr>
    </dgm:pt>
    <dgm:pt modelId="{82E100B6-656A-4D92-AB03-E1C5DA26D513}" type="pres">
      <dgm:prSet presAssocID="{C44F97FA-E957-4802-BFD5-87E9200ACCF9}" presName="txShp" presStyleLbl="node1" presStyleIdx="1" presStyleCnt="4" custScaleX="118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214F8A-6E51-4B2F-9530-209D0F63A532}" type="pres">
      <dgm:prSet presAssocID="{96DBC5F9-5557-4197-A791-F97AB3E53B55}" presName="spacing" presStyleCnt="0"/>
      <dgm:spPr/>
    </dgm:pt>
    <dgm:pt modelId="{EAC1C893-59E9-49B3-B1EB-9398501E28FC}" type="pres">
      <dgm:prSet presAssocID="{C5606189-CDEA-40DF-B2CF-2DE7E4FA4BF1}" presName="composite" presStyleCnt="0"/>
      <dgm:spPr/>
    </dgm:pt>
    <dgm:pt modelId="{D925B7CC-2374-45E6-BEC5-5F400B8A2BC2}" type="pres">
      <dgm:prSet presAssocID="{C5606189-CDEA-40DF-B2CF-2DE7E4FA4BF1}" presName="imgShp" presStyleLbl="fgImgPlace1" presStyleIdx="2" presStyleCnt="4" custLinFactNeighborX="-80408" custLinFactNeighborY="-3611"/>
      <dgm:spPr>
        <a:solidFill>
          <a:srgbClr val="1515FF"/>
        </a:solidFill>
        <a:effectLst>
          <a:reflection blurRad="6350" stA="50000" endA="300" endPos="55000" dir="5400000" sy="-100000" algn="bl" rotWithShape="0"/>
        </a:effectLst>
      </dgm:spPr>
    </dgm:pt>
    <dgm:pt modelId="{F9FAF23A-59B2-4E35-88A5-223E7425ACDC}" type="pres">
      <dgm:prSet presAssocID="{C5606189-CDEA-40DF-B2CF-2DE7E4FA4BF1}" presName="txShp" presStyleLbl="node1" presStyleIdx="2" presStyleCnt="4" custScaleX="1181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CDBF25-5981-4666-98B1-D3A72584C140}" type="pres">
      <dgm:prSet presAssocID="{906B756D-574A-4E71-9E87-37B6162B23E4}" presName="spacing" presStyleCnt="0"/>
      <dgm:spPr/>
    </dgm:pt>
    <dgm:pt modelId="{C97098AA-3708-4F6A-8BA9-4BBC95B91307}" type="pres">
      <dgm:prSet presAssocID="{F937477F-5A9B-4CED-ACFC-BBBEC7C4295D}" presName="composite" presStyleCnt="0"/>
      <dgm:spPr/>
    </dgm:pt>
    <dgm:pt modelId="{BDB09D0A-4865-45EB-B630-A9E6BB523A17}" type="pres">
      <dgm:prSet presAssocID="{F937477F-5A9B-4CED-ACFC-BBBEC7C4295D}" presName="imgShp" presStyleLbl="fgImgPlace1" presStyleIdx="3" presStyleCnt="4" custLinFactNeighborX="-82661"/>
      <dgm:spPr>
        <a:solidFill>
          <a:srgbClr val="3B3BFF"/>
        </a:solidFill>
        <a:effectLst>
          <a:reflection blurRad="6350" stA="50000" endA="300" endPos="55000" dir="5400000" sy="-100000" algn="bl" rotWithShape="0"/>
        </a:effectLst>
      </dgm:spPr>
    </dgm:pt>
    <dgm:pt modelId="{A7B2805A-FAA7-47E1-883D-A9BC7FE6125C}" type="pres">
      <dgm:prSet presAssocID="{F937477F-5A9B-4CED-ACFC-BBBEC7C4295D}" presName="txShp" presStyleLbl="node1" presStyleIdx="3" presStyleCnt="4" custScaleX="118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C97FF7-A62F-4066-A9C9-D021E429153C}" type="presOf" srcId="{C888B864-BF4E-421B-B9F9-E6AFC82CE278}" destId="{884F4C4A-A64B-4976-8820-C3D18249DBF4}" srcOrd="0" destOrd="0" presId="urn:microsoft.com/office/officeart/2005/8/layout/vList3"/>
    <dgm:cxn modelId="{70172367-F7C3-484D-9ED1-978C82E9A129}" srcId="{C888B864-BF4E-421B-B9F9-E6AFC82CE278}" destId="{C44F97FA-E957-4802-BFD5-87E9200ACCF9}" srcOrd="1" destOrd="0" parTransId="{15BB0505-AF6A-49A3-8B59-0EF51082FBC4}" sibTransId="{96DBC5F9-5557-4197-A791-F97AB3E53B55}"/>
    <dgm:cxn modelId="{82DC4B11-4965-4720-9362-3C67EAC05B5A}" srcId="{C888B864-BF4E-421B-B9F9-E6AFC82CE278}" destId="{C5606189-CDEA-40DF-B2CF-2DE7E4FA4BF1}" srcOrd="2" destOrd="0" parTransId="{2D786B59-D2CB-45E7-B9A0-F825BB96B447}" sibTransId="{906B756D-574A-4E71-9E87-37B6162B23E4}"/>
    <dgm:cxn modelId="{DCBFC94B-3DE9-4746-8C7B-94D07FED4EEF}" type="presOf" srcId="{C5606189-CDEA-40DF-B2CF-2DE7E4FA4BF1}" destId="{F9FAF23A-59B2-4E35-88A5-223E7425ACDC}" srcOrd="0" destOrd="0" presId="urn:microsoft.com/office/officeart/2005/8/layout/vList3"/>
    <dgm:cxn modelId="{2E65986E-C5BC-419F-9CD8-12758E65C74C}" srcId="{C888B864-BF4E-421B-B9F9-E6AFC82CE278}" destId="{F937477F-5A9B-4CED-ACFC-BBBEC7C4295D}" srcOrd="3" destOrd="0" parTransId="{5FD3925B-D410-4B52-8030-71EF7757FD59}" sibTransId="{C2063D2D-8846-42B2-AD43-DBFD7356C408}"/>
    <dgm:cxn modelId="{49C9FF5A-D29D-4D1A-BC0B-7169509C8A09}" type="presOf" srcId="{A5C32315-B3A8-4347-873B-4A840C7DF2A4}" destId="{76183BAB-7CEF-4ADA-B980-3F23DF2AFA91}" srcOrd="0" destOrd="0" presId="urn:microsoft.com/office/officeart/2005/8/layout/vList3"/>
    <dgm:cxn modelId="{3BCAC177-6F56-43F2-8DE7-F0EA03856B03}" type="presOf" srcId="{F937477F-5A9B-4CED-ACFC-BBBEC7C4295D}" destId="{A7B2805A-FAA7-47E1-883D-A9BC7FE6125C}" srcOrd="0" destOrd="0" presId="urn:microsoft.com/office/officeart/2005/8/layout/vList3"/>
    <dgm:cxn modelId="{453FCB90-4446-4B8A-91BD-B42DAD5CFB3F}" type="presOf" srcId="{C44F97FA-E957-4802-BFD5-87E9200ACCF9}" destId="{82E100B6-656A-4D92-AB03-E1C5DA26D513}" srcOrd="0" destOrd="0" presId="urn:microsoft.com/office/officeart/2005/8/layout/vList3"/>
    <dgm:cxn modelId="{29D739B7-C8DE-4642-B221-107BDBBCE48B}" srcId="{C888B864-BF4E-421B-B9F9-E6AFC82CE278}" destId="{A5C32315-B3A8-4347-873B-4A840C7DF2A4}" srcOrd="0" destOrd="0" parTransId="{65E309C6-FD2B-444F-B3E6-30E354BAC1B6}" sibTransId="{D0D80B42-CCE0-405A-A5AF-3678893064F1}"/>
    <dgm:cxn modelId="{E3111011-D019-499F-8932-6FA3796A2A15}" type="presParOf" srcId="{884F4C4A-A64B-4976-8820-C3D18249DBF4}" destId="{31AEC5D8-0C38-416E-8BCF-408B93B5D878}" srcOrd="0" destOrd="0" presId="urn:microsoft.com/office/officeart/2005/8/layout/vList3"/>
    <dgm:cxn modelId="{9EC1301D-E099-4988-BC9B-83D5213FF82E}" type="presParOf" srcId="{31AEC5D8-0C38-416E-8BCF-408B93B5D878}" destId="{ED2D34B2-C341-4C3D-87E9-A0EF852B4516}" srcOrd="0" destOrd="0" presId="urn:microsoft.com/office/officeart/2005/8/layout/vList3"/>
    <dgm:cxn modelId="{109D2BD8-45A7-46CF-B20A-34546AF4D588}" type="presParOf" srcId="{31AEC5D8-0C38-416E-8BCF-408B93B5D878}" destId="{76183BAB-7CEF-4ADA-B980-3F23DF2AFA91}" srcOrd="1" destOrd="0" presId="urn:microsoft.com/office/officeart/2005/8/layout/vList3"/>
    <dgm:cxn modelId="{516AF208-2937-494E-8A51-B598A24B3E5E}" type="presParOf" srcId="{884F4C4A-A64B-4976-8820-C3D18249DBF4}" destId="{0262AD57-53FF-4F9A-A416-EB2210AD6C54}" srcOrd="1" destOrd="0" presId="urn:microsoft.com/office/officeart/2005/8/layout/vList3"/>
    <dgm:cxn modelId="{FB89576D-69F7-46F3-8BC4-A72E2A7E15DB}" type="presParOf" srcId="{884F4C4A-A64B-4976-8820-C3D18249DBF4}" destId="{1E1619B2-0A56-4D69-B267-1A017B481AEF}" srcOrd="2" destOrd="0" presId="urn:microsoft.com/office/officeart/2005/8/layout/vList3"/>
    <dgm:cxn modelId="{58DE1AED-BF9F-4AD7-B542-8365E2E8DC0F}" type="presParOf" srcId="{1E1619B2-0A56-4D69-B267-1A017B481AEF}" destId="{840BDC85-7F9D-47DF-BEEA-0C941673A036}" srcOrd="0" destOrd="0" presId="urn:microsoft.com/office/officeart/2005/8/layout/vList3"/>
    <dgm:cxn modelId="{E288CB7D-482F-42A2-9BC3-2FC8C26349A6}" type="presParOf" srcId="{1E1619B2-0A56-4D69-B267-1A017B481AEF}" destId="{82E100B6-656A-4D92-AB03-E1C5DA26D513}" srcOrd="1" destOrd="0" presId="urn:microsoft.com/office/officeart/2005/8/layout/vList3"/>
    <dgm:cxn modelId="{9B4CA7D1-5F89-4F78-8BC1-EC250881DAE2}" type="presParOf" srcId="{884F4C4A-A64B-4976-8820-C3D18249DBF4}" destId="{91214F8A-6E51-4B2F-9530-209D0F63A532}" srcOrd="3" destOrd="0" presId="urn:microsoft.com/office/officeart/2005/8/layout/vList3"/>
    <dgm:cxn modelId="{77568318-A258-43F8-83F5-2A18D7DED0CE}" type="presParOf" srcId="{884F4C4A-A64B-4976-8820-C3D18249DBF4}" destId="{EAC1C893-59E9-49B3-B1EB-9398501E28FC}" srcOrd="4" destOrd="0" presId="urn:microsoft.com/office/officeart/2005/8/layout/vList3"/>
    <dgm:cxn modelId="{5BDCE3C7-2CCA-4EE7-9149-4ABA35B7C491}" type="presParOf" srcId="{EAC1C893-59E9-49B3-B1EB-9398501E28FC}" destId="{D925B7CC-2374-45E6-BEC5-5F400B8A2BC2}" srcOrd="0" destOrd="0" presId="urn:microsoft.com/office/officeart/2005/8/layout/vList3"/>
    <dgm:cxn modelId="{E0DF1FC7-EAEC-4016-A7DD-4F034012D4C1}" type="presParOf" srcId="{EAC1C893-59E9-49B3-B1EB-9398501E28FC}" destId="{F9FAF23A-59B2-4E35-88A5-223E7425ACDC}" srcOrd="1" destOrd="0" presId="urn:microsoft.com/office/officeart/2005/8/layout/vList3"/>
    <dgm:cxn modelId="{9A6DA15E-2DCB-48B0-9CBE-7B4049057D8A}" type="presParOf" srcId="{884F4C4A-A64B-4976-8820-C3D18249DBF4}" destId="{23CDBF25-5981-4666-98B1-D3A72584C140}" srcOrd="5" destOrd="0" presId="urn:microsoft.com/office/officeart/2005/8/layout/vList3"/>
    <dgm:cxn modelId="{A219E10C-1774-45E5-A773-F2B542B355D3}" type="presParOf" srcId="{884F4C4A-A64B-4976-8820-C3D18249DBF4}" destId="{C97098AA-3708-4F6A-8BA9-4BBC95B91307}" srcOrd="6" destOrd="0" presId="urn:microsoft.com/office/officeart/2005/8/layout/vList3"/>
    <dgm:cxn modelId="{A2878447-A019-4795-B4BA-D73CFEAAC4E5}" type="presParOf" srcId="{C97098AA-3708-4F6A-8BA9-4BBC95B91307}" destId="{BDB09D0A-4865-45EB-B630-A9E6BB523A17}" srcOrd="0" destOrd="0" presId="urn:microsoft.com/office/officeart/2005/8/layout/vList3"/>
    <dgm:cxn modelId="{D943CAE9-4997-4BC3-A8AC-3AD693E74C6C}" type="presParOf" srcId="{C97098AA-3708-4F6A-8BA9-4BBC95B91307}" destId="{A7B2805A-FAA7-47E1-883D-A9BC7FE6125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36623" y="569"/>
          <a:ext cx="8790497" cy="654558"/>
        </a:xfrm>
        <a:prstGeom prst="homePlat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64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точная;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00262" y="569"/>
        <a:ext cx="8626858" cy="654558"/>
      </dsp:txXfrm>
    </dsp:sp>
    <dsp:sp modelId="{ED2D34B2-C341-4C3D-87E9-A0EF852B4516}">
      <dsp:nvSpPr>
        <dsp:cNvPr id="0" name=""/>
        <dsp:cNvSpPr/>
      </dsp:nvSpPr>
      <dsp:spPr>
        <a:xfrm>
          <a:off x="1081589" y="0"/>
          <a:ext cx="654558" cy="654558"/>
        </a:xfrm>
        <a:prstGeom prst="ellips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11343" y="818767"/>
          <a:ext cx="8841057" cy="654558"/>
        </a:xfrm>
        <a:prstGeom prst="homePlat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64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не более 2 замечаний;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74982" y="818767"/>
        <a:ext cx="8677418" cy="654558"/>
      </dsp:txXfrm>
    </dsp:sp>
    <dsp:sp modelId="{840BDC85-7F9D-47DF-BEEA-0C941673A036}">
      <dsp:nvSpPr>
        <dsp:cNvPr id="0" name=""/>
        <dsp:cNvSpPr/>
      </dsp:nvSpPr>
      <dsp:spPr>
        <a:xfrm>
          <a:off x="1057338" y="806638"/>
          <a:ext cx="654558" cy="654558"/>
        </a:xfrm>
        <a:prstGeom prst="ellips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06812" y="1636966"/>
          <a:ext cx="8850120" cy="654558"/>
        </a:xfrm>
        <a:prstGeom prst="homePlate">
          <a:avLst/>
        </a:prstGeom>
        <a:solidFill>
          <a:srgbClr val="191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64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3 и более замечаний;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70451" y="1636966"/>
        <a:ext cx="8686481" cy="654558"/>
      </dsp:txXfrm>
    </dsp:sp>
    <dsp:sp modelId="{D925B7CC-2374-45E6-BEC5-5F400B8A2BC2}">
      <dsp:nvSpPr>
        <dsp:cNvPr id="0" name=""/>
        <dsp:cNvSpPr/>
      </dsp:nvSpPr>
      <dsp:spPr>
        <a:xfrm>
          <a:off x="1033080" y="1613330"/>
          <a:ext cx="654558" cy="654558"/>
        </a:xfrm>
        <a:prstGeom prst="ellipse">
          <a:avLst/>
        </a:prstGeom>
        <a:solidFill>
          <a:srgbClr val="1515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91943" y="2455164"/>
          <a:ext cx="8879857" cy="654558"/>
        </a:xfrm>
        <a:prstGeom prst="homePlat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8642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неточная в полном объеме.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55582" y="2455164"/>
        <a:ext cx="8716218" cy="654558"/>
      </dsp:txXfrm>
    </dsp:sp>
    <dsp:sp modelId="{BDB09D0A-4865-45EB-B630-A9E6BB523A17}">
      <dsp:nvSpPr>
        <dsp:cNvPr id="0" name=""/>
        <dsp:cNvSpPr/>
      </dsp:nvSpPr>
      <dsp:spPr>
        <a:xfrm>
          <a:off x="1018333" y="2455164"/>
          <a:ext cx="654558" cy="654558"/>
        </a:xfrm>
        <a:prstGeom prst="ellips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22352" y="598"/>
          <a:ext cx="8689051" cy="688100"/>
        </a:xfrm>
        <a:prstGeom prst="homePlat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4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достоверная 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94377" y="598"/>
        <a:ext cx="8517026" cy="688100"/>
      </dsp:txXfrm>
    </dsp:sp>
    <dsp:sp modelId="{ED2D34B2-C341-4C3D-87E9-A0EF852B4516}">
      <dsp:nvSpPr>
        <dsp:cNvPr id="0" name=""/>
        <dsp:cNvSpPr/>
      </dsp:nvSpPr>
      <dsp:spPr>
        <a:xfrm>
          <a:off x="1018561" y="0"/>
          <a:ext cx="688100" cy="688100"/>
        </a:xfrm>
        <a:prstGeom prst="ellips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197364" y="860724"/>
          <a:ext cx="8739028" cy="688100"/>
        </a:xfrm>
        <a:prstGeom prst="homePlat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433" tIns="125730" rIns="234696" bIns="125730" numCol="1" spcCol="1270" anchor="ctr" anchorCtr="0">
          <a:noAutofit/>
        </a:bodyPr>
        <a:lstStyle/>
        <a:p>
          <a:pPr lvl="0" algn="just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не более 2 замечаний; </a:t>
          </a:r>
          <a:endParaRPr lang="ru-RU" sz="3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69389" y="860724"/>
        <a:ext cx="8567003" cy="688100"/>
      </dsp:txXfrm>
    </dsp:sp>
    <dsp:sp modelId="{840BDC85-7F9D-47DF-BEEA-0C941673A036}">
      <dsp:nvSpPr>
        <dsp:cNvPr id="0" name=""/>
        <dsp:cNvSpPr/>
      </dsp:nvSpPr>
      <dsp:spPr>
        <a:xfrm>
          <a:off x="993067" y="847973"/>
          <a:ext cx="688100" cy="688100"/>
        </a:xfrm>
        <a:prstGeom prst="ellips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192884" y="1720849"/>
          <a:ext cx="8747987" cy="688100"/>
        </a:xfrm>
        <a:prstGeom prst="homePlate">
          <a:avLst/>
        </a:prstGeom>
        <a:solidFill>
          <a:srgbClr val="191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4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имеет 3 и более замечаний;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64909" y="1720849"/>
        <a:ext cx="8575962" cy="688100"/>
      </dsp:txXfrm>
    </dsp:sp>
    <dsp:sp modelId="{D925B7CC-2374-45E6-BEC5-5F400B8A2BC2}">
      <dsp:nvSpPr>
        <dsp:cNvPr id="0" name=""/>
        <dsp:cNvSpPr/>
      </dsp:nvSpPr>
      <dsp:spPr>
        <a:xfrm>
          <a:off x="967566" y="1696002"/>
          <a:ext cx="688100" cy="688100"/>
        </a:xfrm>
        <a:prstGeom prst="ellipse">
          <a:avLst/>
        </a:prstGeom>
        <a:solidFill>
          <a:srgbClr val="1515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78188" y="2580974"/>
          <a:ext cx="8777380" cy="688100"/>
        </a:xfrm>
        <a:prstGeom prst="homePlat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343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информация  недостоверная.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50213" y="2580974"/>
        <a:ext cx="8605355" cy="688100"/>
      </dsp:txXfrm>
    </dsp:sp>
    <dsp:sp modelId="{BDB09D0A-4865-45EB-B630-A9E6BB523A17}">
      <dsp:nvSpPr>
        <dsp:cNvPr id="0" name=""/>
        <dsp:cNvSpPr/>
      </dsp:nvSpPr>
      <dsp:spPr>
        <a:xfrm>
          <a:off x="952063" y="2580974"/>
          <a:ext cx="688100" cy="688100"/>
        </a:xfrm>
        <a:prstGeom prst="ellips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83BAB-7CEF-4ADA-B980-3F23DF2AFA91}">
      <dsp:nvSpPr>
        <dsp:cNvPr id="0" name=""/>
        <dsp:cNvSpPr/>
      </dsp:nvSpPr>
      <dsp:spPr>
        <a:xfrm rot="10800000">
          <a:off x="1236623" y="637"/>
          <a:ext cx="8790497" cy="732864"/>
        </a:xfrm>
        <a:prstGeom prst="homePlat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innerShdw blurRad="63500" dist="50800" dir="13500000">
            <a:prstClr val="black">
              <a:alpha val="50000"/>
            </a:prstClr>
          </a:innerShdw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17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контекст отражен в работе;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419839" y="637"/>
        <a:ext cx="8607281" cy="732864"/>
      </dsp:txXfrm>
    </dsp:sp>
    <dsp:sp modelId="{ED2D34B2-C341-4C3D-87E9-A0EF852B4516}">
      <dsp:nvSpPr>
        <dsp:cNvPr id="0" name=""/>
        <dsp:cNvSpPr/>
      </dsp:nvSpPr>
      <dsp:spPr>
        <a:xfrm>
          <a:off x="985276" y="0"/>
          <a:ext cx="732864" cy="732864"/>
        </a:xfrm>
        <a:prstGeom prst="ellipse">
          <a:avLst/>
        </a:prstGeom>
        <a:solidFill>
          <a:srgbClr val="00007A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E100B6-656A-4D92-AB03-E1C5DA26D513}">
      <dsp:nvSpPr>
        <dsp:cNvPr id="0" name=""/>
        <dsp:cNvSpPr/>
      </dsp:nvSpPr>
      <dsp:spPr>
        <a:xfrm rot="10800000">
          <a:off x="1211343" y="916717"/>
          <a:ext cx="8841057" cy="732864"/>
        </a:xfrm>
        <a:prstGeom prst="homePlat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17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не полностью отражен в работе (не более 2 замечаний)</a:t>
          </a:r>
          <a:r>
            <a:rPr lang="ru-RU" sz="23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3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94559" y="916717"/>
        <a:ext cx="8657841" cy="732864"/>
      </dsp:txXfrm>
    </dsp:sp>
    <dsp:sp modelId="{840BDC85-7F9D-47DF-BEEA-0C941673A036}">
      <dsp:nvSpPr>
        <dsp:cNvPr id="0" name=""/>
        <dsp:cNvSpPr/>
      </dsp:nvSpPr>
      <dsp:spPr>
        <a:xfrm>
          <a:off x="958123" y="903137"/>
          <a:ext cx="732864" cy="732864"/>
        </a:xfrm>
        <a:prstGeom prst="ellipse">
          <a:avLst/>
        </a:prstGeom>
        <a:solidFill>
          <a:srgbClr val="0000B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FAF23A-59B2-4E35-88A5-223E7425ACDC}">
      <dsp:nvSpPr>
        <dsp:cNvPr id="0" name=""/>
        <dsp:cNvSpPr/>
      </dsp:nvSpPr>
      <dsp:spPr>
        <a:xfrm rot="10800000">
          <a:off x="1206812" y="1832798"/>
          <a:ext cx="8850120" cy="732864"/>
        </a:xfrm>
        <a:prstGeom prst="homePlate">
          <a:avLst/>
        </a:prstGeom>
        <a:solidFill>
          <a:srgbClr val="1919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17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не полностью отражен в работе (3 и более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90028" y="1832798"/>
        <a:ext cx="8666904" cy="732864"/>
      </dsp:txXfrm>
    </dsp:sp>
    <dsp:sp modelId="{D925B7CC-2374-45E6-BEC5-5F400B8A2BC2}">
      <dsp:nvSpPr>
        <dsp:cNvPr id="0" name=""/>
        <dsp:cNvSpPr/>
      </dsp:nvSpPr>
      <dsp:spPr>
        <a:xfrm>
          <a:off x="930963" y="1806334"/>
          <a:ext cx="732864" cy="732864"/>
        </a:xfrm>
        <a:prstGeom prst="ellipse">
          <a:avLst/>
        </a:prstGeom>
        <a:solidFill>
          <a:srgbClr val="1515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B2805A-FAA7-47E1-883D-A9BC7FE6125C}">
      <dsp:nvSpPr>
        <dsp:cNvPr id="0" name=""/>
        <dsp:cNvSpPr/>
      </dsp:nvSpPr>
      <dsp:spPr>
        <a:xfrm rot="10800000">
          <a:off x="1191943" y="2748878"/>
          <a:ext cx="8879857" cy="732864"/>
        </a:xfrm>
        <a:prstGeom prst="homePlat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173" tIns="106680" rIns="199136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контекст в работе не отражен.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10800000">
        <a:off x="1375159" y="2748878"/>
        <a:ext cx="8696641" cy="732864"/>
      </dsp:txXfrm>
    </dsp:sp>
    <dsp:sp modelId="{BDB09D0A-4865-45EB-B630-A9E6BB523A17}">
      <dsp:nvSpPr>
        <dsp:cNvPr id="0" name=""/>
        <dsp:cNvSpPr/>
      </dsp:nvSpPr>
      <dsp:spPr>
        <a:xfrm>
          <a:off x="914452" y="2748878"/>
          <a:ext cx="732864" cy="732864"/>
        </a:xfrm>
        <a:prstGeom prst="ellipse">
          <a:avLst/>
        </a:prstGeom>
        <a:solidFill>
          <a:srgbClr val="3B3B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reflection blurRad="6350" stA="50000" endA="300" endPos="55000" dir="5400000" sy="-100000" algn="bl" rotWithShape="0"/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955FF-EF5D-440B-BB39-CC40A3DDF44F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CFB97-8EE0-41A1-9F7D-2C7BD811B8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901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История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толкованию энциклопедического словаря Брокгауза и Ефрона[2], глоссарий — это словарь терминов, объясняющий малоизвестные слова, употребленные в каком-нибудь сочинении, особенно у греческого и латинского автора. Глоссарий — это также список часто используемых выражений.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 изобретения в середине XV столетия книгопечатания люди составляли глоссарии — написанные от руки списки иностранных и необычных слов, с которыми приходилось сталкиваться в манускриптах на древних языках, особенно в сочинениях греческих и латинских классиков. Учёный или просто переписчик, определив значение незнакомого слова, писал его между строками или на полях 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глосса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Самые ранние глоссы известны с глубочайшей древности (например,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шумерские глоссы — XXV век до н. э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.). С функциональной точки зрения, в глоссах реализовалась так называемая метаязыковая функция языка, то есть использование языка с целью обсуждения самого языка, а не внешнего мира. Рукописные глоссарии пользовались постоянным спросом. С них делалось много копий, а позднее, когда с появлением книгопечатания книги подешевели, словари оказались в числе первых печатных продуктов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8CFB97-8EE0-41A1-9F7D-2C7BD811B87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35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20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6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47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820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201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262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913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549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198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65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9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4DAA7-79A5-4797-A42F-863D4FC86C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71B54-1882-4C98-A1BB-3948B1EA50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040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ru.wikipedia.org/wiki/%D0%9C%D0%B0%D1%80%D0%B3%D0%B8%D0%BD%D0%B0%D0%BB%D0%B8%D0%B8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8%D0%BD%D1%82%D0%B5%D1%80%D0%BB%D0%B8%D0%BD%D1%8C%D1%8F%D0%B6" TargetMode="External"/><Relationship Id="rId5" Type="http://schemas.openxmlformats.org/officeDocument/2006/relationships/hyperlink" Target="https://ru.wiktionary.org/wiki/%CE%B3%CE%BB%E1%BF%B6%CF%83%CF%83%CE%B1#%D0%94%D1%80%D0%B5%D0%B2%D0%BD%D0%B5%D0%B3%D1%80%D0%B5%D1%87%D0%B5%D1%81%D0%BA%D0%B8%D0%B9" TargetMode="External"/><Relationship Id="rId4" Type="http://schemas.openxmlformats.org/officeDocument/2006/relationships/hyperlink" Target="https://ru.wikipedia.org/wiki/%D0%94%D1%80%D0%B5%D0%B2%D0%BD%D0%B5%D0%B3%D1%80%D0%B5%D1%87%D0%B5%D1%81%D0%BA%D0%B8%D0%B9_%D1%8F%D0%B7%D1%8B%D0%BA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8727" y="318656"/>
            <a:ext cx="7620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0A1E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0A1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8328" y="567807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6728" y="2175164"/>
            <a:ext cx="9545782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 студентов.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98073" y="3879273"/>
            <a:ext cx="9199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 algn="ctr">
              <a:buClr>
                <a:srgbClr val="000000"/>
              </a:buClr>
              <a:tabLst>
                <a:tab pos="495300" algn="l"/>
                <a:tab pos="575945" algn="l"/>
              </a:tabLst>
            </a:pPr>
            <a:r>
              <a:rPr lang="ru-RU" sz="2400" b="1" i="1" kern="50" dirty="0">
                <a:solidFill>
                  <a:srgbClr val="000D26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«Составление </a:t>
            </a:r>
            <a:r>
              <a:rPr lang="ru-RU" sz="2400" b="1" i="1" kern="50" dirty="0" smtClean="0">
                <a:solidFill>
                  <a:srgbClr val="000D26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глоссария </a:t>
            </a:r>
            <a:r>
              <a:rPr lang="ru-RU" sz="2400" b="1" i="1" kern="0" dirty="0" smtClean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400" b="1" i="1" kern="0" dirty="0">
                <a:solidFill>
                  <a:srgbClr val="000D2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уроках психолого-педагогического цикла»</a:t>
            </a:r>
            <a:endParaRPr lang="ru-RU" sz="2400" b="1" i="1" kern="50" dirty="0">
              <a:solidFill>
                <a:srgbClr val="000D26"/>
              </a:solidFill>
              <a:latin typeface="Courier New" panose="02070309020205020404" pitchFamily="49" charset="0"/>
              <a:ea typeface="Courier New" panose="02070309020205020404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5662" y="5243094"/>
            <a:ext cx="7493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00D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13564" y="5846618"/>
            <a:ext cx="71489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D26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00D26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46" y="3075760"/>
            <a:ext cx="3082015" cy="364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31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3889" y="554182"/>
            <a:ext cx="9943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самостоятельной работы</a:t>
            </a:r>
            <a:r>
              <a:rPr lang="ru-RU" sz="3200" b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3200" b="1" dirty="0">
              <a:solidFill>
                <a:srgbClr val="00007A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9036" y="1138957"/>
            <a:ext cx="101687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повысить уровень информационный культуры; приобрести новые знания; отработать необходимые навыки в предметной области учебного курса.</a:t>
            </a:r>
            <a:endParaRPr lang="ru-RU" sz="3200" i="1" dirty="0">
              <a:solidFill>
                <a:srgbClr val="00007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3889" y="3293392"/>
            <a:ext cx="505327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Глоссарий</a:t>
            </a:r>
            <a:r>
              <a:rPr lang="ru-RU" sz="3200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(лат. </a:t>
            </a:r>
            <a:r>
              <a:rPr lang="en-US" sz="3200" b="1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glossarium «</a:t>
            </a:r>
            <a:r>
              <a:rPr lang="ru-RU" sz="3200" b="1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собрание глосс») — </a:t>
            </a:r>
            <a:r>
              <a:rPr lang="ru-RU" sz="3200" i="1" dirty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словарь специализированных терминов и их определений.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619" y="3446305"/>
            <a:ext cx="2893784" cy="231502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44380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9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37855" y="360218"/>
            <a:ext cx="10183090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0007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endParaRPr lang="ru-RU" sz="3200" i="1" dirty="0">
              <a:solidFill>
                <a:srgbClr val="00007A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4997" y="212942"/>
            <a:ext cx="742793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История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9974" y="969617"/>
            <a:ext cx="62003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До </a:t>
            </a: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изобретения в середине XV столетия книгопечатания люди составляли глоссарии — написанные от руки списки иностранных и необычных слов, с которыми приходилось сталкиваться в манускриптах на древних языках, особенно в сочинениях греческих и латинских классиков</a:t>
            </a:r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Рукописные </a:t>
            </a: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глоссарии пользовались постоянным спросом. С них делалось много </a:t>
            </a:r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копий …</a:t>
            </a:r>
            <a:endParaRPr lang="ru-RU" sz="2800" i="1" dirty="0">
              <a:solidFill>
                <a:srgbClr val="000068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" t="14590" r="64259" b="5449"/>
          <a:stretch/>
        </p:blipFill>
        <p:spPr>
          <a:xfrm>
            <a:off x="8044323" y="648374"/>
            <a:ext cx="3676622" cy="4791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7903922" y="5661764"/>
            <a:ext cx="3958225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b="1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Гло́сса</a:t>
            </a:r>
            <a:r>
              <a:rPr lang="ru-RU" sz="12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(</a:t>
            </a:r>
            <a:r>
              <a:rPr lang="ru-RU" sz="1200" i="1" u="sng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 tooltip="Древнегреческий язык"/>
              </a:rPr>
              <a:t>др.-греч.</a:t>
            </a:r>
            <a:r>
              <a:rPr lang="ru-RU" sz="12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200" i="1" u="sng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 tooltip="wikt:γλῶσσα"/>
              </a:rPr>
              <a:t>γλῶσσα</a:t>
            </a:r>
            <a:r>
              <a:rPr lang="ru-RU" sz="12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«язык; речь») — иноязычное или непонятное слово в тексте книги с толкованием, помещённым либо над самим словом, либо под ним (</a:t>
            </a:r>
            <a:r>
              <a:rPr lang="ru-RU" sz="1200" i="1" u="sng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 tooltip="Интерлиньяж"/>
              </a:rPr>
              <a:t>интерлинеарная</a:t>
            </a:r>
            <a:r>
              <a:rPr lang="ru-RU" sz="12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глосса), либо рядом на полях (</a:t>
            </a:r>
            <a:r>
              <a:rPr lang="ru-RU" sz="1200" i="1" u="sng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7" tooltip="Маргиналии"/>
              </a:rPr>
              <a:t>маргинальная глосса</a:t>
            </a:r>
            <a:r>
              <a:rPr lang="ru-RU" sz="12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3555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69036" y="419725"/>
            <a:ext cx="6056026" cy="60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</a:t>
            </a:r>
            <a:r>
              <a:rPr lang="ru-RU" sz="3200" b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457200" marR="27305" lvl="0" indent="-45720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внимательно прочитать работу;</a:t>
            </a:r>
          </a:p>
          <a:p>
            <a:pPr marL="457200" marR="27305" lvl="0" indent="-45720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наиболее часто встречающиеся термины;</a:t>
            </a:r>
          </a:p>
          <a:p>
            <a:pPr marL="457200" marR="27305" lvl="0" indent="-45720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  <a:buFont typeface="Wingdings" panose="05000000000000000000" pitchFamily="2" charset="2"/>
              <a:buChar char="Ø"/>
            </a:pPr>
            <a:r>
              <a:rPr lang="ru-RU" sz="28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составить список терминов, объединенных общей </a:t>
            </a:r>
            <a:r>
              <a:rPr lang="ru-RU" sz="2800" i="1" dirty="0" smtClean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тематикой;</a:t>
            </a:r>
          </a:p>
          <a:p>
            <a:pPr marL="457200" marR="27305" lvl="0" indent="-45720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расположить </a:t>
            </a: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термины в алфавитном порядке; </a:t>
            </a:r>
            <a:endParaRPr lang="ru-RU" sz="2800" i="1" dirty="0" smtClean="0">
              <a:solidFill>
                <a:srgbClr val="000068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27305" lvl="0" indent="-45720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составить </a:t>
            </a: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статьи глоссария: </a:t>
            </a:r>
          </a:p>
          <a:p>
            <a:pPr marL="215900"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дать точную формулировку термина в именительном падеже; — объемно раскрыть смысл данного термина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670"/>
          <a:stretch/>
        </p:blipFill>
        <p:spPr>
          <a:xfrm>
            <a:off x="8065843" y="984996"/>
            <a:ext cx="3416624" cy="28748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453" y="4801576"/>
            <a:ext cx="2540000" cy="168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64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82435" y="290945"/>
            <a:ext cx="103770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</a:t>
            </a:r>
            <a:r>
              <a:rPr lang="ru-RU" sz="3200" b="1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3200" b="1" dirty="0">
              <a:solidFill>
                <a:srgbClr val="000068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8938" y="1034321"/>
            <a:ext cx="4961744" cy="506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indent="215900" algn="just">
              <a:lnSpc>
                <a:spcPct val="105000"/>
              </a:lnSpc>
              <a:spcAft>
                <a:spcPts val="1810"/>
              </a:spcAft>
            </a:pPr>
            <a:r>
              <a:rPr lang="ru-RU" sz="2800" i="1" dirty="0">
                <a:solidFill>
                  <a:srgbClr val="000068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способность студентов решать стандартные задачи профессиональной деятельности на основе информационной и библиографической культуры с применением информационно-коммуникационных технологий и с учетом основных требований информационной безопасности.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71" t="-2485" r="18402" b="2485"/>
          <a:stretch/>
        </p:blipFill>
        <p:spPr>
          <a:xfrm>
            <a:off x="6996762" y="1274163"/>
            <a:ext cx="4905145" cy="39723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6" b="98788" l="1250" r="997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271" y="5246556"/>
            <a:ext cx="4168125" cy="143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46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82435" y="290945"/>
            <a:ext cx="10377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3200" b="1" i="1" kern="50" dirty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Составление </a:t>
            </a:r>
            <a:r>
              <a:rPr lang="ru-RU" sz="3200" b="1" i="1" kern="50" dirty="0" smtClean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глоссария</a:t>
            </a:r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36987692"/>
              </p:ext>
            </p:extLst>
          </p:nvPr>
        </p:nvGraphicFramePr>
        <p:xfrm>
          <a:off x="928255" y="2445381"/>
          <a:ext cx="11263745" cy="31102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648691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Точность информации:</a:t>
            </a:r>
          </a:p>
        </p:txBody>
      </p:sp>
    </p:spTree>
    <p:extLst>
      <p:ext uri="{BB962C8B-B14F-4D97-AF65-F5344CB8AC3E}">
        <p14:creationId xmlns:p14="http://schemas.microsoft.com/office/powerpoint/2010/main" val="30055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82435" y="290945"/>
            <a:ext cx="10377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3200" b="1" i="1" kern="50" dirty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Составление </a:t>
            </a:r>
            <a:r>
              <a:rPr lang="ru-RU" sz="3200" b="1" i="1" kern="50" dirty="0" smtClean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глоссария</a:t>
            </a:r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22289147"/>
              </p:ext>
            </p:extLst>
          </p:nvPr>
        </p:nvGraphicFramePr>
        <p:xfrm>
          <a:off x="928255" y="2286000"/>
          <a:ext cx="11133757" cy="3269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22764" y="1565563"/>
            <a:ext cx="8423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</a:t>
            </a:r>
            <a:r>
              <a:rPr lang="ru-RU" sz="2800" b="1" i="1" dirty="0" smtClean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Достоверность информации</a:t>
            </a:r>
            <a:r>
              <a:rPr lang="ru-RU" sz="2800" b="1" i="1" dirty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16898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28255" cy="6858000"/>
          </a:xfrm>
          <a:prstGeom prst="rect">
            <a:avLst/>
          </a:prstGeom>
          <a:solidFill>
            <a:srgbClr val="0000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82435" y="290945"/>
            <a:ext cx="103770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</a:t>
            </a:r>
            <a:r>
              <a:rPr lang="ru-RU" sz="3200" b="1" i="1" kern="50" dirty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Составление </a:t>
            </a:r>
            <a:r>
              <a:rPr lang="ru-RU" sz="3200" b="1" i="1" kern="50" dirty="0" smtClean="0">
                <a:solidFill>
                  <a:srgbClr val="000068"/>
                </a:solidFill>
                <a:latin typeface="Times New Roman" panose="02020603050405020304" pitchFamily="18" charset="0"/>
                <a:ea typeface="Courier New" panose="02070309020205020404" pitchFamily="49" charset="0"/>
                <a:cs typeface="Times New Roman" panose="02020603050405020304" pitchFamily="18" charset="0"/>
              </a:rPr>
              <a:t>глоссария</a:t>
            </a:r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i="1" dirty="0">
              <a:solidFill>
                <a:srgbClr val="00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336743085"/>
              </p:ext>
            </p:extLst>
          </p:nvPr>
        </p:nvGraphicFramePr>
        <p:xfrm>
          <a:off x="928255" y="2757055"/>
          <a:ext cx="11263745" cy="3482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33055" y="1593273"/>
            <a:ext cx="106264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Отражение в работе контекста, в котором может быть употреблен данный термин</a:t>
            </a:r>
            <a:r>
              <a:rPr lang="ru-RU" sz="2800" b="1" i="1" dirty="0" smtClean="0">
                <a:solidFill>
                  <a:srgbClr val="0000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i="1" dirty="0">
              <a:solidFill>
                <a:srgbClr val="00007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2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18" y="2726633"/>
            <a:ext cx="3399361" cy="40174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7678" y="1199213"/>
            <a:ext cx="8304551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18415" lvl="0" indent="-4572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Борикова Л. В. Пишем реферат, доклад, выпускную квалификационную работу: учеб. пособие </a:t>
            </a:r>
            <a:r>
              <a:rPr lang="ru-RU" sz="20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Культура устной и письменной речи делового человека: Справочник. </a:t>
            </a:r>
            <a:r>
              <a:rPr lang="ru-RU" sz="2000" i="1" dirty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Онушкин 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000068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  <a:endParaRPr lang="ru-RU" sz="2000" i="1" dirty="0">
              <a:solidFill>
                <a:srgbClr val="000068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57798" y="314793"/>
            <a:ext cx="7674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200" b="1" i="1" dirty="0" smtClean="0">
                <a:solidFill>
                  <a:srgbClr val="00006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</a:t>
            </a:r>
            <a:endParaRPr lang="ru-RU" sz="3200" b="1" i="1" dirty="0">
              <a:solidFill>
                <a:srgbClr val="00006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34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688</Words>
  <Application>Microsoft Office PowerPoint</Application>
  <PresentationFormat>Широкоэкранный</PresentationFormat>
  <Paragraphs>58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КОЛЛЕДЖ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 студентов. </dc:title>
  <dc:subject>Составление глоссария на уроках психолого-педагогического цикла.</dc:subject>
  <dc:creator>преподаватель высшей квалификационной категории Гольская Оксана Геннадьевна.</dc:creator>
  <cp:lastModifiedBy>Admin</cp:lastModifiedBy>
  <cp:revision>50</cp:revision>
  <dcterms:created xsi:type="dcterms:W3CDTF">2019-12-01T06:53:20Z</dcterms:created>
  <dcterms:modified xsi:type="dcterms:W3CDTF">2019-12-06T14:00:04Z</dcterms:modified>
</cp:coreProperties>
</file>