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5A46C-49D6-43BE-82F6-C61E525BE76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4A574-A56C-4463-9111-69D6853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</a:rPr>
              <a:t>Ономастика</a:t>
            </a:r>
            <a:endParaRPr lang="ru-RU" sz="9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221088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indent="2152650"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Карасавиди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Е.Ю., учитель истории </a:t>
            </a:r>
          </a:p>
          <a:p>
            <a:pPr indent="2152650"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обществознания МБОУ СОШ №5, </a:t>
            </a:r>
          </a:p>
          <a:p>
            <a:pPr indent="2152650"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Пыть-Ях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ХМАО-Югра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Космонимика</a:t>
            </a:r>
            <a:r>
              <a:rPr lang="ru-RU" dirty="0"/>
              <a:t> и </a:t>
            </a:r>
            <a:r>
              <a:rPr lang="ru-RU" dirty="0" err="1" smtClean="0"/>
              <a:t>зоонимика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Еще одно интересное направление ‒ </a:t>
            </a:r>
            <a:r>
              <a:rPr lang="ru-RU" b="1" dirty="0" err="1">
                <a:solidFill>
                  <a:srgbClr val="FF0000"/>
                </a:solidFill>
              </a:rPr>
              <a:t>космонимика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r>
              <a:rPr lang="ru-RU" dirty="0"/>
              <a:t> В его рамках анализируются названия различных космических объектов, а также отдельных небесных светил (Меркурий, Луна, Солнце, звезда Сириус, карликовая планета Церера, комета Галлея). </a:t>
            </a:r>
            <a:endParaRPr lang="ru-RU" dirty="0" smtClean="0"/>
          </a:p>
          <a:p>
            <a:r>
              <a:rPr lang="ru-RU" b="1" dirty="0" err="1" smtClean="0">
                <a:solidFill>
                  <a:srgbClr val="FF0000"/>
                </a:solidFill>
              </a:rPr>
              <a:t>Зоонимика</a:t>
            </a:r>
            <a:r>
              <a:rPr lang="ru-RU" dirty="0"/>
              <a:t>, как вы, наверное, догадались, занимается кличками и собственными именами животных (</a:t>
            </a:r>
            <a:r>
              <a:rPr lang="ru-RU" dirty="0" err="1"/>
              <a:t>Бекингем</a:t>
            </a:r>
            <a:r>
              <a:rPr lang="ru-RU" dirty="0"/>
              <a:t>, Арнольд, Беся, Бритни, Мурка, Шарик).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692696"/>
            <a:ext cx="5148064" cy="557748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Шарик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первый взгляд, кажется, что кличка происходит от слова «шар». Пушистый круглый комочек – так выглядят почти все щенки, которые вырастают потом зачастую в огромных </a:t>
            </a:r>
            <a:r>
              <a:rPr lang="ru-RU" dirty="0" smtClean="0"/>
              <a:t>псин</a:t>
            </a:r>
          </a:p>
          <a:p>
            <a:r>
              <a:rPr lang="ru-RU" dirty="0" smtClean="0"/>
              <a:t>Оказывается</a:t>
            </a:r>
            <a:r>
              <a:rPr lang="ru-RU" dirty="0"/>
              <a:t>, по-польски слово «</a:t>
            </a:r>
            <a:r>
              <a:rPr lang="ru-RU" dirty="0" err="1"/>
              <a:t>szary</a:t>
            </a:r>
            <a:r>
              <a:rPr lang="ru-RU" dirty="0"/>
              <a:t>» («</a:t>
            </a:r>
            <a:r>
              <a:rPr lang="ru-RU" dirty="0" err="1"/>
              <a:t>шарый</a:t>
            </a:r>
            <a:r>
              <a:rPr lang="ru-RU" dirty="0"/>
              <a:t>») обозначает «</a:t>
            </a:r>
            <a:r>
              <a:rPr lang="ru-RU" dirty="0" smtClean="0"/>
              <a:t>серый</a:t>
            </a:r>
          </a:p>
          <a:p>
            <a:r>
              <a:rPr lang="ru-RU" dirty="0" smtClean="0"/>
              <a:t>Третья </a:t>
            </a:r>
            <a:r>
              <a:rPr lang="ru-RU" dirty="0"/>
              <a:t>версия истории беспородного имени – «дворянская». Крестьянские, дворовые дети называли Шариками собак, не понимая басурманского </a:t>
            </a:r>
            <a:r>
              <a:rPr lang="ru-RU" dirty="0" err="1"/>
              <a:t>Chéri</a:t>
            </a:r>
            <a:r>
              <a:rPr lang="ru-RU" dirty="0"/>
              <a:t> («милашка»)</a:t>
            </a:r>
          </a:p>
        </p:txBody>
      </p:sp>
      <p:pic>
        <p:nvPicPr>
          <p:cNvPr id="22530" name="Picture 2" descr="http://img-fotki.yandex.ru/get/5629/130884706.5b/0_98fa4_e638d88a_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1180" y="620688"/>
            <a:ext cx="4102820" cy="5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Мухтар</a:t>
            </a:r>
            <a:r>
              <a:rPr lang="ru-RU" dirty="0"/>
              <a:t>. Это слово с арабского переводится как «выбранный, отобранный, избранник, вольный», а по по-турецки означает «староста, надзиратель».</a:t>
            </a:r>
          </a:p>
        </p:txBody>
      </p:sp>
      <p:pic>
        <p:nvPicPr>
          <p:cNvPr id="24578" name="Picture 2" descr="https://190330.selcdn.ru/prmira/2017/2/28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0901" y="1916832"/>
            <a:ext cx="4733099" cy="3549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476672"/>
            <a:ext cx="4211960" cy="564949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Прозвища </a:t>
            </a:r>
            <a:r>
              <a:rPr lang="ru-RU" dirty="0" err="1"/>
              <a:t>Мурзик</a:t>
            </a:r>
            <a:r>
              <a:rPr lang="ru-RU" dirty="0"/>
              <a:t> по одной из версий, оно ведет свое начало от нарицательного «мурза» , которое в московских говорах имело значение «замарашка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Мурзой </a:t>
            </a:r>
            <a:r>
              <a:rPr lang="ru-RU" dirty="0"/>
              <a:t>называли «татарского князя» . </a:t>
            </a:r>
            <a:endParaRPr lang="ru-RU" dirty="0" smtClean="0"/>
          </a:p>
          <a:p>
            <a:r>
              <a:rPr lang="ru-RU" dirty="0" smtClean="0"/>
              <a:t>прозвище </a:t>
            </a:r>
            <a:r>
              <a:rPr lang="ru-RU" dirty="0" err="1"/>
              <a:t>Мурзик</a:t>
            </a:r>
            <a:r>
              <a:rPr lang="ru-RU" dirty="0"/>
              <a:t> имеет схожую этимологию с распространенным в тамбовских говорах глаголом «</a:t>
            </a:r>
            <a:r>
              <a:rPr lang="ru-RU" dirty="0" err="1"/>
              <a:t>мурзиться</a:t>
            </a:r>
            <a:r>
              <a:rPr lang="ru-RU" dirty="0"/>
              <a:t>» - «гневаться, злиться»</a:t>
            </a:r>
          </a:p>
        </p:txBody>
      </p:sp>
      <p:pic>
        <p:nvPicPr>
          <p:cNvPr id="25602" name="Picture 2" descr="http://static.diary.ru/userdir/3/2/4/3/3243546/81219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12776"/>
            <a:ext cx="4581195" cy="3435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4788024" cy="572149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Хрематонимику</a:t>
            </a:r>
            <a:r>
              <a:rPr lang="ru-RU" dirty="0"/>
              <a:t> также интересует имя собственное. Примеры того, что относится к области ее изучения, многочисленны. </a:t>
            </a:r>
            <a:r>
              <a:rPr lang="ru-RU" dirty="0" err="1"/>
              <a:t>Хрематонимику</a:t>
            </a:r>
            <a:r>
              <a:rPr lang="ru-RU" dirty="0"/>
              <a:t> интересуют те имена, которые принадлежат предметам материальной культуры (пушка "</a:t>
            </a:r>
            <a:r>
              <a:rPr lang="ru-RU" dirty="0" err="1"/>
              <a:t>Гамаюн</a:t>
            </a:r>
            <a:r>
              <a:rPr lang="ru-RU" dirty="0"/>
              <a:t>", меч </a:t>
            </a:r>
            <a:r>
              <a:rPr lang="ru-RU" dirty="0" err="1"/>
              <a:t>Дюрандаль</a:t>
            </a:r>
            <a:r>
              <a:rPr lang="ru-RU" dirty="0"/>
              <a:t>, алмаз "Орлов"). </a:t>
            </a:r>
          </a:p>
        </p:txBody>
      </p:sp>
      <p:pic>
        <p:nvPicPr>
          <p:cNvPr id="26626" name="Picture 2" descr="http://fonday.ru/images/tmp/9/5/original/95470u01nM20z133BzxkRztwi.jpg"/>
          <p:cNvPicPr>
            <a:picLocks noChangeAspect="1" noChangeArrowheads="1"/>
          </p:cNvPicPr>
          <p:nvPr/>
        </p:nvPicPr>
        <p:blipFill>
          <a:blip r:embed="rId2" cstate="print"/>
          <a:srcRect l="19792" t="1667" r="26570"/>
          <a:stretch>
            <a:fillRect/>
          </a:stretch>
        </p:blipFill>
        <p:spPr bwMode="auto">
          <a:xfrm>
            <a:off x="5111415" y="836712"/>
            <a:ext cx="358221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4139952" cy="564949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Карабонимика</a:t>
            </a:r>
            <a:r>
              <a:rPr lang="ru-RU" dirty="0" smtClean="0"/>
              <a:t> </a:t>
            </a:r>
            <a:r>
              <a:rPr lang="ru-RU" dirty="0"/>
              <a:t>занимается изучением собственных имен катеров, судов и кораблей ("Варяг", "Аврора", "Память Меркурия", "Бородино"). Заметим, что этот термин предложил российский ученый </a:t>
            </a:r>
            <a:r>
              <a:rPr lang="ru-RU" dirty="0" err="1"/>
              <a:t>Алексушин</a:t>
            </a:r>
            <a:r>
              <a:rPr lang="ru-RU" dirty="0"/>
              <a:t> вместо терминов "</a:t>
            </a:r>
            <a:r>
              <a:rPr lang="ru-RU" dirty="0" err="1"/>
              <a:t>каронимика</a:t>
            </a:r>
            <a:r>
              <a:rPr lang="ru-RU" dirty="0"/>
              <a:t>" и "</a:t>
            </a:r>
            <a:r>
              <a:rPr lang="ru-RU" dirty="0" err="1"/>
              <a:t>наутонимика</a:t>
            </a:r>
            <a:r>
              <a:rPr lang="ru-RU" dirty="0"/>
              <a:t>", употреблявшихся ранее. </a:t>
            </a:r>
          </a:p>
        </p:txBody>
      </p:sp>
      <p:pic>
        <p:nvPicPr>
          <p:cNvPr id="27650" name="Picture 2" descr="https://574.spb.ru/images/projects/2016-2017/astafjev-s-v/082/082_15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340768"/>
            <a:ext cx="4517835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196752"/>
            <a:ext cx="453650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Теонимика</a:t>
            </a:r>
            <a:r>
              <a:rPr lang="ru-RU" dirty="0" smtClean="0"/>
              <a:t> </a:t>
            </a:r>
            <a:r>
              <a:rPr lang="ru-RU" dirty="0"/>
              <a:t>занимается изучением имен богов, духов, демонов, персонажей легенд и мифов. Она показывает, как в имена собственные превращались нарицательные ‒ наименования огня, ветра, грома, грозы и других явлений природы. </a:t>
            </a:r>
          </a:p>
        </p:txBody>
      </p:sp>
      <p:pic>
        <p:nvPicPr>
          <p:cNvPr id="28674" name="Picture 2" descr="http://kajlas.ru/wp-content/uploads/2015/02/images_2015_01_978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60648"/>
            <a:ext cx="3430469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Значение имени Один: устремленный, бешеный, бушующий.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Ономастика </a:t>
            </a:r>
            <a:r>
              <a:rPr lang="ru-RU" dirty="0"/>
              <a:t>‒ это слово, имеющее греческое происхождение. В переводе с данного языка оно означает "имя". Нетрудно догадаться, что ономастика как наука изучает имена собственные людей. Однако не только их. Ее интересуют также названия народов, животных, географических объектов. Кроме того, в отдельную науку выделяется часть ономастики, изучающая названия гор, рек, населенных пунктов и прочего. Она называется </a:t>
            </a:r>
            <a:r>
              <a:rPr lang="ru-RU" dirty="0" smtClean="0">
                <a:solidFill>
                  <a:srgbClr val="FF0000"/>
                </a:solidFill>
              </a:rPr>
              <a:t>топонимикой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xvatit.com/uploads/posts/2016-01/1452526001_d0be2cd4d35617189a9d0d67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340768"/>
            <a:ext cx="5007845" cy="43204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052736"/>
            <a:ext cx="41148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Значительную часть человеческой жизни охватывает такое понятие как имена собственные. Примеры их многочисленны. Они даются всему, что создают люди, а также географическим объектам, включая расположенные за пределами нашей планеты.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Изучая имена собственные, можно заметить специфические особенности их передачи и сохранения. </a:t>
            </a:r>
            <a:endParaRPr lang="ru-RU" dirty="0" smtClean="0"/>
          </a:p>
          <a:p>
            <a:r>
              <a:rPr lang="ru-RU" dirty="0" smtClean="0"/>
              <a:t>Происхождение </a:t>
            </a:r>
            <a:r>
              <a:rPr lang="ru-RU" dirty="0"/>
              <a:t>тех или иных названий может быть забыто, и сами они могут не иметь никакой связи с другими словами данного языка. </a:t>
            </a:r>
            <a:endParaRPr lang="ru-RU" dirty="0" smtClean="0"/>
          </a:p>
          <a:p>
            <a:r>
              <a:rPr lang="ru-RU" dirty="0" smtClean="0"/>
              <a:t>имя </a:t>
            </a:r>
            <a:r>
              <a:rPr lang="ru-RU" dirty="0"/>
              <a:t>собственное даже в этом случае сохраняет социальное значение, то есть оно является понятным указанием на тот или иной предмет.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4211960" cy="645333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литературных произведениях сегодня накоплен богатый материал для исследования имен собственных, отражающих различные творческие методы и стили. Достаточно упомянуть набор "говорящих" названий и имен, таких как Чичиков, Собакевич, Скотинин. Все они призваны отразить жанр, используемый в произведении, характеризуя определенным образом того или иного героя. </a:t>
            </a:r>
          </a:p>
        </p:txBody>
      </p:sp>
      <p:pic>
        <p:nvPicPr>
          <p:cNvPr id="10242" name="Picture 2" descr="https://arhivurokov.ru/videouroki/tests/52472/image_58d53c276d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4589" y="188640"/>
            <a:ext cx="2251862" cy="2448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64288" y="2636912"/>
            <a:ext cx="122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Собакевич</a:t>
            </a:r>
            <a:endParaRPr lang="ru-RU" dirty="0"/>
          </a:p>
        </p:txBody>
      </p:sp>
      <p:pic>
        <p:nvPicPr>
          <p:cNvPr id="10246" name="Picture 6" descr="http://900igr.net/up/datai/156832/0009-010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924944"/>
            <a:ext cx="2088232" cy="300289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148064" y="6021288"/>
            <a:ext cx="1240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Коробочка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Антропонимика</a:t>
            </a:r>
            <a:r>
              <a:rPr lang="ru-RU" dirty="0"/>
              <a:t> занимается исследованием непосредственно собственных имен людей (Иван </a:t>
            </a:r>
            <a:r>
              <a:rPr lang="ru-RU" dirty="0" err="1"/>
              <a:t>Калита</a:t>
            </a:r>
            <a:r>
              <a:rPr lang="ru-RU" dirty="0"/>
              <a:t>, Борис Николаевич Ельцин). В этом направлении разграничиваются канонические и народные личные имена, а также формы одного имени: диалектные и литературные, неофициальные и официальные. В конкретную эпоху каждый этнос обладает своим </a:t>
            </a:r>
            <a:r>
              <a:rPr lang="ru-RU" dirty="0" err="1"/>
              <a:t>антропонимиконом</a:t>
            </a:r>
            <a:r>
              <a:rPr lang="ru-RU" dirty="0"/>
              <a:t>. Это понятие означает реестр личных имен.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4509120"/>
            <a:ext cx="7992888" cy="27089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Разбойникам </a:t>
            </a:r>
            <a:r>
              <a:rPr lang="ru-RU" dirty="0" smtClean="0"/>
              <a:t>принято </a:t>
            </a:r>
            <a:r>
              <a:rPr lang="ru-RU" dirty="0"/>
              <a:t>давать клички. Ничто не мешает предположить, что какой-нибудь удалец «с большой дороги» получил прозвище Соловей, допустим, за особенное умение свистеть, всегда ценившееся в разбойничьей среде.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s://i.pinimg.com/736x/65/21/d4/6521d4e9a324781813dec9928372cb16--ilham-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552728" cy="4300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148064" y="836712"/>
            <a:ext cx="3513584" cy="536145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Микула </a:t>
            </a:r>
            <a:r>
              <a:rPr lang="ru-RU" dirty="0" err="1" smtClean="0"/>
              <a:t>Селянинович</a:t>
            </a:r>
            <a:r>
              <a:rPr lang="ru-RU" dirty="0" smtClean="0"/>
              <a:t> – герой русских сказок и былин. Парень с этим именем - легендарный пахарь и богатырь, который стал олицетворением силы русского народа и, в частности. Крестьянства. </a:t>
            </a:r>
            <a:endParaRPr lang="ru-RU" dirty="0"/>
          </a:p>
        </p:txBody>
      </p:sp>
      <p:pic>
        <p:nvPicPr>
          <p:cNvPr id="20482" name="Picture 2" descr="https://24smi.org/public/media/resize/660x-/person/2018/01/25/srlp3ulbvmvq-mikula-selianin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4234830" cy="5646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60648"/>
            <a:ext cx="5724128" cy="64087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Этимология Бабы-Яги, возможно относится к санскриту, и имеет перевод не иначе как </a:t>
            </a:r>
            <a:r>
              <a:rPr lang="ru-RU" b="1" dirty="0"/>
              <a:t>«</a:t>
            </a:r>
            <a:r>
              <a:rPr lang="ru-RU" b="1" dirty="0" err="1"/>
              <a:t>йагья</a:t>
            </a:r>
            <a:r>
              <a:rPr lang="ru-RU" b="1" dirty="0"/>
              <a:t>»</a:t>
            </a:r>
            <a:r>
              <a:rPr lang="ru-RU" dirty="0"/>
              <a:t> - жертвоприношение, а слово «баба» с ударением на последний слог переводится как «отшельник».</a:t>
            </a:r>
          </a:p>
          <a:p>
            <a:r>
              <a:rPr lang="ru-RU" dirty="0" smtClean="0"/>
              <a:t>По </a:t>
            </a:r>
            <a:r>
              <a:rPr lang="ru-RU" dirty="0"/>
              <a:t>другой гипотезе, </a:t>
            </a:r>
            <a:r>
              <a:rPr lang="ru-RU" b="1" dirty="0"/>
              <a:t>«яга»</a:t>
            </a:r>
            <a:r>
              <a:rPr lang="ru-RU" dirty="0"/>
              <a:t> в переводе с коми – бор, сосновый лес, а «баба» - женщина. И Баба-Яга в такой трактовке - лесная женщина.</a:t>
            </a:r>
          </a:p>
          <a:p>
            <a:r>
              <a:rPr lang="ru-RU" dirty="0"/>
              <a:t>Связывают слово «яга» и с глаголом </a:t>
            </a:r>
            <a:r>
              <a:rPr lang="ru-RU" b="1" dirty="0"/>
              <a:t>«</a:t>
            </a:r>
            <a:r>
              <a:rPr lang="ru-RU" b="1" dirty="0" err="1"/>
              <a:t>ягать</a:t>
            </a:r>
            <a:r>
              <a:rPr lang="ru-RU" dirty="0"/>
              <a:t>», который обозначает кричать, шуметь, ругаться. Тогда Баба-Яга никто иная, как шумливая, вздорная бабка.</a:t>
            </a:r>
          </a:p>
          <a:p>
            <a:endParaRPr lang="ru-RU" dirty="0"/>
          </a:p>
        </p:txBody>
      </p:sp>
      <p:pic>
        <p:nvPicPr>
          <p:cNvPr id="21506" name="Picture 2" descr="http://www.b17.ru/foto/uploaded/773630c187233a8ffbbaccadae86ae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980728"/>
            <a:ext cx="3307075" cy="3360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657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Ономастика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Космонимика и зоонимика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Ономастика</dc:title>
  <dc:creator>Селена</dc:creator>
  <cp:lastModifiedBy>Селена</cp:lastModifiedBy>
  <cp:revision>6</cp:revision>
  <dcterms:created xsi:type="dcterms:W3CDTF">2019-01-28T18:26:14Z</dcterms:created>
  <dcterms:modified xsi:type="dcterms:W3CDTF">2019-12-07T15:45:14Z</dcterms:modified>
</cp:coreProperties>
</file>