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4" r:id="rId4"/>
    <p:sldId id="259" r:id="rId5"/>
    <p:sldId id="260" r:id="rId6"/>
    <p:sldId id="270" r:id="rId7"/>
    <p:sldId id="265" r:id="rId8"/>
    <p:sldId id="272" r:id="rId9"/>
    <p:sldId id="263" r:id="rId10"/>
    <p:sldId id="271" r:id="rId11"/>
    <p:sldId id="266" r:id="rId12"/>
    <p:sldId id="268" r:id="rId13"/>
    <p:sldId id="267" r:id="rId14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710" autoAdjust="0"/>
  </p:normalViewPr>
  <p:slideViewPr>
    <p:cSldViewPr>
      <p:cViewPr varScale="1">
        <p:scale>
          <a:sx n="60" d="100"/>
          <a:sy n="60" d="100"/>
        </p:scale>
        <p:origin x="1388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E442333-06DD-473D-9D2F-6DC0F1D7CF0E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3476CD2-06C7-437A-ACCA-67187675443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6535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42333-06DD-473D-9D2F-6DC0F1D7CF0E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6CD2-06C7-437A-ACCA-6718767544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219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42333-06DD-473D-9D2F-6DC0F1D7CF0E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6CD2-06C7-437A-ACCA-6718767544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792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42333-06DD-473D-9D2F-6DC0F1D7CF0E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6CD2-06C7-437A-ACCA-6718767544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332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42333-06DD-473D-9D2F-6DC0F1D7CF0E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6CD2-06C7-437A-ACCA-67187675443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8010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42333-06DD-473D-9D2F-6DC0F1D7CF0E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6CD2-06C7-437A-ACCA-6718767544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057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42333-06DD-473D-9D2F-6DC0F1D7CF0E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6CD2-06C7-437A-ACCA-6718767544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479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42333-06DD-473D-9D2F-6DC0F1D7CF0E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6CD2-06C7-437A-ACCA-6718767544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808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42333-06DD-473D-9D2F-6DC0F1D7CF0E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6CD2-06C7-437A-ACCA-6718767544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44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42333-06DD-473D-9D2F-6DC0F1D7CF0E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6CD2-06C7-437A-ACCA-6718767544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860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42333-06DD-473D-9D2F-6DC0F1D7CF0E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76CD2-06C7-437A-ACCA-6718767544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123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7E442333-06DD-473D-9D2F-6DC0F1D7CF0E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83476CD2-06C7-437A-ACCA-6718767544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328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3FED537-3AF1-4C36-9904-77B6A54D27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83995" y="5462458"/>
            <a:ext cx="6172200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2485" y="4208424"/>
            <a:ext cx="7475220" cy="1325880"/>
          </a:xfrm>
        </p:spPr>
        <p:txBody>
          <a:bodyPr>
            <a:normAutofit/>
          </a:bodyPr>
          <a:lstStyle/>
          <a:p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Экскурсия </a:t>
            </a:r>
            <a:r>
              <a:rPr lang="ru-RU" sz="2300">
                <a:latin typeface="Times New Roman" pitchFamily="18" charset="0"/>
                <a:cs typeface="Times New Roman" pitchFamily="18" charset="0"/>
              </a:rPr>
              <a:t>в осенний лес </a:t>
            </a:r>
            <a:br>
              <a:rPr lang="ru-RU" sz="2300" dirty="0">
                <a:latin typeface="Times New Roman" pitchFamily="18" charset="0"/>
                <a:cs typeface="Times New Roman" pitchFamily="18" charset="0"/>
              </a:rPr>
            </a:b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как форма познания</a:t>
            </a:r>
            <a:br>
              <a:rPr lang="ru-RU" sz="2300" dirty="0">
                <a:latin typeface="Times New Roman" pitchFamily="18" charset="0"/>
                <a:cs typeface="Times New Roman" pitchFamily="18" charset="0"/>
              </a:rPr>
            </a:b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с детьми дошкольного возраста </a:t>
            </a:r>
            <a:br>
              <a:rPr lang="ru-RU" sz="2300" dirty="0"/>
            </a:br>
            <a:endParaRPr lang="ru-RU" sz="23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2147" y="5598293"/>
            <a:ext cx="6575895" cy="553690"/>
          </a:xfrm>
        </p:spPr>
        <p:txBody>
          <a:bodyPr>
            <a:noAutofit/>
          </a:bodyPr>
          <a:lstStyle/>
          <a:p>
            <a:pPr>
              <a:spcBef>
                <a:spcPts val="40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Презентацию подготовила воспитатель МКДОУ БГО </a:t>
            </a:r>
          </a:p>
          <a:p>
            <a:pPr>
              <a:spcBef>
                <a:spcPts val="40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детский сад №1 комбинированного типа</a:t>
            </a:r>
          </a:p>
          <a:p>
            <a:pPr>
              <a:spcBef>
                <a:spcPts val="400"/>
              </a:spcBef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Бахтеева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Анастасия Николаевна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FD9B8D7-9A18-42C5-987C-66A1F20F04A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2880" y="205740"/>
            <a:ext cx="8778240" cy="3764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3191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E659D223-F510-42C1-9DF1-1246405263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3355" y="243840"/>
            <a:ext cx="879348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EB2D573-90C6-4223-BDB0-20D4FD97D6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D5B834C4-13F9-494E-82A6-7B52564164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3355" y="243840"/>
            <a:ext cx="8793480" cy="6377939"/>
          </a:xfrm>
          <a:prstGeom prst="rect">
            <a:avLst/>
          </a:prstGeom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C2B93C8-6DB6-4915-B31A-CCC57DC6118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600" y="803275"/>
            <a:ext cx="3938587" cy="5251449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F19318D1-076E-4507-9978-850C650698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572000" y="1156447"/>
            <a:ext cx="0" cy="44285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F33D4FD-4E20-4D5C-8E22-306F0CADED4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9003" y="803276"/>
            <a:ext cx="3938586" cy="525144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809C0BCD-BEE9-423F-A51C-BCCD8E5EAA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3355" y="243840"/>
            <a:ext cx="879348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998D094-42B2-42BA-AA14-E8FBE073A5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3355" y="243840"/>
            <a:ext cx="879348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465D64B-59F4-4BDC-B833-A17EF1E046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83995" y="3733800"/>
            <a:ext cx="6172200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63FE6F10-B3AD-4403-94CA-F511552869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3355" y="243840"/>
            <a:ext cx="8791575" cy="6377939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364D6A39-A4F7-4B00-9F42-3BC67177DB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4708" y="246887"/>
            <a:ext cx="3298316" cy="6377939"/>
          </a:xfrm>
          <a:prstGeom prst="rect">
            <a:avLst/>
          </a:prstGeom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13553ADF-88A1-4645-B819-890CA3DF7D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277713" y="4405863"/>
            <a:ext cx="2072306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B5D0D97D-7911-4A25-88E2-4D81FD4AB2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1450" y="246888"/>
            <a:ext cx="8793480" cy="6377939"/>
          </a:xfrm>
          <a:prstGeom prst="rect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46353" y="857675"/>
            <a:ext cx="2674119" cy="362284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>
              <a:lnSpc>
                <a:spcPct val="85000"/>
              </a:lnSpc>
            </a:pPr>
            <a:r>
              <a:rPr lang="en-US" sz="2200" b="1" cap="all" dirty="0" err="1">
                <a:solidFill>
                  <a:srgbClr val="FFFFFF"/>
                </a:solidFill>
              </a:rPr>
              <a:t>Разноцветный</a:t>
            </a:r>
            <a:r>
              <a:rPr lang="en-US" sz="2200" b="1" cap="all" dirty="0">
                <a:solidFill>
                  <a:srgbClr val="FFFFFF"/>
                </a:solidFill>
              </a:rPr>
              <a:t> </a:t>
            </a:r>
            <a:r>
              <a:rPr lang="en-US" sz="2200" b="1" cap="all" dirty="0" err="1">
                <a:solidFill>
                  <a:srgbClr val="FFFFFF"/>
                </a:solidFill>
              </a:rPr>
              <a:t>парк</a:t>
            </a:r>
            <a:r>
              <a:rPr lang="en-US" sz="2200" b="1" cap="all" dirty="0">
                <a:solidFill>
                  <a:srgbClr val="FFFFFF"/>
                </a:solidFill>
              </a:rPr>
              <a:t>, </a:t>
            </a:r>
            <a:r>
              <a:rPr lang="en-US" sz="2200" b="1" cap="all" dirty="0" err="1">
                <a:solidFill>
                  <a:srgbClr val="FFFFFF"/>
                </a:solidFill>
              </a:rPr>
              <a:t>разноцветный</a:t>
            </a:r>
            <a:r>
              <a:rPr lang="en-US" sz="2200" b="1" cap="all" dirty="0">
                <a:solidFill>
                  <a:srgbClr val="FFFFFF"/>
                </a:solidFill>
              </a:rPr>
              <a:t> </a:t>
            </a:r>
            <a:r>
              <a:rPr lang="en-US" sz="2200" b="1" cap="all" dirty="0" err="1">
                <a:solidFill>
                  <a:srgbClr val="FFFFFF"/>
                </a:solidFill>
              </a:rPr>
              <a:t>сад</a:t>
            </a:r>
            <a:r>
              <a:rPr lang="en-US" sz="2200" b="1" cap="all" dirty="0">
                <a:solidFill>
                  <a:srgbClr val="FFFFFF"/>
                </a:solidFill>
              </a:rPr>
              <a:t>.</a:t>
            </a:r>
            <a:br>
              <a:rPr lang="en-US" sz="2200" b="1" cap="all" dirty="0">
                <a:solidFill>
                  <a:srgbClr val="FFFFFF"/>
                </a:solidFill>
              </a:rPr>
            </a:br>
            <a:r>
              <a:rPr lang="en-US" sz="2200" b="1" cap="all" dirty="0" err="1">
                <a:solidFill>
                  <a:srgbClr val="FFFFFF"/>
                </a:solidFill>
              </a:rPr>
              <a:t>Листопад</a:t>
            </a:r>
            <a:r>
              <a:rPr lang="en-US" sz="2200" b="1" cap="all" dirty="0">
                <a:solidFill>
                  <a:srgbClr val="FFFFFF"/>
                </a:solidFill>
              </a:rPr>
              <a:t> </a:t>
            </a:r>
            <a:r>
              <a:rPr lang="en-US" sz="2200" b="1" cap="all" dirty="0" err="1">
                <a:solidFill>
                  <a:srgbClr val="FFFFFF"/>
                </a:solidFill>
              </a:rPr>
              <a:t>начался</a:t>
            </a:r>
            <a:r>
              <a:rPr lang="en-US" sz="2200" b="1" cap="all" dirty="0">
                <a:solidFill>
                  <a:srgbClr val="FFFFFF"/>
                </a:solidFill>
              </a:rPr>
              <a:t>! </a:t>
            </a:r>
            <a:r>
              <a:rPr lang="en-US" sz="2200" b="1" cap="all" dirty="0" err="1">
                <a:solidFill>
                  <a:srgbClr val="FFFFFF"/>
                </a:solidFill>
              </a:rPr>
              <a:t>Начался</a:t>
            </a:r>
            <a:r>
              <a:rPr lang="en-US" sz="2200" b="1" cap="all" dirty="0">
                <a:solidFill>
                  <a:srgbClr val="FFFFFF"/>
                </a:solidFill>
              </a:rPr>
              <a:t> </a:t>
            </a:r>
            <a:r>
              <a:rPr lang="en-US" sz="2200" b="1" cap="all" dirty="0" err="1">
                <a:solidFill>
                  <a:srgbClr val="FFFFFF"/>
                </a:solidFill>
              </a:rPr>
              <a:t>листопад</a:t>
            </a:r>
            <a:r>
              <a:rPr lang="en-US" sz="2200" b="1" cap="all" dirty="0">
                <a:solidFill>
                  <a:srgbClr val="FFFFFF"/>
                </a:solidFill>
              </a:rPr>
              <a:t>!</a:t>
            </a:r>
            <a:br>
              <a:rPr lang="en-US" sz="2200" b="1" cap="all" dirty="0">
                <a:solidFill>
                  <a:srgbClr val="FFFFFF"/>
                </a:solidFill>
              </a:rPr>
            </a:br>
            <a:r>
              <a:rPr lang="en-US" sz="2200" b="1" cap="all" dirty="0" err="1">
                <a:solidFill>
                  <a:srgbClr val="FFFFFF"/>
                </a:solidFill>
              </a:rPr>
              <a:t>Под</a:t>
            </a:r>
            <a:r>
              <a:rPr lang="en-US" sz="2200" b="1" cap="all" dirty="0">
                <a:solidFill>
                  <a:srgbClr val="FFFFFF"/>
                </a:solidFill>
              </a:rPr>
              <a:t> </a:t>
            </a:r>
            <a:r>
              <a:rPr lang="en-US" sz="2200" b="1" cap="all" dirty="0" err="1">
                <a:solidFill>
                  <a:srgbClr val="FFFFFF"/>
                </a:solidFill>
              </a:rPr>
              <a:t>ногами</a:t>
            </a:r>
            <a:r>
              <a:rPr lang="en-US" sz="2200" b="1" cap="all" dirty="0">
                <a:solidFill>
                  <a:srgbClr val="FFFFFF"/>
                </a:solidFill>
              </a:rPr>
              <a:t> у </a:t>
            </a:r>
            <a:r>
              <a:rPr lang="en-US" sz="2200" b="1" cap="all" dirty="0" err="1">
                <a:solidFill>
                  <a:srgbClr val="FFFFFF"/>
                </a:solidFill>
              </a:rPr>
              <a:t>ребят</a:t>
            </a:r>
            <a:r>
              <a:rPr lang="en-US" sz="2200" b="1" cap="all" dirty="0">
                <a:solidFill>
                  <a:srgbClr val="FFFFFF"/>
                </a:solidFill>
              </a:rPr>
              <a:t> </a:t>
            </a:r>
            <a:r>
              <a:rPr lang="en-US" sz="2200" b="1" cap="all" dirty="0" err="1">
                <a:solidFill>
                  <a:srgbClr val="FFFFFF"/>
                </a:solidFill>
              </a:rPr>
              <a:t>листья</a:t>
            </a:r>
            <a:r>
              <a:rPr lang="en-US" sz="2200" b="1" cap="all" dirty="0">
                <a:solidFill>
                  <a:srgbClr val="FFFFFF"/>
                </a:solidFill>
              </a:rPr>
              <a:t> </a:t>
            </a:r>
            <a:r>
              <a:rPr lang="en-US" sz="2200" b="1" cap="all" dirty="0" err="1">
                <a:solidFill>
                  <a:srgbClr val="FFFFFF"/>
                </a:solidFill>
              </a:rPr>
              <a:t>весело</a:t>
            </a:r>
            <a:r>
              <a:rPr lang="en-US" sz="2200" b="1" cap="all" dirty="0">
                <a:solidFill>
                  <a:srgbClr val="FFFFFF"/>
                </a:solidFill>
              </a:rPr>
              <a:t> </a:t>
            </a:r>
            <a:r>
              <a:rPr lang="en-US" sz="2200" b="1" cap="all" dirty="0" err="1">
                <a:solidFill>
                  <a:srgbClr val="FFFFFF"/>
                </a:solidFill>
              </a:rPr>
              <a:t>шуршат</a:t>
            </a:r>
            <a:r>
              <a:rPr lang="en-US" sz="2200" b="1" cap="all" dirty="0">
                <a:solidFill>
                  <a:srgbClr val="FFFFFF"/>
                </a:solidFill>
              </a:rPr>
              <a:t>!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26EBFA6-8718-4740-9FF9-2C40B938E0B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4048" y="857675"/>
            <a:ext cx="4534182" cy="514066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95536" y="1052736"/>
            <a:ext cx="3610744" cy="4584572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 осенью</a:t>
            </a:r>
          </a:p>
          <a:p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 осенью в лесу –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светло, и весело.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какие украшенья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Осень здесь развесила.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листик золотой –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Маленькое солнышко.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Соберу в корзину я,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Положу на донышко.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Берегу я листики…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Осень продолжается.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Долго дома у меня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 не кончается.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</a:t>
            </a:r>
            <a:r>
              <a:rPr lang="ru-RU" sz="2000" i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Шибицкая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1638DBA-52D8-4924-92B9-F96A5A646BC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1484784"/>
            <a:ext cx="5184576" cy="388843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69673" y="1916832"/>
            <a:ext cx="7404653" cy="4038600"/>
          </a:xfrm>
        </p:spPr>
        <p:txBody>
          <a:bodyPr>
            <a:normAutofit/>
          </a:bodyPr>
          <a:lstStyle/>
          <a:p>
            <a:pPr marL="447675" indent="-412750"/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Афанасьева Т. Увлекательные прогулки. Дошкольное воспитание №8/2011 год</a:t>
            </a:r>
          </a:p>
          <a:p>
            <a:pPr marL="447675" indent="-412750"/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Антипина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Г. Войди в лес. Дошкольное воспитание №6/2011 год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7675" indent="-412750"/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стихи про осень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E90077-3D27-40AD-9767-17D46A6019BF}"/>
              </a:ext>
            </a:extLst>
          </p:cNvPr>
          <p:cNvSpPr txBox="1"/>
          <p:nvPr/>
        </p:nvSpPr>
        <p:spPr>
          <a:xfrm>
            <a:off x="1187624" y="1052736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использованной литературы: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Экскурсия представляет собой наглядный процесс познания человеком окружающего мира, построенный на заранее подобранных объектах, находящихся в естественных условиях или расположенных в помещениях предприятий, лабораторий, научно-исследовательских институтов и т.д.</a:t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206883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899592" y="1484784"/>
            <a:ext cx="7787208" cy="3456385"/>
          </a:xfrm>
        </p:spPr>
        <p:txBody>
          <a:bodyPr>
            <a:normAutofit/>
          </a:bodyPr>
          <a:lstStyle/>
          <a:p>
            <a:pPr marL="34925" indent="0" algn="ctr">
              <a:buClr>
                <a:schemeClr val="accent1">
                  <a:lumMod val="50000"/>
                </a:schemeClr>
              </a:buClr>
              <a:buNone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 время экскурсии дети могут увидеть изменения в природе, услышать пенье птиц, ощутить запахи цветов. А также овладевают навыками узнавать и называть растения, доказывать принадлежность растения и животного к определенному виду.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60406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Темы экскурсий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47675" indent="-412750"/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Чудеса да и только</a:t>
            </a:r>
          </a:p>
          <a:p>
            <a:pPr marL="447675" indent="-412750"/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Золотые голоса</a:t>
            </a:r>
          </a:p>
          <a:p>
            <a:pPr marL="447675" indent="-412750"/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Волшебные листочки</a:t>
            </a:r>
          </a:p>
          <a:p>
            <a:pPr marL="447675" indent="-412750"/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Лесные звери</a:t>
            </a:r>
          </a:p>
          <a:p>
            <a:pPr marL="447675" indent="-412750"/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Отдых на брёвнышке</a:t>
            </a:r>
          </a:p>
          <a:p>
            <a:pPr marL="447675" indent="-412750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гости к Осени</a:t>
            </a:r>
          </a:p>
          <a:p>
            <a:pPr marL="447675" indent="-412750"/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Чудесные деревья</a:t>
            </a:r>
          </a:p>
          <a:p>
            <a:pPr marL="447675" indent="-412750"/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Первые цветы</a:t>
            </a:r>
          </a:p>
        </p:txBody>
      </p:sp>
    </p:spTree>
    <p:extLst>
      <p:ext uri="{BB962C8B-B14F-4D97-AF65-F5344CB8AC3E}">
        <p14:creationId xmlns:p14="http://schemas.microsoft.com/office/powerpoint/2010/main" val="17905610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136904" cy="2866330"/>
          </a:xfrm>
        </p:spPr>
        <p:txBody>
          <a:bodyPr numCol="1">
            <a:noAutofit/>
          </a:bodyPr>
          <a:lstStyle/>
          <a:p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«В гости к осени»</a:t>
            </a: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Формировать понимание детей признаков изменений  природы осенью.</a:t>
            </a:r>
            <a:b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1.Знакомить детей с изменениями природы осенью.</a:t>
            </a:r>
            <a:b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2.Развивать у детей познавательный интерес к окружающему миру.</a:t>
            </a:r>
            <a:b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3.Воспитывать у детей эмоциональное, положительное отношение к природе, умение видеть прекрасное в разное время года.</a:t>
            </a:r>
            <a:b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Ожидаемый результат:</a:t>
            </a:r>
            <a:b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Ребята узнают особенности природы.</a:t>
            </a:r>
            <a:b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2.Дети будут бережно относиться к природе, будут стремиться к правильному поведению по отношению к миру природы.</a:t>
            </a:r>
            <a:b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3.Смогут уверенно отличать и называть характерные признаки осени.</a:t>
            </a:r>
            <a:br>
              <a:rPr lang="ru-RU" sz="2400" dirty="0">
                <a:solidFill>
                  <a:schemeClr val="accent1">
                    <a:lumMod val="50000"/>
                  </a:schemeClr>
                </a:solidFill>
              </a:rPr>
            </a:br>
            <a:b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098578"/>
          </a:xfrm>
        </p:spPr>
        <p:txBody>
          <a:bodyPr>
            <a:noAutofit/>
          </a:bodyPr>
          <a:lstStyle/>
          <a:p>
            <a:pPr algn="l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b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Взаимодействие воспитателя с детьми во время экскурсии.</a:t>
            </a:r>
            <a:br>
              <a:rPr lang="ru-RU" sz="2000" u="sng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u="sng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За день, до похода в осенний лес, к детям в группу приходит почтальон Печкин, он приносит письмо. 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 (читает письмо): Здравствуйте, дорогие ребята! Приглашаю вас к себе в гости в лес. 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Стихотворение про осень. Дети слушают. 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-Ребята, как вы думаете, от кого это письмо, кто нас в гости к себе приглашает?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отвечают: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Осень.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день экскурсии, при входе в лес, дети находят записку, в ней послание: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«Ищите меня около трех берез».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-Ребята как мы найдем березы? 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отвечают: 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-По листочкам, по коре, стволу.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-У дерева один ствол? Дети отвечают.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Находим госпожу Осень. Осень задает вопросы.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-Какое сейчас время года? Дети отвечают: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Осень.</a:t>
            </a:r>
            <a:b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-А как вы узнали? Дети называют приметы осени, и показывают их.</a:t>
            </a:r>
          </a:p>
          <a:p>
            <a:pPr algn="just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-А какие деревья, кустарники вы ещё увидели в лесу? Дети отвечают.</a:t>
            </a:r>
          </a:p>
          <a:p>
            <a:pPr algn="just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-Ребята, у нас с собой есть фотоаппарат и мы можем всё сфотографировать.</a:t>
            </a:r>
          </a:p>
          <a:p>
            <a:pPr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Вдруг из-за деревьев выходит Баба Яга, а в руках у неё спички. </a:t>
            </a:r>
          </a:p>
          <a:p>
            <a:pPr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Осень подходит Бабе Яге и говорит: </a:t>
            </a:r>
          </a:p>
          <a:p>
            <a:pPr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-Здравствуй Баба Яга, а что ты собираешься делать?</a:t>
            </a:r>
          </a:p>
          <a:p>
            <a:pPr algn="just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Баба яга отвечает: </a:t>
            </a:r>
          </a:p>
          <a:p>
            <a:pPr algn="just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-Костёр буду жечь.</a:t>
            </a:r>
          </a:p>
          <a:p>
            <a:pPr algn="just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Осень спрашивает у детей можно жечь костер или нет. Дети отвечают.</a:t>
            </a:r>
          </a:p>
          <a:p>
            <a:pPr algn="just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Задаются вопросы на тему бережного отношения к природе. </a:t>
            </a:r>
          </a:p>
          <a:p>
            <a:pPr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убедили Бабу Ягу не жечь костёр, а посмотреть на волшебную  красоту</a:t>
            </a:r>
          </a:p>
          <a:p>
            <a:pPr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осеннего леса вокруг себя, послушать шуршание листьев под ногами, собрать</a:t>
            </a:r>
          </a:p>
          <a:p>
            <a:pPr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необыкновенные букеты из опавших листьев, которые можно применить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Autofit/>
          </a:bodyPr>
          <a:lstStyle/>
          <a:p>
            <a:pPr>
              <a:buNone/>
            </a:pP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поделок. Детям предлагаются загадки, потешки, стихи про осень, и её приметы. </a:t>
            </a:r>
          </a:p>
          <a:p>
            <a:pPr algn="just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После этого дети, воспитатель и персонажи играли в игры: «Мы – Осенние</a:t>
            </a:r>
          </a:p>
          <a:p>
            <a:pPr algn="just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листочки», «Кто быстрее соберет шишки».</a:t>
            </a:r>
          </a:p>
          <a:p>
            <a:pPr algn="just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Возвращаясь из леса дети были очень довольны, по приходу в группу детям было предложено нарисовать свое путешествие. </a:t>
            </a:r>
          </a:p>
        </p:txBody>
      </p:sp>
    </p:spTree>
    <p:extLst>
      <p:ext uri="{BB962C8B-B14F-4D97-AF65-F5344CB8AC3E}">
        <p14:creationId xmlns:p14="http://schemas.microsoft.com/office/powerpoint/2010/main" val="9612435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6000792"/>
          </a:xfrm>
        </p:spPr>
        <p:txBody>
          <a:bodyPr>
            <a:normAutofit/>
          </a:bodyPr>
          <a:lstStyle/>
          <a:p>
            <a:pPr marL="355600" indent="-355600" algn="l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Рекомендации родителям.</a:t>
            </a: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Предложить родителям сделать аппликацию из листьев </a:t>
            </a:r>
            <a:b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вместе с детьми.</a:t>
            </a:r>
            <a:b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Создание мини – музея «Опавшие листья».</a:t>
            </a:r>
            <a:b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Оформление альбома на тему «Отдых на природе, или чудеса </a:t>
            </a:r>
            <a:b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лесу».</a:t>
            </a:r>
            <a:b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Предложить родителям провести время в лесу вместе с детьми </a:t>
            </a:r>
            <a:b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Познакомить родителей с фотографиями походов.</a:t>
            </a:r>
            <a:br>
              <a:rPr lang="ru-RU" sz="22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2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362</Words>
  <Application>Microsoft Office PowerPoint</Application>
  <PresentationFormat>Экран (4:3)</PresentationFormat>
  <Paragraphs>45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Corbel</vt:lpstr>
      <vt:lpstr>Times New Roman</vt:lpstr>
      <vt:lpstr>Базис</vt:lpstr>
      <vt:lpstr>Экскурсия в осенний лес  как форма познания с детьми дошкольного возраста  </vt:lpstr>
      <vt:lpstr> Экскурсия представляет собой наглядный процесс познания человеком окружающего мира, построенный на заранее подобранных объектах, находящихся в естественных условиях или расположенных в помещениях предприятий, лабораторий, научно-исследовательских институтов и т.д. </vt:lpstr>
      <vt:lpstr>Презентация PowerPoint</vt:lpstr>
      <vt:lpstr>Темы экскурсий</vt:lpstr>
      <vt:lpstr>                                                   «В гости к осени»  Цель: Формировать понимание детей признаков изменений  природы осенью. Задачи:1.Знакомить детей с изменениями природы осенью.             2.Развивать у детей познавательный интерес к окружающему миру.             3.Воспитывать у детей эмоциональное, положительное отношение к природе, умение видеть прекрасное в разное время года.  Ожидаемый результат: 1. Ребята узнают особенности природы. 2.Дети будут бережно относиться к природе, будут стремиться к правильному поведению по отношению к миру природы. 3.Смогут уверенно отличать и называть характерные признаки осени.  </vt:lpstr>
      <vt:lpstr>                    Взаимодействие воспитателя с детьми во время экскурсии.   За день, до похода в осенний лес, к детям в группу приходит почтальон Печкин, он приносит письмо.  Воспитатель (читает письмо): Здравствуйте, дорогие ребята! Приглашаю вас к себе в гости в лес.  Стихотворение про осень. Дети слушают.  -Ребята, как вы думаете, от кого это письмо, кто нас в гости к себе приглашает? Дети отвечают: - Осень. В день экскурсии, при входе в лес, дети находят записку, в ней послание:  «Ищите меня около трех берез». -Ребята как мы найдем березы?  Дети отвечают:  -По листочкам, по коре, стволу. -У дерева один ствол? Дети отвечают. Находим госпожу Осень. Осень задает вопросы. -Какое сейчас время года? Дети отвечают: - Осень.  </vt:lpstr>
      <vt:lpstr>  </vt:lpstr>
      <vt:lpstr>  </vt:lpstr>
      <vt:lpstr>                                        Рекомендации родителям.  -  Предложить родителям сделать аппликацию из листьев  вместе с детьми. -  Создание мини – музея «Опавшие листья». -  Оформление альбома на тему «Отдых на природе, или чудеса  в лесу». -  Предложить родителям провести время в лесу вместе с детьми  -  Познакомить родителей с фотографиями походов.    </vt:lpstr>
      <vt:lpstr>Презентация PowerPoint</vt:lpstr>
      <vt:lpstr>Разноцветный парк, разноцветный сад. Листопад начался! Начался листопад! Под ногами у ребят листья весело шуршат!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Экскурсия в лес  как форма познания с детьми дошкольного возраста  </dc:title>
  <dc:creator>User</dc:creator>
  <cp:lastModifiedBy>User</cp:lastModifiedBy>
  <cp:revision>3</cp:revision>
  <dcterms:created xsi:type="dcterms:W3CDTF">2019-12-04T17:29:33Z</dcterms:created>
  <dcterms:modified xsi:type="dcterms:W3CDTF">2019-12-07T09:00:44Z</dcterms:modified>
</cp:coreProperties>
</file>