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 Windows" initials="ПW" lastIdx="4" clrIdx="0">
    <p:extLst>
      <p:ext uri="{19B8F6BF-5375-455C-9EA6-DF929625EA0E}">
        <p15:presenceInfo xmlns:p15="http://schemas.microsoft.com/office/powerpoint/2012/main" userId="Пользователь Window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07E7-D635-442C-9419-A86EF8974DCF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4429-1714-414A-9E8F-358E15FF14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746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07E7-D635-442C-9419-A86EF8974DCF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4429-1714-414A-9E8F-358E15FF14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644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07E7-D635-442C-9419-A86EF8974DCF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4429-1714-414A-9E8F-358E15FF141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35611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07E7-D635-442C-9419-A86EF8974DCF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4429-1714-414A-9E8F-358E15FF14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2967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07E7-D635-442C-9419-A86EF8974DCF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4429-1714-414A-9E8F-358E15FF141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440821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07E7-D635-442C-9419-A86EF8974DCF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4429-1714-414A-9E8F-358E15FF14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0230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07E7-D635-442C-9419-A86EF8974DCF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4429-1714-414A-9E8F-358E15FF14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6993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07E7-D635-442C-9419-A86EF8974DCF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4429-1714-414A-9E8F-358E15FF14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666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07E7-D635-442C-9419-A86EF8974DCF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4429-1714-414A-9E8F-358E15FF14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317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07E7-D635-442C-9419-A86EF8974DCF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4429-1714-414A-9E8F-358E15FF14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38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07E7-D635-442C-9419-A86EF8974DCF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4429-1714-414A-9E8F-358E15FF14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371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07E7-D635-442C-9419-A86EF8974DCF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4429-1714-414A-9E8F-358E15FF14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717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07E7-D635-442C-9419-A86EF8974DCF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4429-1714-414A-9E8F-358E15FF14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743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07E7-D635-442C-9419-A86EF8974DCF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4429-1714-414A-9E8F-358E15FF14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298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07E7-D635-442C-9419-A86EF8974DCF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4429-1714-414A-9E8F-358E15FF14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7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007E7-D635-442C-9419-A86EF8974DCF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4429-1714-414A-9E8F-358E15FF14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972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007E7-D635-442C-9419-A86EF8974DCF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5D34429-1714-414A-9E8F-358E15FF14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686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23407" y="992778"/>
            <a:ext cx="849085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</a:t>
            </a:r>
            <a:r>
              <a:rPr lang="ru-RU" sz="3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обобщения и систематизации знаний</a:t>
            </a:r>
            <a:r>
              <a:rPr lang="ru-RU" sz="3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3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36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ПОДГОТОВКА К ИТОГОВОЙ АТТЕСТАЦИИ ПО МАТЕМАТИКЕ, УЧАЩИХСЯ С ОВЗ, С ИСПОЛЬЗОВАНИЕМ ИНФОРМАЦИОННЫХ ТЕХНОЛОГИЙ»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20641" y="5303521"/>
            <a:ext cx="44936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ВЫПОЛНИЛ: УЧИТЕЛЬ ФИЗИКИ И МАТЕМАТИКИ ГБОУ ООШ №20 </a:t>
            </a:r>
          </a:p>
          <a:p>
            <a:r>
              <a:rPr lang="ru-RU" dirty="0" err="1" smtClean="0"/>
              <a:t>г.о</a:t>
            </a:r>
            <a:r>
              <a:rPr lang="ru-RU" dirty="0" smtClean="0"/>
              <a:t>. НОВОКУЙБЫШЕВСК</a:t>
            </a:r>
          </a:p>
          <a:p>
            <a:r>
              <a:rPr lang="ru-RU" dirty="0" smtClean="0"/>
              <a:t>ПЛАТОНОВА ЕЛЕНА ВЯЧЕСЛАВОВНА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845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9269" y="418011"/>
            <a:ext cx="84647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ИНСТРУКЦИЯ: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9269" y="1280160"/>
            <a:ext cx="93268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ЭКЗАМЕНАЦИОННАЯ РАБОТА СОСТОИТ ИЗ 10 ЗАДАНИЙ БАЗОВОГО УРОВНЯ СЛОЖНОСТИ С КРАТКИМ ОТВЕТОМ</a:t>
            </a:r>
          </a:p>
          <a:p>
            <a:r>
              <a:rPr lang="ru-RU" sz="2400" b="1" dirty="0" smtClean="0"/>
              <a:t>ДАННАЯ РАБОТА ПРЕДСТАВЛЯЕТ СОБОЙ НЕСКОЛЬКО ВАРИАНТОВЗАДАЧ, КОТОРЫЕ ВОЗМОЖНЫ В ЗАДАНИЯХ ПО ГЕОМЕТРИИ</a:t>
            </a:r>
          </a:p>
          <a:p>
            <a:endParaRPr lang="ru-RU" sz="2400" b="1" dirty="0"/>
          </a:p>
          <a:p>
            <a:r>
              <a:rPr lang="ru-RU" sz="2400" b="1" dirty="0" smtClean="0"/>
              <a:t>ДЛЯ БОЛЕЕ ЛЁГКОГО УСВОЕНИЯ МАТЕРИАЛА В ДАННОЙ ПРЕЗЕНТАЦИИ ЕСТЬ ПОДРОБНЫЙ РАЗБОР КАЖДОГО ИЗ ПРИМЕРА, ВСТРЕЧАЮЩИХСЯ НА ЭКЗАМЕНЕ</a:t>
            </a:r>
          </a:p>
          <a:p>
            <a:endParaRPr lang="ru-RU" sz="2400" b="1" dirty="0"/>
          </a:p>
          <a:p>
            <a:r>
              <a:rPr lang="ru-RU" sz="2400" b="1" dirty="0" smtClean="0"/>
              <a:t>ТАКЖЕ ЕСТЬ ОПРЕДЕЛЕННЫЕ ЗНАЧКИ ВПРАВОМ НИЖНЕМ УГЛУ:</a:t>
            </a:r>
          </a:p>
        </p:txBody>
      </p:sp>
      <p:sp>
        <p:nvSpPr>
          <p:cNvPr id="7" name="Управляющая кнопка: в конец 6">
            <a:hlinkClick r:id="" action="ppaction://hlinkshowjump?jump=lastslide" highlightClick="1"/>
          </p:cNvPr>
          <p:cNvSpPr/>
          <p:nvPr/>
        </p:nvSpPr>
        <p:spPr>
          <a:xfrm>
            <a:off x="1815737" y="5376013"/>
            <a:ext cx="574766" cy="506839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справка 7">
            <a:hlinkClick r:id="" action="ppaction://noaction" highlightClick="1"/>
          </p:cNvPr>
          <p:cNvSpPr/>
          <p:nvPr/>
        </p:nvSpPr>
        <p:spPr>
          <a:xfrm>
            <a:off x="1815738" y="6081849"/>
            <a:ext cx="574765" cy="506839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534193" y="5459045"/>
            <a:ext cx="4036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ВЕРНУТСЯ К ЗАДАНИЯМ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34193" y="6127023"/>
            <a:ext cx="4251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ВСПОМНИТЬ ХОД РЕШЕНИЯ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88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конец 1">
            <a:hlinkClick r:id="rId2" action="ppaction://hlinksldjump" highlightClick="1"/>
          </p:cNvPr>
          <p:cNvSpPr/>
          <p:nvPr/>
        </p:nvSpPr>
        <p:spPr>
          <a:xfrm>
            <a:off x="10881360" y="6116239"/>
            <a:ext cx="1058091" cy="692496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164" y="117085"/>
            <a:ext cx="1793694" cy="179369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66057" y="573745"/>
            <a:ext cx="6605451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  <a:latin typeface="Roboto"/>
              </a:rPr>
              <a:t>1</a:t>
            </a:r>
            <a:r>
              <a:rPr lang="ru-RU" sz="2400" dirty="0" smtClean="0">
                <a:solidFill>
                  <a:srgbClr val="000000"/>
                </a:solidFill>
                <a:latin typeface="Roboto"/>
              </a:rPr>
              <a:t>.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В ТРЕУГОЛЬНИКЕ 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Roboto"/>
              </a:rPr>
              <a:t>ABC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Roboto"/>
              </a:rPr>
              <a:t>: ∠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C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=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8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0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, 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Roboto"/>
              </a:rPr>
              <a:t>AB=BC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Roboto"/>
              </a:rPr>
              <a:t>.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НАЙДИТЕ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Roboto"/>
              </a:rPr>
              <a:t>∠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Roboto"/>
              </a:rPr>
              <a:t>B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Roboto"/>
              </a:rPr>
              <a:t>.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ОТВЕТ ДАЙТЕ В ГРАДУСАХ.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Roboto"/>
              </a:rPr>
              <a:t/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  <a:latin typeface="Roboto"/>
              </a:rPr>
            </a:b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Roboto"/>
              </a:rPr>
              <a:t/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  <a:latin typeface="Roboto"/>
              </a:rPr>
            </a:br>
            <a:endParaRPr lang="ru-RU" sz="2400" dirty="0">
              <a:solidFill>
                <a:schemeClr val="accent2">
                  <a:lumMod val="75000"/>
                </a:schemeClr>
              </a:solidFill>
              <a:latin typeface="Roboto"/>
            </a:endParaRPr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652602" y="2591148"/>
            <a:ext cx="2560319" cy="2132773"/>
          </a:xfrm>
          <a:prstGeom prst="triangl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195401" y="4654962"/>
            <a:ext cx="354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Arial Black" panose="020B0A04020102020204" pitchFamily="34" charset="0"/>
              </a:rPr>
              <a:t>А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716763" y="1952216"/>
            <a:ext cx="7723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anose="020B0A04020102020204" pitchFamily="34" charset="0"/>
              </a:rPr>
              <a:t>В</a:t>
            </a:r>
            <a:endParaRPr lang="ru-RU" sz="3200" b="1" dirty="0">
              <a:latin typeface="Arial Black" panose="020B0A040201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166799" y="4654961"/>
            <a:ext cx="5248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 Black" panose="020B0A04020102020204" pitchFamily="34" charset="0"/>
              </a:rPr>
              <a:t>С</a:t>
            </a:r>
            <a:endParaRPr lang="ru-RU" sz="3200" b="1" dirty="0">
              <a:latin typeface="Arial Black" panose="020B0A04020102020204" pitchFamily="34" charset="0"/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1344592" y="3344025"/>
            <a:ext cx="274320" cy="313509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2310902" y="3345560"/>
            <a:ext cx="272414" cy="313510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462403" y="1990177"/>
            <a:ext cx="615952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Roboto"/>
              </a:rPr>
              <a:t>- ТРЕУГОЛЬНИК АВС-РАВНОБЕДРЕННЫЙ (</a:t>
            </a:r>
            <a:r>
              <a:rPr lang="ru-RU" b="1" dirty="0" smtClean="0">
                <a:latin typeface="Roboto"/>
              </a:rPr>
              <a:t>ИЗ УСЛОВИЯ ЗАДАЧИ)</a:t>
            </a:r>
            <a:endParaRPr lang="ru-RU" sz="2400" b="1" dirty="0" smtClean="0">
              <a:latin typeface="Roboto"/>
            </a:endParaRPr>
          </a:p>
          <a:p>
            <a:r>
              <a:rPr lang="ru-RU" sz="2400" b="1" dirty="0" smtClean="0">
                <a:latin typeface="Roboto"/>
              </a:rPr>
              <a:t>- В РАВНОБЕДРЕННОМ ТРЕУГОЛЬНИКЕ УГЛЫ ПРИ ОСНОВАНИИ РАВНЫ</a:t>
            </a:r>
          </a:p>
          <a:p>
            <a:r>
              <a:rPr lang="ru-RU" sz="2400" b="1" dirty="0" smtClean="0">
                <a:solidFill>
                  <a:srgbClr val="000000"/>
                </a:solidFill>
                <a:latin typeface="Roboto"/>
              </a:rPr>
              <a:t>- </a:t>
            </a:r>
            <a:r>
              <a:rPr lang="ru-RU" sz="2400" dirty="0" smtClean="0">
                <a:solidFill>
                  <a:srgbClr val="000000"/>
                </a:solidFill>
                <a:latin typeface="Roboto"/>
              </a:rPr>
              <a:t>∠ </a:t>
            </a:r>
            <a:r>
              <a:rPr lang="ru-RU" sz="2400" b="1" dirty="0" smtClean="0">
                <a:latin typeface="Roboto"/>
              </a:rPr>
              <a:t>А=</a:t>
            </a:r>
            <a:r>
              <a:rPr lang="ru-RU" sz="2400" dirty="0">
                <a:solidFill>
                  <a:srgbClr val="000000"/>
                </a:solidFill>
                <a:latin typeface="Roboto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Roboto"/>
              </a:rPr>
              <a:t>∠</a:t>
            </a:r>
            <a:r>
              <a:rPr lang="ru-RU" sz="2400" b="1" dirty="0">
                <a:solidFill>
                  <a:srgbClr val="000000"/>
                </a:solidFill>
                <a:latin typeface="Roboto"/>
              </a:rPr>
              <a:t>С</a:t>
            </a:r>
            <a:r>
              <a:rPr lang="ru-RU" sz="2400" b="1" dirty="0" smtClean="0">
                <a:solidFill>
                  <a:srgbClr val="000000"/>
                </a:solidFill>
                <a:latin typeface="Roboto"/>
              </a:rPr>
              <a:t>= </a:t>
            </a:r>
            <a:r>
              <a:rPr lang="ru-RU" sz="2400" dirty="0" smtClean="0">
                <a:solidFill>
                  <a:srgbClr val="000000"/>
                </a:solidFill>
                <a:latin typeface="Roboto"/>
              </a:rPr>
              <a:t>∠</a:t>
            </a:r>
            <a:r>
              <a:rPr lang="ru-RU" sz="2400" b="1" dirty="0" smtClean="0">
                <a:solidFill>
                  <a:srgbClr val="000000"/>
                </a:solidFill>
                <a:latin typeface="Roboto"/>
              </a:rPr>
              <a:t>80</a:t>
            </a:r>
          </a:p>
          <a:p>
            <a:r>
              <a:rPr lang="ru-RU" sz="2400" b="1" dirty="0" smtClean="0">
                <a:solidFill>
                  <a:srgbClr val="000000"/>
                </a:solidFill>
                <a:latin typeface="Roboto"/>
              </a:rPr>
              <a:t>- СУММА УГЛОВ ТРЕУГОЛЬНИКА РАВНА 180</a:t>
            </a:r>
          </a:p>
          <a:p>
            <a:r>
              <a:rPr lang="ru-RU" sz="2400" b="1" dirty="0">
                <a:solidFill>
                  <a:srgbClr val="000000"/>
                </a:solidFill>
                <a:latin typeface="Roboto"/>
              </a:rPr>
              <a:t>- </a:t>
            </a:r>
            <a:r>
              <a:rPr lang="ru-RU" sz="2400" b="1" dirty="0" smtClean="0">
                <a:solidFill>
                  <a:srgbClr val="000000"/>
                </a:solidFill>
                <a:latin typeface="Roboto"/>
              </a:rPr>
              <a:t>∠В=180-(80+80)=20</a:t>
            </a:r>
          </a:p>
          <a:p>
            <a:pPr marL="342900" indent="-342900">
              <a:buFontTx/>
              <a:buChar char="-"/>
            </a:pPr>
            <a:endParaRPr lang="ru-RU" sz="2400" b="1" dirty="0" smtClean="0">
              <a:latin typeface="Roboto"/>
            </a:endParaRPr>
          </a:p>
        </p:txBody>
      </p:sp>
      <p:cxnSp>
        <p:nvCxnSpPr>
          <p:cNvPr id="43" name="Прямая со стрелкой 42"/>
          <p:cNvCxnSpPr/>
          <p:nvPr/>
        </p:nvCxnSpPr>
        <p:spPr>
          <a:xfrm flipH="1">
            <a:off x="862150" y="4047565"/>
            <a:ext cx="3600253" cy="49830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flipH="1">
            <a:off x="3069773" y="4168588"/>
            <a:ext cx="2362839" cy="48637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flipH="1" flipV="1">
            <a:off x="1907177" y="2782389"/>
            <a:ext cx="2555226" cy="230059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497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/>
      <p:bldP spid="25" grpId="0"/>
      <p:bldP spid="28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в конец 2">
            <a:hlinkClick r:id="rId2" action="ppaction://hlinksldjump" highlightClick="1"/>
          </p:cNvPr>
          <p:cNvSpPr/>
          <p:nvPr/>
        </p:nvSpPr>
        <p:spPr>
          <a:xfrm>
            <a:off x="10881807" y="5408023"/>
            <a:ext cx="1042416" cy="1062877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40079" y="573745"/>
            <a:ext cx="7053943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Roboto"/>
              </a:rPr>
              <a:t>2</a:t>
            </a:r>
            <a:r>
              <a:rPr lang="ru-RU" sz="2400" dirty="0" smtClean="0">
                <a:solidFill>
                  <a:srgbClr val="000000"/>
                </a:solidFill>
                <a:latin typeface="Roboto"/>
              </a:rPr>
              <a:t>.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В ТРЕУГОЛЬНИКЕ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ABC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: ∠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C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=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4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0,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A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Roboto"/>
              </a:rPr>
              <a:t>С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=BC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.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НАЙДИТЕ ∠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B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.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ОТВЕТ ДАЙТЕ В ГРАДУСАХ.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Roboto"/>
            </a:endParaRP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164" y="130481"/>
            <a:ext cx="1793694" cy="1793694"/>
          </a:xfrm>
          <a:prstGeom prst="rect">
            <a:avLst/>
          </a:prstGeom>
        </p:spPr>
      </p:pic>
      <p:sp>
        <p:nvSpPr>
          <p:cNvPr id="34" name="Равнобедренный треугольник 33"/>
          <p:cNvSpPr/>
          <p:nvPr/>
        </p:nvSpPr>
        <p:spPr>
          <a:xfrm>
            <a:off x="760337" y="3175042"/>
            <a:ext cx="2560319" cy="2132773"/>
          </a:xfrm>
          <a:prstGeom prst="triangl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TextBox 40"/>
          <p:cNvSpPr txBox="1"/>
          <p:nvPr/>
        </p:nvSpPr>
        <p:spPr>
          <a:xfrm>
            <a:off x="303136" y="5238856"/>
            <a:ext cx="354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Arial Black" panose="020B0A04020102020204" pitchFamily="34" charset="0"/>
              </a:rPr>
              <a:t>А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320656" y="5238856"/>
            <a:ext cx="7723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anose="020B0A04020102020204" pitchFamily="34" charset="0"/>
              </a:rPr>
              <a:t>В</a:t>
            </a:r>
            <a:endParaRPr lang="ru-RU" sz="3200" b="1" dirty="0">
              <a:latin typeface="Arial Black" panose="020B0A040201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778070" y="2590917"/>
            <a:ext cx="5248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 Black" panose="020B0A04020102020204" pitchFamily="34" charset="0"/>
              </a:rPr>
              <a:t>С</a:t>
            </a:r>
            <a:endParaRPr lang="ru-RU" sz="3200" b="1" dirty="0">
              <a:latin typeface="Arial Black" panose="020B0A04020102020204" pitchFamily="34" charset="0"/>
            </a:endParaRP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1452327" y="3927919"/>
            <a:ext cx="274320" cy="313509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H="1">
            <a:off x="2418637" y="3929454"/>
            <a:ext cx="272414" cy="313510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092982" y="2590917"/>
            <a:ext cx="622667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Roboto"/>
              </a:rPr>
              <a:t>- ТРЕУГОЛЬНИК АВС-РАВНОБЕДРЕННЫЙ (по условию)</a:t>
            </a:r>
          </a:p>
          <a:p>
            <a:r>
              <a:rPr lang="ru-RU" sz="2400" b="1" dirty="0" smtClean="0">
                <a:latin typeface="Roboto"/>
              </a:rPr>
              <a:t>- В РАВНОБЕДРЕННОМ ТРЕУГОЛЬНИКЕ УГЛЫ ПРИ ОСНОВАНИИ РАВНЫ </a:t>
            </a:r>
          </a:p>
          <a:p>
            <a:r>
              <a:rPr lang="ru-RU" sz="2400" b="1" dirty="0">
                <a:latin typeface="Roboto"/>
              </a:rPr>
              <a:t>(∠А=</a:t>
            </a:r>
            <a:r>
              <a:rPr lang="ru-RU" sz="2400" b="1" dirty="0" smtClean="0">
                <a:latin typeface="Roboto"/>
              </a:rPr>
              <a:t>∠В)</a:t>
            </a:r>
          </a:p>
          <a:p>
            <a:r>
              <a:rPr lang="ru-RU" sz="2400" b="1" dirty="0" smtClean="0">
                <a:latin typeface="Roboto"/>
              </a:rPr>
              <a:t>- СУММА УГЛОВ ТРЕУГОЛЬНИКА РАВНА 180</a:t>
            </a:r>
          </a:p>
          <a:p>
            <a:r>
              <a:rPr lang="ru-RU" sz="2400" b="1" dirty="0" smtClean="0">
                <a:latin typeface="Roboto"/>
              </a:rPr>
              <a:t>- ∠С=(180-40):2=70</a:t>
            </a:r>
            <a:endParaRPr lang="ru-RU" sz="2400" b="1" dirty="0">
              <a:latin typeface="Roboto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968188" y="4639235"/>
            <a:ext cx="3124794" cy="59962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3133165" y="4746812"/>
            <a:ext cx="1707776" cy="49204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 flipV="1">
            <a:off x="2070847" y="3375212"/>
            <a:ext cx="2299447" cy="235323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6292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1" grpId="0"/>
      <p:bldP spid="42" grpId="0"/>
      <p:bldP spid="43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Управляющая кнопка: в конец 14">
            <a:hlinkClick r:id="rId2" action="ppaction://hlinksldjump" highlightClick="1"/>
          </p:cNvPr>
          <p:cNvSpPr/>
          <p:nvPr/>
        </p:nvSpPr>
        <p:spPr>
          <a:xfrm>
            <a:off x="10580914" y="5656217"/>
            <a:ext cx="1254035" cy="1005840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507" y="116793"/>
            <a:ext cx="1688374" cy="168837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3399" y="455892"/>
            <a:ext cx="691627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srgbClr val="000000"/>
                </a:solidFill>
                <a:latin typeface="Roboto"/>
              </a:rPr>
              <a:t>3</a:t>
            </a:r>
            <a:r>
              <a:rPr lang="ru-RU" sz="2400" dirty="0" smtClean="0">
                <a:solidFill>
                  <a:srgbClr val="000000"/>
                </a:solidFill>
                <a:latin typeface="Roboto"/>
              </a:rPr>
              <a:t>. </a:t>
            </a:r>
            <a:r>
              <a:rPr lang="ru-RU" sz="2400" dirty="0">
                <a:solidFill>
                  <a:srgbClr val="54A021">
                    <a:lumMod val="75000"/>
                  </a:srgbClr>
                </a:solidFill>
                <a:latin typeface="Roboto"/>
              </a:rPr>
              <a:t>В ТРЕУГОЛЬНИКЕ </a:t>
            </a:r>
            <a:r>
              <a:rPr lang="en-US" sz="2400" b="1" dirty="0">
                <a:solidFill>
                  <a:srgbClr val="54A021">
                    <a:lumMod val="75000"/>
                  </a:srgbClr>
                </a:solidFill>
                <a:latin typeface="Roboto"/>
              </a:rPr>
              <a:t>ABC</a:t>
            </a:r>
            <a:r>
              <a:rPr lang="en-US" sz="2400" dirty="0" smtClean="0">
                <a:solidFill>
                  <a:srgbClr val="54A021">
                    <a:lumMod val="75000"/>
                  </a:srgbClr>
                </a:solidFill>
                <a:latin typeface="Roboto"/>
              </a:rPr>
              <a:t>: </a:t>
            </a:r>
            <a:r>
              <a:rPr lang="en-US" sz="2400" b="1" dirty="0" smtClean="0">
                <a:solidFill>
                  <a:srgbClr val="54A021">
                    <a:lumMod val="75000"/>
                  </a:srgbClr>
                </a:solidFill>
                <a:latin typeface="Roboto"/>
              </a:rPr>
              <a:t>AB=BC</a:t>
            </a:r>
            <a:r>
              <a:rPr lang="ru-RU" sz="2400" b="1" dirty="0" smtClean="0">
                <a:solidFill>
                  <a:srgbClr val="54A021">
                    <a:lumMod val="75000"/>
                  </a:srgbClr>
                </a:solidFill>
                <a:latin typeface="Roboto"/>
              </a:rPr>
              <a:t>=АС</a:t>
            </a:r>
            <a:r>
              <a:rPr lang="en-US" sz="2400" dirty="0" smtClean="0">
                <a:solidFill>
                  <a:srgbClr val="54A021">
                    <a:lumMod val="75000"/>
                  </a:srgbClr>
                </a:solidFill>
                <a:latin typeface="Roboto"/>
              </a:rPr>
              <a:t>. </a:t>
            </a:r>
            <a:r>
              <a:rPr lang="ru-RU" sz="2400" dirty="0">
                <a:solidFill>
                  <a:srgbClr val="54A021">
                    <a:lumMod val="75000"/>
                  </a:srgbClr>
                </a:solidFill>
                <a:latin typeface="Roboto"/>
              </a:rPr>
              <a:t>НАЙДИТЕ </a:t>
            </a:r>
            <a:r>
              <a:rPr lang="ru-RU" sz="2400" dirty="0" smtClean="0">
                <a:solidFill>
                  <a:srgbClr val="54A021">
                    <a:lumMod val="75000"/>
                  </a:srgbClr>
                </a:solidFill>
                <a:latin typeface="Roboto"/>
              </a:rPr>
              <a:t>УГЛЫ ТРЕУГОЛЬНИКА</a:t>
            </a:r>
            <a:r>
              <a:rPr lang="en-US" sz="2400" dirty="0" smtClean="0">
                <a:solidFill>
                  <a:srgbClr val="54A021">
                    <a:lumMod val="75000"/>
                  </a:srgbClr>
                </a:solidFill>
                <a:latin typeface="Roboto"/>
              </a:rPr>
              <a:t>.</a:t>
            </a:r>
            <a:endParaRPr lang="ru-RU" sz="2400" dirty="0" smtClean="0">
              <a:solidFill>
                <a:srgbClr val="54A021">
                  <a:lumMod val="75000"/>
                </a:srgbClr>
              </a:solidFill>
              <a:latin typeface="Roboto"/>
            </a:endParaRPr>
          </a:p>
          <a:p>
            <a:pPr lvl="0"/>
            <a:r>
              <a:rPr lang="ru-RU" sz="2400" dirty="0" smtClean="0">
                <a:solidFill>
                  <a:srgbClr val="54A021">
                    <a:lumMod val="75000"/>
                  </a:srgbClr>
                </a:solidFill>
                <a:latin typeface="Roboto"/>
              </a:rPr>
              <a:t>ОТВЕТ </a:t>
            </a:r>
            <a:r>
              <a:rPr lang="ru-RU" sz="2400" dirty="0">
                <a:solidFill>
                  <a:srgbClr val="54A021">
                    <a:lumMod val="75000"/>
                  </a:srgbClr>
                </a:solidFill>
                <a:latin typeface="Roboto"/>
              </a:rPr>
              <a:t>ДАЙТЕ В ГРАДУСАХ.</a:t>
            </a:r>
            <a:br>
              <a:rPr lang="ru-RU" sz="2400" dirty="0">
                <a:solidFill>
                  <a:srgbClr val="54A021">
                    <a:lumMod val="75000"/>
                  </a:srgbClr>
                </a:solidFill>
                <a:latin typeface="Roboto"/>
              </a:rPr>
            </a:br>
            <a:r>
              <a:rPr lang="ru-RU" sz="2400" dirty="0">
                <a:solidFill>
                  <a:srgbClr val="54A021">
                    <a:lumMod val="75000"/>
                  </a:srgbClr>
                </a:solidFill>
                <a:latin typeface="Roboto"/>
              </a:rPr>
              <a:t/>
            </a:r>
            <a:br>
              <a:rPr lang="ru-RU" sz="2400" dirty="0">
                <a:solidFill>
                  <a:srgbClr val="54A021">
                    <a:lumMod val="75000"/>
                  </a:srgbClr>
                </a:solidFill>
                <a:latin typeface="Roboto"/>
              </a:rPr>
            </a:br>
            <a:endParaRPr lang="ru-RU" sz="2400" dirty="0">
              <a:solidFill>
                <a:srgbClr val="54A021">
                  <a:lumMod val="75000"/>
                </a:srgbClr>
              </a:solidFill>
              <a:latin typeface="Roboto"/>
            </a:endParaRPr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652602" y="2591148"/>
            <a:ext cx="2560319" cy="2132773"/>
          </a:xfrm>
          <a:prstGeom prst="triangl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95401" y="4654962"/>
            <a:ext cx="354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Arial Black" panose="020B0A04020102020204" pitchFamily="34" charset="0"/>
              </a:rPr>
              <a:t>А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716763" y="1952216"/>
            <a:ext cx="7723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anose="020B0A04020102020204" pitchFamily="34" charset="0"/>
              </a:rPr>
              <a:t>В</a:t>
            </a:r>
            <a:endParaRPr lang="ru-RU" sz="3200" b="1" dirty="0">
              <a:latin typeface="Arial Black" panose="020B0A040201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66799" y="4654961"/>
            <a:ext cx="5248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 Black" panose="020B0A04020102020204" pitchFamily="34" charset="0"/>
              </a:rPr>
              <a:t>С</a:t>
            </a:r>
            <a:endParaRPr lang="ru-RU" sz="3200" b="1" dirty="0">
              <a:latin typeface="Arial Black" panose="020B0A04020102020204" pitchFamily="34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1344592" y="3344025"/>
            <a:ext cx="274320" cy="313509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2310902" y="3345560"/>
            <a:ext cx="272414" cy="313510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932761" y="4519749"/>
            <a:ext cx="0" cy="427599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235598" y="1990177"/>
            <a:ext cx="6145531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Roboto"/>
              </a:rPr>
              <a:t>- ТРЕУГОЛЬНИК АВС-РАВНОСТОРОННИЙ (</a:t>
            </a:r>
            <a:r>
              <a:rPr lang="ru-RU" sz="2000" b="1" dirty="0" smtClean="0">
                <a:latin typeface="Roboto"/>
              </a:rPr>
              <a:t>ИЗ УСЛОВИЯ ЗАДАЧИ)</a:t>
            </a:r>
          </a:p>
          <a:p>
            <a:r>
              <a:rPr lang="ru-RU" sz="2400" b="1" dirty="0" smtClean="0">
                <a:latin typeface="Roboto"/>
              </a:rPr>
              <a:t>- В РАВНОСТОРОННЕМ ТРЕУГОЛЬНИКЕ ВСЕ УГЛЫ РАВНЫ</a:t>
            </a:r>
          </a:p>
          <a:p>
            <a:r>
              <a:rPr lang="ru-RU" sz="2400" b="1" dirty="0" smtClean="0">
                <a:solidFill>
                  <a:srgbClr val="000000"/>
                </a:solidFill>
                <a:latin typeface="Roboto"/>
              </a:rPr>
              <a:t>- </a:t>
            </a:r>
            <a:r>
              <a:rPr lang="ru-RU" sz="2400" dirty="0" smtClean="0">
                <a:solidFill>
                  <a:srgbClr val="000000"/>
                </a:solidFill>
                <a:latin typeface="Roboto"/>
              </a:rPr>
              <a:t>∠ </a:t>
            </a:r>
            <a:r>
              <a:rPr lang="ru-RU" sz="2400" b="1" dirty="0" smtClean="0">
                <a:latin typeface="Roboto"/>
              </a:rPr>
              <a:t>А=</a:t>
            </a:r>
            <a:r>
              <a:rPr lang="ru-RU" sz="2400" dirty="0">
                <a:solidFill>
                  <a:srgbClr val="000000"/>
                </a:solidFill>
                <a:latin typeface="Roboto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Roboto"/>
              </a:rPr>
              <a:t>∠</a:t>
            </a:r>
            <a:r>
              <a:rPr lang="ru-RU" sz="2400" b="1" dirty="0">
                <a:solidFill>
                  <a:srgbClr val="000000"/>
                </a:solidFill>
                <a:latin typeface="Roboto"/>
              </a:rPr>
              <a:t>С</a:t>
            </a:r>
            <a:r>
              <a:rPr lang="ru-RU" sz="2400" b="1" dirty="0" smtClean="0">
                <a:solidFill>
                  <a:srgbClr val="000000"/>
                </a:solidFill>
                <a:latin typeface="Roboto"/>
              </a:rPr>
              <a:t>= </a:t>
            </a:r>
            <a:r>
              <a:rPr lang="ru-RU" sz="2400" dirty="0" smtClean="0">
                <a:solidFill>
                  <a:srgbClr val="000000"/>
                </a:solidFill>
                <a:latin typeface="Roboto"/>
              </a:rPr>
              <a:t>∠</a:t>
            </a:r>
            <a:r>
              <a:rPr lang="ru-RU" sz="2400" b="1" dirty="0">
                <a:solidFill>
                  <a:srgbClr val="000000"/>
                </a:solidFill>
                <a:latin typeface="Roboto"/>
              </a:rPr>
              <a:t>В</a:t>
            </a:r>
            <a:endParaRPr lang="ru-RU" sz="2400" b="1" dirty="0" smtClean="0">
              <a:solidFill>
                <a:srgbClr val="000000"/>
              </a:solidFill>
              <a:latin typeface="Roboto"/>
            </a:endParaRPr>
          </a:p>
          <a:p>
            <a:r>
              <a:rPr lang="ru-RU" sz="2400" b="1" dirty="0" smtClean="0">
                <a:solidFill>
                  <a:srgbClr val="000000"/>
                </a:solidFill>
                <a:latin typeface="Roboto"/>
              </a:rPr>
              <a:t>- СУММА УГЛОВ ТРЕУГОЛЬНИКА РАВНА 180</a:t>
            </a:r>
          </a:p>
          <a:p>
            <a:r>
              <a:rPr lang="ru-RU" sz="2400" b="1" dirty="0" smtClean="0">
                <a:solidFill>
                  <a:srgbClr val="000000"/>
                </a:solidFill>
                <a:latin typeface="Roboto"/>
              </a:rPr>
              <a:t>- </a:t>
            </a:r>
            <a:r>
              <a:rPr lang="ru-RU" sz="2400" dirty="0">
                <a:solidFill>
                  <a:srgbClr val="000000"/>
                </a:solidFill>
                <a:latin typeface="Roboto"/>
              </a:rPr>
              <a:t>∠ </a:t>
            </a:r>
            <a:r>
              <a:rPr lang="ru-RU" sz="2400" b="1" dirty="0">
                <a:latin typeface="Roboto"/>
              </a:rPr>
              <a:t>А=</a:t>
            </a:r>
            <a:r>
              <a:rPr lang="ru-RU" sz="2400" dirty="0">
                <a:solidFill>
                  <a:srgbClr val="000000"/>
                </a:solidFill>
                <a:latin typeface="Roboto"/>
              </a:rPr>
              <a:t> ∠</a:t>
            </a:r>
            <a:r>
              <a:rPr lang="ru-RU" sz="2400" b="1" dirty="0">
                <a:solidFill>
                  <a:srgbClr val="000000"/>
                </a:solidFill>
                <a:latin typeface="Roboto"/>
              </a:rPr>
              <a:t>С= </a:t>
            </a:r>
            <a:r>
              <a:rPr lang="ru-RU" sz="2400" dirty="0">
                <a:solidFill>
                  <a:srgbClr val="000000"/>
                </a:solidFill>
                <a:latin typeface="Roboto"/>
              </a:rPr>
              <a:t>∠</a:t>
            </a:r>
            <a:r>
              <a:rPr lang="ru-RU" sz="2400" b="1" dirty="0" smtClean="0">
                <a:solidFill>
                  <a:srgbClr val="000000"/>
                </a:solidFill>
                <a:latin typeface="Roboto"/>
              </a:rPr>
              <a:t>В= 180:3=60</a:t>
            </a:r>
            <a:endParaRPr lang="ru-RU" sz="2400" b="1" dirty="0">
              <a:solidFill>
                <a:srgbClr val="000000"/>
              </a:solidFill>
              <a:latin typeface="Roboto"/>
            </a:endParaRPr>
          </a:p>
          <a:p>
            <a:endParaRPr lang="ru-RU" sz="2400" b="1" dirty="0" smtClean="0">
              <a:latin typeface="Roboto"/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 flipH="1">
            <a:off x="940526" y="4036423"/>
            <a:ext cx="3295072" cy="61853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>
            <a:off x="3004457" y="4114800"/>
            <a:ext cx="2168434" cy="54016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 flipV="1">
            <a:off x="1932761" y="2834640"/>
            <a:ext cx="4154530" cy="100584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3266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792" y="1042071"/>
            <a:ext cx="3869695" cy="4777246"/>
          </a:xfrm>
          <a:prstGeom prst="rect">
            <a:avLst/>
          </a:prstGeom>
        </p:spPr>
      </p:pic>
      <p:sp>
        <p:nvSpPr>
          <p:cNvPr id="15" name="Управляющая кнопка: справка 14">
            <a:hlinkClick r:id="rId3" action="ppaction://hlinksldjump" highlightClick="1"/>
          </p:cNvPr>
          <p:cNvSpPr/>
          <p:nvPr/>
        </p:nvSpPr>
        <p:spPr>
          <a:xfrm>
            <a:off x="10972800" y="5270580"/>
            <a:ext cx="884420" cy="1130220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72757" y="307528"/>
            <a:ext cx="511628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  <a:latin typeface="Roboto"/>
              </a:rPr>
              <a:t>1</a:t>
            </a:r>
            <a:r>
              <a:rPr lang="ru-RU" sz="2400" dirty="0" smtClean="0">
                <a:solidFill>
                  <a:srgbClr val="000000"/>
                </a:solidFill>
                <a:latin typeface="Roboto"/>
              </a:rPr>
              <a:t>.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В ТРЕУГОЛЬНИКЕ 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Roboto"/>
              </a:rPr>
              <a:t>ABC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Roboto"/>
              </a:rPr>
              <a:t>: ∠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C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=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Roboto"/>
              </a:rPr>
              <a:t>7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0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, 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Roboto"/>
              </a:rPr>
              <a:t>AB=BC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Roboto"/>
              </a:rPr>
              <a:t>.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НАЙДИТЕ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Roboto"/>
              </a:rPr>
              <a:t>∠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Roboto"/>
              </a:rPr>
              <a:t>B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Roboto"/>
              </a:rPr>
              <a:t>.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ОТВЕТ ДАЙТЕ В ГРАДУСАХ.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Roboto"/>
              </a:rPr>
              <a:t/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  <a:latin typeface="Roboto"/>
              </a:rPr>
            </a:b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Roboto"/>
              </a:rPr>
              <a:t/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  <a:latin typeface="Roboto"/>
              </a:rPr>
            </a:br>
            <a:endParaRPr lang="ru-RU" sz="2400" dirty="0">
              <a:solidFill>
                <a:schemeClr val="accent2">
                  <a:lumMod val="75000"/>
                </a:schemeClr>
              </a:solidFill>
              <a:latin typeface="Roboto"/>
            </a:endParaRPr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2076549" y="2349108"/>
            <a:ext cx="2560319" cy="2132773"/>
          </a:xfrm>
          <a:prstGeom prst="triangl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619348" y="4412922"/>
            <a:ext cx="354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Arial Black" panose="020B0A04020102020204" pitchFamily="34" charset="0"/>
              </a:rPr>
              <a:t>А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114585" y="1764333"/>
            <a:ext cx="7723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anose="020B0A04020102020204" pitchFamily="34" charset="0"/>
              </a:rPr>
              <a:t>В</a:t>
            </a:r>
            <a:endParaRPr lang="ru-RU" sz="3200" b="1" dirty="0">
              <a:latin typeface="Arial Black" panose="020B0A040201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90746" y="4412921"/>
            <a:ext cx="5248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 Black" panose="020B0A04020102020204" pitchFamily="34" charset="0"/>
              </a:rPr>
              <a:t>С</a:t>
            </a:r>
            <a:endParaRPr lang="ru-RU" sz="3200" b="1" dirty="0">
              <a:latin typeface="Arial Black" panose="020B0A04020102020204" pitchFamily="34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2768539" y="3101985"/>
            <a:ext cx="274320" cy="313509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3734849" y="3103520"/>
            <a:ext cx="272414" cy="313510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47624" y="5464376"/>
            <a:ext cx="69415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  <a:latin typeface="Roboto"/>
              </a:rPr>
              <a:t>- СУММА УГЛОВ ТРЕУГОЛЬНИКА РАВНА 180</a:t>
            </a:r>
          </a:p>
          <a:p>
            <a:r>
              <a:rPr lang="ru-RU" sz="2400" b="1" dirty="0">
                <a:solidFill>
                  <a:srgbClr val="000000"/>
                </a:solidFill>
                <a:latin typeface="Roboto"/>
              </a:rPr>
              <a:t>- </a:t>
            </a:r>
            <a:r>
              <a:rPr lang="ru-RU" sz="2400" b="1" dirty="0" smtClean="0">
                <a:solidFill>
                  <a:srgbClr val="000000"/>
                </a:solidFill>
                <a:latin typeface="Roboto"/>
              </a:rPr>
              <a:t>∠В=180-(70+70)=40</a:t>
            </a:r>
          </a:p>
          <a:p>
            <a:pPr marL="342900" indent="-342900">
              <a:buFontTx/>
              <a:buChar char="-"/>
            </a:pPr>
            <a:endParaRPr lang="ru-RU" sz="2400" b="1" dirty="0" smtClean="0"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580928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6" grpId="0"/>
      <p:bldP spid="17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5246" y="1002786"/>
            <a:ext cx="4396589" cy="5427711"/>
          </a:xfrm>
          <a:prstGeom prst="rect">
            <a:avLst/>
          </a:prstGeom>
        </p:spPr>
      </p:pic>
      <p:sp>
        <p:nvSpPr>
          <p:cNvPr id="3" name="Управляющая кнопка: справка 2">
            <a:hlinkClick r:id="rId3" action="ppaction://hlinksldjump" highlightClick="1"/>
          </p:cNvPr>
          <p:cNvSpPr/>
          <p:nvPr/>
        </p:nvSpPr>
        <p:spPr>
          <a:xfrm>
            <a:off x="10702977" y="5501390"/>
            <a:ext cx="944380" cy="1108415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26570" y="312488"/>
            <a:ext cx="7053943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Roboto"/>
              </a:rPr>
              <a:t>2</a:t>
            </a:r>
            <a:r>
              <a:rPr lang="ru-RU" sz="2400" dirty="0" smtClean="0">
                <a:solidFill>
                  <a:srgbClr val="000000"/>
                </a:solidFill>
                <a:latin typeface="Roboto"/>
              </a:rPr>
              <a:t>.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В ТРЕУГОЛЬНИКЕ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ABC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: ∠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C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=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3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0,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A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Roboto"/>
              </a:rPr>
              <a:t>С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=BC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.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НАЙДИТЕ ∠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B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.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Roboto"/>
              </a:rPr>
              <a:t>ОТВЕТ ДАЙТЕ В ГРАДУСАХ.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Roboto"/>
            </a:endParaRPr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1082601" y="2077762"/>
            <a:ext cx="2560319" cy="2132773"/>
          </a:xfrm>
          <a:prstGeom prst="triangl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625400" y="4141576"/>
            <a:ext cx="354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Arial Black" panose="020B0A04020102020204" pitchFamily="34" charset="0"/>
              </a:rPr>
              <a:t>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42920" y="4141576"/>
            <a:ext cx="7723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anose="020B0A04020102020204" pitchFamily="34" charset="0"/>
              </a:rPr>
              <a:t>В</a:t>
            </a:r>
            <a:endParaRPr lang="ru-RU" sz="3200" b="1" dirty="0">
              <a:latin typeface="Arial Black" panose="020B0A040201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00334" y="1493637"/>
            <a:ext cx="5248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 Black" panose="020B0A04020102020204" pitchFamily="34" charset="0"/>
              </a:rPr>
              <a:t>С</a:t>
            </a:r>
            <a:endParaRPr lang="ru-RU" sz="3200" b="1" dirty="0">
              <a:latin typeface="Arial Black" panose="020B0A04020102020204" pitchFamily="34" charset="0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1774591" y="2830639"/>
            <a:ext cx="274320" cy="313509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2740901" y="2832174"/>
            <a:ext cx="272414" cy="313510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80112" y="5778808"/>
            <a:ext cx="98798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Roboto"/>
              </a:rPr>
              <a:t>- СУММА УГЛОВ ТРЕУГОЛЬНИКА РАВНА 180</a:t>
            </a:r>
          </a:p>
          <a:p>
            <a:r>
              <a:rPr lang="ru-RU" sz="2400" b="1" dirty="0" smtClean="0">
                <a:latin typeface="Roboto"/>
              </a:rPr>
              <a:t>- ∠С=(180-30):2=75</a:t>
            </a:r>
            <a:endParaRPr lang="ru-RU" sz="2400" b="1" dirty="0"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858482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  <p:bldP spid="18" grpId="0"/>
      <p:bldP spid="19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934" y="1049583"/>
            <a:ext cx="4053263" cy="5003865"/>
          </a:xfrm>
          <a:prstGeom prst="rect">
            <a:avLst/>
          </a:prstGeom>
        </p:spPr>
      </p:pic>
      <p:sp>
        <p:nvSpPr>
          <p:cNvPr id="2" name="Управляющая кнопка: справка 1">
            <a:hlinkClick r:id="rId3" action="ppaction://hlinksldjump" highlightClick="1"/>
          </p:cNvPr>
          <p:cNvSpPr/>
          <p:nvPr/>
        </p:nvSpPr>
        <p:spPr>
          <a:xfrm>
            <a:off x="10717967" y="5407232"/>
            <a:ext cx="884420" cy="1233411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72757" y="414081"/>
            <a:ext cx="691627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srgbClr val="000000"/>
                </a:solidFill>
                <a:latin typeface="Roboto"/>
              </a:rPr>
              <a:t>3</a:t>
            </a:r>
            <a:r>
              <a:rPr lang="ru-RU" sz="2400" dirty="0" smtClean="0">
                <a:solidFill>
                  <a:srgbClr val="000000"/>
                </a:solidFill>
                <a:latin typeface="Roboto"/>
              </a:rPr>
              <a:t>. </a:t>
            </a:r>
            <a:r>
              <a:rPr lang="ru-RU" sz="2400" dirty="0">
                <a:solidFill>
                  <a:srgbClr val="54A021">
                    <a:lumMod val="75000"/>
                  </a:srgbClr>
                </a:solidFill>
                <a:latin typeface="Roboto"/>
              </a:rPr>
              <a:t>В ТРЕУГОЛЬНИКЕ </a:t>
            </a:r>
            <a:r>
              <a:rPr lang="en-US" sz="2400" b="1" dirty="0" smtClean="0">
                <a:solidFill>
                  <a:srgbClr val="54A021">
                    <a:lumMod val="75000"/>
                  </a:srgbClr>
                </a:solidFill>
                <a:latin typeface="Roboto"/>
              </a:rPr>
              <a:t>A</a:t>
            </a:r>
            <a:r>
              <a:rPr lang="ru-RU" sz="2400" b="1" dirty="0" smtClean="0">
                <a:solidFill>
                  <a:srgbClr val="54A021">
                    <a:lumMod val="75000"/>
                  </a:srgbClr>
                </a:solidFill>
                <a:latin typeface="Roboto"/>
              </a:rPr>
              <a:t>СВ</a:t>
            </a:r>
            <a:r>
              <a:rPr lang="en-US" sz="2400" dirty="0" smtClean="0">
                <a:solidFill>
                  <a:srgbClr val="54A021">
                    <a:lumMod val="75000"/>
                  </a:srgbClr>
                </a:solidFill>
                <a:latin typeface="Roboto"/>
              </a:rPr>
              <a:t>: </a:t>
            </a:r>
            <a:r>
              <a:rPr lang="en-US" sz="2400" b="1" dirty="0" smtClean="0">
                <a:solidFill>
                  <a:srgbClr val="54A021">
                    <a:lumMod val="75000"/>
                  </a:srgbClr>
                </a:solidFill>
                <a:latin typeface="Roboto"/>
              </a:rPr>
              <a:t>A</a:t>
            </a:r>
            <a:r>
              <a:rPr lang="ru-RU" sz="2400" b="1" dirty="0" smtClean="0">
                <a:solidFill>
                  <a:srgbClr val="54A021">
                    <a:lumMod val="75000"/>
                  </a:srgbClr>
                </a:solidFill>
                <a:latin typeface="Roboto"/>
              </a:rPr>
              <a:t>С</a:t>
            </a:r>
            <a:r>
              <a:rPr lang="en-US" sz="2400" b="1" dirty="0" smtClean="0">
                <a:solidFill>
                  <a:srgbClr val="54A021">
                    <a:lumMod val="75000"/>
                  </a:srgbClr>
                </a:solidFill>
                <a:latin typeface="Roboto"/>
              </a:rPr>
              <a:t>=BC</a:t>
            </a:r>
            <a:r>
              <a:rPr lang="ru-RU" sz="2400" b="1" dirty="0" smtClean="0">
                <a:solidFill>
                  <a:srgbClr val="54A021">
                    <a:lumMod val="75000"/>
                  </a:srgbClr>
                </a:solidFill>
                <a:latin typeface="Roboto"/>
              </a:rPr>
              <a:t>=АВ</a:t>
            </a:r>
            <a:r>
              <a:rPr lang="en-US" sz="2400" dirty="0" smtClean="0">
                <a:solidFill>
                  <a:srgbClr val="54A021">
                    <a:lumMod val="75000"/>
                  </a:srgbClr>
                </a:solidFill>
                <a:latin typeface="Roboto"/>
              </a:rPr>
              <a:t>. </a:t>
            </a:r>
            <a:r>
              <a:rPr lang="ru-RU" sz="2400" dirty="0">
                <a:solidFill>
                  <a:srgbClr val="54A021">
                    <a:lumMod val="75000"/>
                  </a:srgbClr>
                </a:solidFill>
                <a:latin typeface="Roboto"/>
              </a:rPr>
              <a:t>НАЙДИТЕ </a:t>
            </a:r>
            <a:r>
              <a:rPr lang="ru-RU" sz="2400" dirty="0" smtClean="0">
                <a:solidFill>
                  <a:srgbClr val="54A021">
                    <a:lumMod val="75000"/>
                  </a:srgbClr>
                </a:solidFill>
                <a:latin typeface="Roboto"/>
              </a:rPr>
              <a:t>УГЛЫ ТРЕУГОЛЬНИКА</a:t>
            </a:r>
            <a:r>
              <a:rPr lang="en-US" sz="2400" dirty="0" smtClean="0">
                <a:solidFill>
                  <a:srgbClr val="54A021">
                    <a:lumMod val="75000"/>
                  </a:srgbClr>
                </a:solidFill>
                <a:latin typeface="Roboto"/>
              </a:rPr>
              <a:t>.</a:t>
            </a:r>
            <a:endParaRPr lang="ru-RU" sz="2400" dirty="0" smtClean="0">
              <a:solidFill>
                <a:srgbClr val="54A021">
                  <a:lumMod val="75000"/>
                </a:srgbClr>
              </a:solidFill>
              <a:latin typeface="Roboto"/>
            </a:endParaRPr>
          </a:p>
          <a:p>
            <a:pPr lvl="0"/>
            <a:r>
              <a:rPr lang="ru-RU" sz="2400" dirty="0" smtClean="0">
                <a:solidFill>
                  <a:srgbClr val="54A021">
                    <a:lumMod val="75000"/>
                  </a:srgbClr>
                </a:solidFill>
                <a:latin typeface="Roboto"/>
              </a:rPr>
              <a:t>ОТВЕТ </a:t>
            </a:r>
            <a:r>
              <a:rPr lang="ru-RU" sz="2400" dirty="0">
                <a:solidFill>
                  <a:srgbClr val="54A021">
                    <a:lumMod val="75000"/>
                  </a:srgbClr>
                </a:solidFill>
                <a:latin typeface="Roboto"/>
              </a:rPr>
              <a:t>ДАЙТЕ В ГРАДУСАХ.</a:t>
            </a:r>
            <a:br>
              <a:rPr lang="ru-RU" sz="2400" dirty="0">
                <a:solidFill>
                  <a:srgbClr val="54A021">
                    <a:lumMod val="75000"/>
                  </a:srgbClr>
                </a:solidFill>
                <a:latin typeface="Roboto"/>
              </a:rPr>
            </a:br>
            <a:r>
              <a:rPr lang="ru-RU" sz="2400" dirty="0">
                <a:solidFill>
                  <a:srgbClr val="54A021">
                    <a:lumMod val="75000"/>
                  </a:srgbClr>
                </a:solidFill>
                <a:latin typeface="Roboto"/>
              </a:rPr>
              <a:t/>
            </a:r>
            <a:br>
              <a:rPr lang="ru-RU" sz="2400" dirty="0">
                <a:solidFill>
                  <a:srgbClr val="54A021">
                    <a:lumMod val="75000"/>
                  </a:srgbClr>
                </a:solidFill>
                <a:latin typeface="Roboto"/>
              </a:rPr>
            </a:br>
            <a:endParaRPr lang="ru-RU" sz="2400" dirty="0">
              <a:solidFill>
                <a:srgbClr val="54A021">
                  <a:lumMod val="75000"/>
                </a:srgbClr>
              </a:solidFill>
              <a:latin typeface="Roboto"/>
            </a:endParaRPr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652602" y="2591148"/>
            <a:ext cx="2560319" cy="2132773"/>
          </a:xfrm>
          <a:prstGeom prst="triangl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95401" y="4654962"/>
            <a:ext cx="354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Arial Black" panose="020B0A04020102020204" pitchFamily="34" charset="0"/>
              </a:rPr>
              <a:t>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16763" y="1952216"/>
            <a:ext cx="7723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anose="020B0A04020102020204" pitchFamily="34" charset="0"/>
              </a:rPr>
              <a:t>В</a:t>
            </a:r>
            <a:endParaRPr lang="ru-RU" sz="3200" b="1" dirty="0">
              <a:latin typeface="Arial Black" panose="020B0A040201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66799" y="4654961"/>
            <a:ext cx="5248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 Black" panose="020B0A04020102020204" pitchFamily="34" charset="0"/>
              </a:rPr>
              <a:t>С</a:t>
            </a:r>
            <a:endParaRPr lang="ru-RU" sz="3200" b="1" dirty="0">
              <a:latin typeface="Arial Black" panose="020B0A04020102020204" pitchFamily="34" charset="0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1344592" y="3344025"/>
            <a:ext cx="274320" cy="313509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2310902" y="3345560"/>
            <a:ext cx="272414" cy="313510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932761" y="4519749"/>
            <a:ext cx="0" cy="427599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012381" y="5456149"/>
            <a:ext cx="67086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  <a:latin typeface="Roboto"/>
              </a:rPr>
              <a:t>- СУММА УГЛОВ ТРЕУГОЛЬНИКА РАВНА 180</a:t>
            </a:r>
          </a:p>
          <a:p>
            <a:r>
              <a:rPr lang="ru-RU" sz="2400" b="1" dirty="0" smtClean="0">
                <a:solidFill>
                  <a:srgbClr val="000000"/>
                </a:solidFill>
                <a:latin typeface="Roboto"/>
              </a:rPr>
              <a:t>- </a:t>
            </a:r>
            <a:r>
              <a:rPr lang="ru-RU" sz="2400" dirty="0">
                <a:solidFill>
                  <a:srgbClr val="000000"/>
                </a:solidFill>
                <a:latin typeface="Roboto"/>
              </a:rPr>
              <a:t>∠ </a:t>
            </a:r>
            <a:r>
              <a:rPr lang="ru-RU" sz="2400" b="1" dirty="0">
                <a:latin typeface="Roboto"/>
              </a:rPr>
              <a:t>А=</a:t>
            </a:r>
            <a:r>
              <a:rPr lang="ru-RU" sz="2400" dirty="0">
                <a:solidFill>
                  <a:srgbClr val="000000"/>
                </a:solidFill>
                <a:latin typeface="Roboto"/>
              </a:rPr>
              <a:t> ∠</a:t>
            </a:r>
            <a:r>
              <a:rPr lang="ru-RU" sz="2400" b="1" dirty="0">
                <a:solidFill>
                  <a:srgbClr val="000000"/>
                </a:solidFill>
                <a:latin typeface="Roboto"/>
              </a:rPr>
              <a:t>С= </a:t>
            </a:r>
            <a:r>
              <a:rPr lang="ru-RU" sz="2400" dirty="0">
                <a:solidFill>
                  <a:srgbClr val="000000"/>
                </a:solidFill>
                <a:latin typeface="Roboto"/>
              </a:rPr>
              <a:t>∠</a:t>
            </a:r>
            <a:r>
              <a:rPr lang="ru-RU" sz="2400" b="1" dirty="0" smtClean="0">
                <a:solidFill>
                  <a:srgbClr val="000000"/>
                </a:solidFill>
                <a:latin typeface="Roboto"/>
              </a:rPr>
              <a:t>В= 180:3=60</a:t>
            </a:r>
            <a:endParaRPr lang="ru-RU" sz="2400" b="1" dirty="0">
              <a:solidFill>
                <a:srgbClr val="000000"/>
              </a:solidFill>
              <a:latin typeface="Roboto"/>
            </a:endParaRPr>
          </a:p>
          <a:p>
            <a:endParaRPr lang="ru-RU" sz="2400" b="1" dirty="0" smtClean="0"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142360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/>
      <p:bldP spid="19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76" y="3809994"/>
            <a:ext cx="3048006" cy="3048006"/>
          </a:xfrm>
          <a:prstGeom prst="rect">
            <a:avLst/>
          </a:prstGeom>
        </p:spPr>
      </p:pic>
      <p:sp>
        <p:nvSpPr>
          <p:cNvPr id="7" name="Овальная выноска 6"/>
          <p:cNvSpPr/>
          <p:nvPr/>
        </p:nvSpPr>
        <p:spPr>
          <a:xfrm>
            <a:off x="3862797" y="324338"/>
            <a:ext cx="5290457" cy="4428309"/>
          </a:xfrm>
          <a:prstGeom prst="wedgeEllipseCallout">
            <a:avLst>
              <a:gd name="adj1" fmla="val -47303"/>
              <a:gd name="adj2" fmla="val 77739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206239" y="553107"/>
            <a:ext cx="4585063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         Выполни дома: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</a:t>
            </a:r>
            <a:r>
              <a:rPr lang="ru-RU" sz="2800" b="1" dirty="0" smtClean="0"/>
              <a:t>1</a:t>
            </a:r>
            <a:r>
              <a:rPr lang="ru-RU" sz="2000" b="1" dirty="0" smtClean="0"/>
              <a:t>. </a:t>
            </a:r>
            <a:r>
              <a:rPr lang="ru-RU" sz="2000" b="1" dirty="0"/>
              <a:t>В ТРЕУГОЛЬНИКЕ ABC: ∠</a:t>
            </a:r>
            <a:r>
              <a:rPr lang="ru-RU" sz="2000" b="1" dirty="0" smtClean="0"/>
              <a:t>C=68, AB=BC</a:t>
            </a:r>
            <a:r>
              <a:rPr lang="ru-RU" sz="2000" b="1" dirty="0"/>
              <a:t>. НАЙДИТЕ ∠B. ОТВЕТ ДАЙТЕ В ГРАДУСАХ</a:t>
            </a:r>
            <a:r>
              <a:rPr lang="ru-RU" sz="2000" b="1" dirty="0" smtClean="0"/>
              <a:t>.</a:t>
            </a:r>
          </a:p>
          <a:p>
            <a:endParaRPr lang="ru-RU" sz="2000" b="1" dirty="0"/>
          </a:p>
          <a:p>
            <a:endParaRPr lang="ru-RU" sz="2000" b="1" dirty="0" smtClean="0"/>
          </a:p>
          <a:p>
            <a:r>
              <a:rPr lang="ru-RU" sz="2800" b="1" dirty="0"/>
              <a:t>2</a:t>
            </a:r>
            <a:r>
              <a:rPr lang="ru-RU" sz="2000" b="1" dirty="0"/>
              <a:t>. В ТРЕУГОЛЬНИКЕ ABC: ∠</a:t>
            </a:r>
            <a:r>
              <a:rPr lang="ru-RU" sz="2000" b="1" dirty="0" smtClean="0"/>
              <a:t>C=27, </a:t>
            </a:r>
            <a:r>
              <a:rPr lang="ru-RU" sz="2000" b="1" dirty="0"/>
              <a:t>AС=BC. НАЙДИТЕ ∠B. ОТВЕТ ДАЙТЕ В ГРАДУСАХ</a:t>
            </a:r>
            <a:endParaRPr lang="ru-RU" sz="2000" b="1" dirty="0" smtClean="0"/>
          </a:p>
          <a:p>
            <a:endParaRPr lang="ru-RU" sz="2000" b="1" dirty="0"/>
          </a:p>
          <a:p>
            <a:endParaRPr lang="ru-RU" sz="2000" b="1" dirty="0" smtClean="0"/>
          </a:p>
          <a:p>
            <a:endParaRPr lang="ru-RU" sz="2000" b="1" dirty="0"/>
          </a:p>
          <a:p>
            <a:endParaRPr lang="ru-RU" sz="2000" b="1" dirty="0" smtClean="0"/>
          </a:p>
          <a:p>
            <a:endParaRPr lang="ru-RU" sz="2400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7584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568</TotalTime>
  <Words>448</Words>
  <Application>Microsoft Office PowerPoint</Application>
  <PresentationFormat>Широкоэкранный</PresentationFormat>
  <Paragraphs>69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Arial Black</vt:lpstr>
      <vt:lpstr>Roboto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48</cp:revision>
  <dcterms:created xsi:type="dcterms:W3CDTF">2017-11-11T12:08:08Z</dcterms:created>
  <dcterms:modified xsi:type="dcterms:W3CDTF">2018-10-23T19:50:09Z</dcterms:modified>
</cp:coreProperties>
</file>