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2" r:id="rId3"/>
    <p:sldId id="258" r:id="rId4"/>
    <p:sldId id="259" r:id="rId5"/>
    <p:sldId id="260" r:id="rId6"/>
    <p:sldId id="261" r:id="rId7"/>
    <p:sldId id="263" r:id="rId8"/>
    <p:sldId id="271" r:id="rId9"/>
    <p:sldId id="264" r:id="rId10"/>
    <p:sldId id="265" r:id="rId11"/>
    <p:sldId id="274" r:id="rId12"/>
    <p:sldId id="266" r:id="rId13"/>
    <p:sldId id="273" r:id="rId14"/>
    <p:sldId id="275" r:id="rId15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0000"/>
    <a:srgbClr val="AFEAFF"/>
    <a:srgbClr val="61D6FF"/>
    <a:srgbClr val="3366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6" autoAdjust="0"/>
    <p:restoredTop sz="94660"/>
  </p:normalViewPr>
  <p:slideViewPr>
    <p:cSldViewPr>
      <p:cViewPr varScale="1">
        <p:scale>
          <a:sx n="60" d="100"/>
          <a:sy n="60" d="100"/>
        </p:scale>
        <p:origin x="1364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E2F43F41-D563-471D-980D-4AF224DF61DD}"/>
              </a:ext>
            </a:extLst>
          </p:cNvPr>
          <p:cNvSpPr/>
          <p:nvPr/>
        </p:nvSpPr>
        <p:spPr>
          <a:xfrm>
            <a:off x="182563" y="182563"/>
            <a:ext cx="8778875" cy="6492875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45D5F38D-848D-42D6-9705-E087D655BE8C}"/>
              </a:ext>
            </a:extLst>
          </p:cNvPr>
          <p:cNvCxnSpPr/>
          <p:nvPr/>
        </p:nvCxnSpPr>
        <p:spPr>
          <a:xfrm>
            <a:off x="1484313" y="3733800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CD6B469-12A6-4039-9521-00732C19E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E2596A4-DEF5-42B3-9AB8-30BCA127C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63A322C-6677-4383-97A1-50B6D7B24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1BAA86B-3E28-4184-AAD8-5502E79976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760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4C544-185C-4F72-8D9C-C96E1220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8D821-1BE0-47F2-884B-3C2BCC35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D9FDF-2531-4169-9E5B-2D52F0E2C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C590-6288-4E68-A037-0E61A16D21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749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E3B9C-B0FC-4603-800D-8D02FE10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9E65D-ABD8-460B-A72F-FEEBC1EE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FD7CC-FF59-404F-8BC0-4118DF586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3538D-9D8F-4E30-B816-5F5491A42C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355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158BD-5A17-498B-99D4-F1BEE9909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29E8B-D797-4262-AFC8-B8F5D1CDA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65EC3-E0AA-4E04-8C33-45A96CB60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A6594-D62C-452F-99DD-9BD58E5C60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93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4BF2B193-EB4A-4811-AFC9-A8747D7D162B}"/>
              </a:ext>
            </a:extLst>
          </p:cNvPr>
          <p:cNvCxnSpPr/>
          <p:nvPr/>
        </p:nvCxnSpPr>
        <p:spPr>
          <a:xfrm>
            <a:off x="1485900" y="4021138"/>
            <a:ext cx="6172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3934EB-6754-4347-B2A1-6F54A67E8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1ABB7ED-99E2-47C0-A333-76E879C3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9BAD65-8A45-48C5-8BC1-24B85637E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A87D-8AAD-4838-A2D7-E863773BCD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253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D5FD6B-1F74-44D0-B69E-73E7ED3A2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AEC1AE8-B772-43C4-814F-EF76CC2E5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9680AB-A5CB-4ECA-B5CE-ABFB2B64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63BA-84E8-4C8E-9D03-D09DD0F33B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23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A3364B9-35C9-4AAC-BCCC-0E05D644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DDCDF2C-A992-48A5-8F72-EBC440A5A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E7B6A07-A906-40BF-ACBE-9C2E1128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B37EC-0EBA-4247-BBFD-8EEBBB09E6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3127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A8AC6B5-0BEC-4428-81AB-C5F47030B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93E5BCD-61F0-41E4-B6E4-7ED0173BD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DEA10EB-0942-4A8C-AE93-3DEB05E89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BF3BF-053D-43D4-AF56-4AC9D48234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401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015CAA6-ACA6-4196-BC85-D3ED6DDCC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3219810-2768-4745-ACB5-98D4C6038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860E9B-8733-4950-85DA-41DF0E283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9D7D0-0221-4B21-8475-EFAFA3C83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72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8C1C9A2-2459-42E8-981B-1465ED09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FE5892-0F60-46DE-B1F1-A6D8F282D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C4E205-D0B3-4D6B-B0E6-B51401493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EC73C-1316-4EA0-A438-E1C0F87448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666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rtlCol="0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F906B8A-DC5F-4D14-8922-5401F267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EB680-54C6-45F2-8001-8AA9B851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B3101A7-0711-4C32-BC69-B42E3CB5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635D8-7654-4024-BD6C-6DEB12592D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978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D6F68B1-7042-4483-BA4C-6B93F067343D}"/>
              </a:ext>
            </a:extLst>
          </p:cNvPr>
          <p:cNvSpPr/>
          <p:nvPr/>
        </p:nvSpPr>
        <p:spPr>
          <a:xfrm>
            <a:off x="182563" y="182563"/>
            <a:ext cx="8778875" cy="6492875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60ADAC6-89A7-4B61-8E1D-F5AC1014D7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57250" y="609600"/>
            <a:ext cx="7407275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A288761-7EFD-4A50-B3B6-4648D5A91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2057400"/>
            <a:ext cx="74041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130AD-D03C-4B81-A667-988A7DC7E0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7250" y="6224588"/>
            <a:ext cx="1746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06DF1-B71B-48E3-B4F4-FE78E75A2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62275" y="6224588"/>
            <a:ext cx="35385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B7041-F8BB-47FB-81ED-60F71646B6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7700" y="6224588"/>
            <a:ext cx="1279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D6E84798-7A4B-41F3-BCC2-D597D87BBA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2" r:id="rId2"/>
    <p:sldLayoutId id="214748379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orbel" panose="020B0503020204020204" pitchFamily="34" charset="0"/>
        </a:defRPr>
      </a:lvl9pPr>
    </p:titleStyle>
    <p:bodyStyle>
      <a:lvl1pPr marL="171450" indent="-136525" algn="l" defTabSz="685800" rtl="0" fontAlgn="base">
        <a:lnSpc>
          <a:spcPct val="90000"/>
        </a:lnSpc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kern="1200">
          <a:solidFill>
            <a:schemeClr val="accent1"/>
          </a:solidFill>
          <a:latin typeface="+mn-lt"/>
          <a:ea typeface="+mn-ea"/>
          <a:cs typeface="+mn-cs"/>
        </a:defRPr>
      </a:lvl2pPr>
      <a:lvl3pPr marL="547688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063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19163" indent="-136525" algn="l" defTabSz="685800" rtl="0" fontAlgn="base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anose="020B0503020204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3E92BB3-3613-4DC5-97E0-299B04C46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5462458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F2278FA-CEE8-47C8-A279-0B6A064BB153}"/>
              </a:ext>
            </a:extLst>
          </p:cNvPr>
          <p:cNvSpPr txBox="1"/>
          <p:nvPr/>
        </p:nvSpPr>
        <p:spPr>
          <a:xfrm>
            <a:off x="832484" y="3861048"/>
            <a:ext cx="7475220" cy="13258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algn="ctr" defTabSz="914400" eaLnBrk="1" fontAlgn="auto" hangingPunct="1">
              <a:lnSpc>
                <a:spcPct val="150000"/>
              </a:lnSpc>
              <a:spcAft>
                <a:spcPts val="400"/>
              </a:spcAft>
              <a:defRPr/>
            </a:pP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Правила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поведения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на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воде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для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детей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дошкольного</a:t>
            </a:r>
            <a:r>
              <a:rPr lang="en-US" sz="3100" b="1" cap="all" dirty="0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100" b="1" cap="all" dirty="0" err="1">
                <a:solidFill>
                  <a:srgbClr val="FFFFFF"/>
                </a:solidFill>
                <a:effectLst>
                  <a:glow rad="127000">
                    <a:schemeClr val="tx1"/>
                  </a:glow>
                </a:effectLst>
                <a:latin typeface="+mj-lt"/>
                <a:ea typeface="+mj-ea"/>
                <a:cs typeface="+mj-cs"/>
              </a:rPr>
              <a:t>возраста</a:t>
            </a:r>
            <a:endParaRPr lang="en-US" sz="3100" b="1" cap="all" dirty="0">
              <a:solidFill>
                <a:srgbClr val="FFFFFF"/>
              </a:solidFill>
              <a:effectLst>
                <a:glow rad="127000">
                  <a:schemeClr val="tx1"/>
                </a:glo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099" name="TextBox 2">
            <a:extLst>
              <a:ext uri="{FF2B5EF4-FFF2-40B4-BE49-F238E27FC236}">
                <a16:creationId xmlns:a16="http://schemas.microsoft.com/office/drawing/2014/main" id="{A398A818-2054-43E6-944E-E38A28842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2238" y="5578221"/>
            <a:ext cx="633571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ru-RU" altLang="ru-RU" dirty="0"/>
              <a:t>Презентацию подготовил воспитатель МКДОУ БГО </a:t>
            </a:r>
          </a:p>
          <a:p>
            <a:pPr algn="ctr" eaLnBrk="1" hangingPunct="1">
              <a:spcAft>
                <a:spcPts val="600"/>
              </a:spcAft>
            </a:pPr>
            <a:r>
              <a:rPr lang="ru-RU" altLang="ru-RU" dirty="0"/>
              <a:t>Детский сад №1 комбинированного вида </a:t>
            </a:r>
          </a:p>
          <a:p>
            <a:pPr algn="ctr" eaLnBrk="1" hangingPunct="1">
              <a:spcAft>
                <a:spcPts val="600"/>
              </a:spcAft>
            </a:pPr>
            <a:r>
              <a:rPr lang="ru-RU" altLang="ru-RU" dirty="0" err="1"/>
              <a:t>Бахтеева</a:t>
            </a:r>
            <a:r>
              <a:rPr lang="ru-RU" altLang="ru-RU" dirty="0"/>
              <a:t> Анастасия Николаевна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733451-0520-4801-9E02-9587E7EDB4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0078" y="423510"/>
            <a:ext cx="4860032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>
            <a:extLst>
              <a:ext uri="{FF2B5EF4-FFF2-40B4-BE49-F238E27FC236}">
                <a16:creationId xmlns:a16="http://schemas.microsoft.com/office/drawing/2014/main" id="{D3E2B39A-8DC4-4539-A47E-B616D4A5DFE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4692650"/>
            <a:ext cx="8229600" cy="1905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 переохлаждайтесь и не перегревайтесь. При появлении озноба или сильной усталости выйди из воды, отдохни и согрейся.</a:t>
            </a:r>
          </a:p>
        </p:txBody>
      </p:sp>
      <p:pic>
        <p:nvPicPr>
          <p:cNvPr id="57348" name="Picture 4" descr="Копия 5">
            <a:extLst>
              <a:ext uri="{FF2B5EF4-FFF2-40B4-BE49-F238E27FC236}">
                <a16:creationId xmlns:a16="http://schemas.microsoft.com/office/drawing/2014/main" id="{F73F0D6B-5B4D-4357-A688-1E0ECB503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549275"/>
            <a:ext cx="6481762" cy="4035425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9417C3E6-A68E-4730-827D-4EFCDE642E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4979988"/>
            <a:ext cx="8229600" cy="18335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 боритесь с сильным течением. Плывите по течению постепенно приближаясь к берегу.</a:t>
            </a:r>
          </a:p>
        </p:txBody>
      </p:sp>
      <p:pic>
        <p:nvPicPr>
          <p:cNvPr id="75780" name="Picture 4" descr="Копия (2) 9">
            <a:extLst>
              <a:ext uri="{FF2B5EF4-FFF2-40B4-BE49-F238E27FC236}">
                <a16:creationId xmlns:a16="http://schemas.microsoft.com/office/drawing/2014/main" id="{68EC2533-3BA7-4612-955D-54B1C19C5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620713"/>
            <a:ext cx="6624637" cy="4214812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35B85D43-A43B-4E98-801A-3A9F7365F7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5373688"/>
            <a:ext cx="8229600" cy="1223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До 16 лет кататься на лодке можно только под присмотром взрослых.</a:t>
            </a:r>
          </a:p>
        </p:txBody>
      </p:sp>
      <p:pic>
        <p:nvPicPr>
          <p:cNvPr id="59396" name="Picture 4" descr="купание0005">
            <a:extLst>
              <a:ext uri="{FF2B5EF4-FFF2-40B4-BE49-F238E27FC236}">
                <a16:creationId xmlns:a16="http://schemas.microsoft.com/office/drawing/2014/main" id="{E1CC1AB8-4C83-4DF6-AA5D-2D452A849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908050"/>
            <a:ext cx="7510463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DE1029DF-EB1F-47CB-B062-218191223B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180975" y="5013325"/>
            <a:ext cx="9144000" cy="20875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 используй для плавания самодельные устройства. Они могут не выдержать твой вес и перевернуться.</a:t>
            </a:r>
          </a:p>
        </p:txBody>
      </p:sp>
      <p:pic>
        <p:nvPicPr>
          <p:cNvPr id="73732" name="Picture 4" descr="9">
            <a:extLst>
              <a:ext uri="{FF2B5EF4-FFF2-40B4-BE49-F238E27FC236}">
                <a16:creationId xmlns:a16="http://schemas.microsoft.com/office/drawing/2014/main" id="{36B8BFCC-1D95-447D-9E8E-22648613D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530225"/>
            <a:ext cx="7200900" cy="4483100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FFD1DC-2FD8-4182-932F-5668496DC5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30" y="242696"/>
            <a:ext cx="4236962" cy="31777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8CC6A9-578F-4623-8FAF-D3BFE99C3EC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30" y="3429000"/>
            <a:ext cx="4236962" cy="317772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558C55-3195-47C6-BE2C-8D0B114D8FB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510" y="3416574"/>
            <a:ext cx="4236962" cy="31777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DBA52DA-AC94-4E3E-A11B-49F1440D01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510" y="242696"/>
            <a:ext cx="4236962" cy="317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315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123C6003-D85D-4BCA-8C9A-DDA9AAE4DE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5373688"/>
            <a:ext cx="8229600" cy="1295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Купайтесь только в разрешённых местах, на благоустроенных пляжах.</a:t>
            </a:r>
          </a:p>
        </p:txBody>
      </p:sp>
      <p:pic>
        <p:nvPicPr>
          <p:cNvPr id="71684" name="Picture 4" descr="Копия (2) 5">
            <a:extLst>
              <a:ext uri="{FF2B5EF4-FFF2-40B4-BE49-F238E27FC236}">
                <a16:creationId xmlns:a16="http://schemas.microsoft.com/office/drawing/2014/main" id="{70D60DE1-E76E-4531-B49C-FC1974A98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20713"/>
            <a:ext cx="7343775" cy="4586287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F53AA7F9-6CD5-49E0-9CB4-7B94D16E38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5516563"/>
            <a:ext cx="8229600" cy="15843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Купайтесь только под присмотром взрослых.</a:t>
            </a:r>
          </a:p>
        </p:txBody>
      </p:sp>
      <p:pic>
        <p:nvPicPr>
          <p:cNvPr id="43012" name="Picture 4" descr="купание0001">
            <a:extLst>
              <a:ext uri="{FF2B5EF4-FFF2-40B4-BE49-F238E27FC236}">
                <a16:creationId xmlns:a16="http://schemas.microsoft.com/office/drawing/2014/main" id="{A31708C1-84E9-4FF0-9854-A953D9C00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49275"/>
            <a:ext cx="4678363" cy="4897438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3ECB5631-F3B1-4C52-AF7D-BD86C6519E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74650" y="5084763"/>
            <a:ext cx="8229600" cy="15557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Нельзя нырять в незнакомых местах, так как ты не знаешь, какое дно в этом месте водоема.</a:t>
            </a:r>
          </a:p>
        </p:txBody>
      </p:sp>
      <p:pic>
        <p:nvPicPr>
          <p:cNvPr id="45060" name="Picture 4" descr="sdgh">
            <a:extLst>
              <a:ext uri="{FF2B5EF4-FFF2-40B4-BE49-F238E27FC236}">
                <a16:creationId xmlns:a16="http://schemas.microsoft.com/office/drawing/2014/main" id="{B2425F9D-6608-48C3-9CF2-A52523482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60350"/>
            <a:ext cx="648017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 descr="Копия (3) 5">
            <a:extLst>
              <a:ext uri="{FF2B5EF4-FFF2-40B4-BE49-F238E27FC236}">
                <a16:creationId xmlns:a16="http://schemas.microsoft.com/office/drawing/2014/main" id="{033F9E3D-B8BC-414A-AF20-24311B939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620713"/>
            <a:ext cx="6840537" cy="4295775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>
            <a:extLst>
              <a:ext uri="{FF2B5EF4-FFF2-40B4-BE49-F238E27FC236}">
                <a16:creationId xmlns:a16="http://schemas.microsoft.com/office/drawing/2014/main" id="{68A07B4B-2058-4072-85AC-F15CE3CC8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5084763"/>
            <a:ext cx="8229600" cy="16557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 заплывай за ограничительные знаки, не взбирайся на буйки и не подплывай к проходящим судам.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33FDDF37-143A-458E-BCF0-BA6CCA0A21E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4797425"/>
            <a:ext cx="8229600" cy="18716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 затевай опасных игр в воде. Ни в коем случае нельзя захватывать ноги под водой, пугать и «топить» кого-то, даже в шутку.</a:t>
            </a:r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CFE15D20-1A40-47C8-B42E-B2E2D6254221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268413"/>
            <a:ext cx="7991475" cy="3240087"/>
            <a:chOff x="295" y="799"/>
            <a:chExt cx="5034" cy="1920"/>
          </a:xfrm>
        </p:grpSpPr>
        <p:pic>
          <p:nvPicPr>
            <p:cNvPr id="9220" name="Picture 6" descr="8">
              <a:extLst>
                <a:ext uri="{FF2B5EF4-FFF2-40B4-BE49-F238E27FC236}">
                  <a16:creationId xmlns:a16="http://schemas.microsoft.com/office/drawing/2014/main" id="{CD5170C3-CFBD-4ABB-BA2F-432D5E13EB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799"/>
              <a:ext cx="2404" cy="1920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21" name="Picture 7" descr="3">
              <a:extLst>
                <a:ext uri="{FF2B5EF4-FFF2-40B4-BE49-F238E27FC236}">
                  <a16:creationId xmlns:a16="http://schemas.microsoft.com/office/drawing/2014/main" id="{57550669-58F8-41BF-B4B8-FB5113FE14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799"/>
              <a:ext cx="2358" cy="1905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>
            <a:extLst>
              <a:ext uri="{FF2B5EF4-FFF2-40B4-BE49-F238E27FC236}">
                <a16:creationId xmlns:a16="http://schemas.microsoft.com/office/drawing/2014/main" id="{2E1EC821-733A-4ACF-92CC-F6BE3DAD4C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5300663"/>
            <a:ext cx="8229600" cy="12969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Играя в воде, никогда нельзя в шутку кричать: «Тону! Помогите!»</a:t>
            </a:r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7D45FE02-0C70-450F-BF87-1A0E1B655296}"/>
              </a:ext>
            </a:extLst>
          </p:cNvPr>
          <p:cNvGrpSpPr>
            <a:grpSpLocks/>
          </p:cNvGrpSpPr>
          <p:nvPr/>
        </p:nvGrpSpPr>
        <p:grpSpPr bwMode="auto">
          <a:xfrm>
            <a:off x="1547813" y="765175"/>
            <a:ext cx="6048375" cy="4481513"/>
            <a:chOff x="975" y="482"/>
            <a:chExt cx="3810" cy="2823"/>
          </a:xfrm>
        </p:grpSpPr>
        <p:pic>
          <p:nvPicPr>
            <p:cNvPr id="10244" name="Picture 7" descr="301">
              <a:extLst>
                <a:ext uri="{FF2B5EF4-FFF2-40B4-BE49-F238E27FC236}">
                  <a16:creationId xmlns:a16="http://schemas.microsoft.com/office/drawing/2014/main" id="{E45525DC-0965-4AAD-AC30-25F5FF69BF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482"/>
              <a:ext cx="3810" cy="2823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256" name="AutoShape 8">
              <a:extLst>
                <a:ext uri="{FF2B5EF4-FFF2-40B4-BE49-F238E27FC236}">
                  <a16:creationId xmlns:a16="http://schemas.microsoft.com/office/drawing/2014/main" id="{6C4E765D-00AA-4269-876F-8F6911001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1" y="572"/>
              <a:ext cx="1088" cy="544"/>
            </a:xfrm>
            <a:prstGeom prst="wedgeEllipseCallout">
              <a:avLst>
                <a:gd name="adj1" fmla="val 16361"/>
                <a:gd name="adj2" fmla="val 88787"/>
              </a:avLst>
            </a:prstGeom>
            <a:solidFill>
              <a:srgbClr val="AFEAFF"/>
            </a:solidFill>
            <a:ln w="28575">
              <a:solidFill>
                <a:srgbClr val="61D6FF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>
                  <a:solidFill>
                    <a:srgbClr val="3366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Тону!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4F22957B-BCAD-411D-B2C3-009E30F0E0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3213" y="4941888"/>
            <a:ext cx="8229600" cy="18002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>
                <a:latin typeface="Comic Sans MS" panose="030F0702030302020204" pitchFamily="66" charset="0"/>
              </a:rPr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Нельзя далеко заплывать на надувных матрасах или камерах. Они могут внезапно начать «спускаться».</a:t>
            </a:r>
          </a:p>
        </p:txBody>
      </p:sp>
      <p:pic>
        <p:nvPicPr>
          <p:cNvPr id="69636" name="Picture 4" descr="3">
            <a:extLst>
              <a:ext uri="{FF2B5EF4-FFF2-40B4-BE49-F238E27FC236}">
                <a16:creationId xmlns:a16="http://schemas.microsoft.com/office/drawing/2014/main" id="{33F29AED-D9B5-4448-B597-97A7F3804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476250"/>
            <a:ext cx="4795838" cy="4468813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>
            <a:extLst>
              <a:ext uri="{FF2B5EF4-FFF2-40B4-BE49-F238E27FC236}">
                <a16:creationId xmlns:a16="http://schemas.microsoft.com/office/drawing/2014/main" id="{5A91E3BA-1F94-410F-8A77-A95B7A7CDB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4581525"/>
            <a:ext cx="8229600" cy="20161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800"/>
              <a:t>	</a:t>
            </a:r>
          </a:p>
          <a:p>
            <a:pPr algn="ctr">
              <a:buFontTx/>
              <a:buNone/>
            </a:pPr>
            <a:r>
              <a:rPr lang="ru-RU" altLang="ru-RU">
                <a:solidFill>
                  <a:srgbClr val="336699"/>
                </a:solidFill>
                <a:latin typeface="Comic Sans MS" panose="030F0702030302020204" pitchFamily="66" charset="0"/>
              </a:rPr>
              <a:t>Во время грозы нужно отойти подальше от водоема. Вода очень хорошо проводит электрический ток – молния, попавшая в воду, поражает все вокруг в радиусе около 100 метров.</a:t>
            </a:r>
          </a:p>
        </p:txBody>
      </p:sp>
      <p:pic>
        <p:nvPicPr>
          <p:cNvPr id="55301" name="Picture 5" descr="3">
            <a:extLst>
              <a:ext uri="{FF2B5EF4-FFF2-40B4-BE49-F238E27FC236}">
                <a16:creationId xmlns:a16="http://schemas.microsoft.com/office/drawing/2014/main" id="{BCBB7AEF-0F73-4214-887B-95C79C44A3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404813"/>
            <a:ext cx="4537075" cy="4176712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Comic Sans MS</vt:lpstr>
      <vt:lpstr>Corbel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2019-12-04T17:32:42Z</dcterms:created>
  <dcterms:modified xsi:type="dcterms:W3CDTF">2019-12-07T08:53:27Z</dcterms:modified>
</cp:coreProperties>
</file>