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3" r:id="rId1"/>
  </p:sldMasterIdLst>
  <p:notesMasterIdLst>
    <p:notesMasterId r:id="rId28"/>
  </p:notesMasterIdLst>
  <p:sldIdLst>
    <p:sldId id="331" r:id="rId2"/>
    <p:sldId id="341" r:id="rId3"/>
    <p:sldId id="330" r:id="rId4"/>
    <p:sldId id="317" r:id="rId5"/>
    <p:sldId id="266" r:id="rId6"/>
    <p:sldId id="270" r:id="rId7"/>
    <p:sldId id="272" r:id="rId8"/>
    <p:sldId id="274" r:id="rId9"/>
    <p:sldId id="312" r:id="rId10"/>
    <p:sldId id="339" r:id="rId11"/>
    <p:sldId id="314" r:id="rId12"/>
    <p:sldId id="276" r:id="rId13"/>
    <p:sldId id="278" r:id="rId14"/>
    <p:sldId id="280" r:id="rId15"/>
    <p:sldId id="327" r:id="rId16"/>
    <p:sldId id="285" r:id="rId17"/>
    <p:sldId id="287" r:id="rId18"/>
    <p:sldId id="325" r:id="rId19"/>
    <p:sldId id="291" r:id="rId20"/>
    <p:sldId id="293" r:id="rId21"/>
    <p:sldId id="295" r:id="rId22"/>
    <p:sldId id="297" r:id="rId23"/>
    <p:sldId id="305" r:id="rId24"/>
    <p:sldId id="309" r:id="rId25"/>
    <p:sldId id="310" r:id="rId26"/>
    <p:sldId id="328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7B5CFC-4BFD-45BC-9CB9-29C691BF820A}" type="datetimeFigureOut">
              <a:rPr lang="ru-RU" smtClean="0"/>
              <a:pPr/>
              <a:t>07.12.2019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E0DFCA-90D0-4DDB-B395-5AC12BC1B50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25710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algn="ctr" eaLnBrk="1" hangingPunct="1">
              <a:spcBef>
                <a:spcPct val="0"/>
              </a:spcBef>
            </a:pPr>
            <a:r>
              <a:rPr lang="ru-RU" smtClean="0"/>
              <a:t>989з87</a:t>
            </a:r>
          </a:p>
        </p:txBody>
      </p:sp>
      <p:sp>
        <p:nvSpPr>
          <p:cNvPr id="3174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Monotype Corsiva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Monotype Corsiva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Monotype Corsiva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Monotype Corsiva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Monotype Corsiva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itchFamily="66" charset="0"/>
              </a:defRPr>
            </a:lvl9pPr>
          </a:lstStyle>
          <a:p>
            <a:pPr eaLnBrk="1" hangingPunct="1"/>
            <a:fld id="{EA2F49A6-9991-4D82-8C22-CB9B2CC247B7}" type="slidenum">
              <a:rPr lang="ru-RU" smtClean="0"/>
              <a:pPr eaLnBrk="1" hangingPunct="1"/>
              <a:t>7</a:t>
            </a:fld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E0DFCA-90D0-4DDB-B395-5AC12BC1B50F}" type="slidenum">
              <a:rPr lang="ru-RU" smtClean="0"/>
              <a:pPr/>
              <a:t>25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9404651F-8A55-4925-B92A-DF8D529ACECF}" type="datetimeFigureOut">
              <a:rPr lang="ru-RU" smtClean="0"/>
              <a:pPr/>
              <a:t>07.12.2019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A24313BD-5A7A-4138-9095-B89695DAAD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404651F-8A55-4925-B92A-DF8D529ACECF}" type="datetimeFigureOut">
              <a:rPr lang="ru-RU" smtClean="0"/>
              <a:pPr/>
              <a:t>07.12.2019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24313BD-5A7A-4138-9095-B89695DAAD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9404651F-8A55-4925-B92A-DF8D529ACECF}" type="datetimeFigureOut">
              <a:rPr lang="ru-RU" smtClean="0"/>
              <a:pPr/>
              <a:t>07.12.2019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A24313BD-5A7A-4138-9095-B89695DAAD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5B7EA9-3FE6-4ACF-B3CB-61A29E56EC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00744243"/>
      </p:ext>
    </p:extLst>
  </p:cSld>
  <p:clrMapOvr>
    <a:masterClrMapping/>
  </p:clrMapOvr>
  <p:transition>
    <p:pull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404651F-8A55-4925-B92A-DF8D529ACECF}" type="datetimeFigureOut">
              <a:rPr lang="ru-RU" smtClean="0"/>
              <a:pPr/>
              <a:t>07.12.2019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24313BD-5A7A-4138-9095-B89695DAAD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9404651F-8A55-4925-B92A-DF8D529ACECF}" type="datetimeFigureOut">
              <a:rPr lang="ru-RU" smtClean="0"/>
              <a:pPr/>
              <a:t>07.12.2019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A24313BD-5A7A-4138-9095-B89695DAAD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404651F-8A55-4925-B92A-DF8D529ACECF}" type="datetimeFigureOut">
              <a:rPr lang="ru-RU" smtClean="0"/>
              <a:pPr/>
              <a:t>07.12.2019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24313BD-5A7A-4138-9095-B89695DAAD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404651F-8A55-4925-B92A-DF8D529ACECF}" type="datetimeFigureOut">
              <a:rPr lang="ru-RU" smtClean="0"/>
              <a:pPr/>
              <a:t>07.12.2019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24313BD-5A7A-4138-9095-B89695DAAD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404651F-8A55-4925-B92A-DF8D529ACECF}" type="datetimeFigureOut">
              <a:rPr lang="ru-RU" smtClean="0"/>
              <a:pPr/>
              <a:t>07.12.2019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24313BD-5A7A-4138-9095-B89695DAAD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9404651F-8A55-4925-B92A-DF8D529ACECF}" type="datetimeFigureOut">
              <a:rPr lang="ru-RU" smtClean="0"/>
              <a:pPr/>
              <a:t>07.12.2019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24313BD-5A7A-4138-9095-B89695DAAD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404651F-8A55-4925-B92A-DF8D529ACECF}" type="datetimeFigureOut">
              <a:rPr lang="ru-RU" smtClean="0"/>
              <a:pPr/>
              <a:t>07.12.2019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24313BD-5A7A-4138-9095-B89695DAAD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404651F-8A55-4925-B92A-DF8D529ACECF}" type="datetimeFigureOut">
              <a:rPr lang="ru-RU" smtClean="0"/>
              <a:pPr/>
              <a:t>07.12.2019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24313BD-5A7A-4138-9095-B89695DAADE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4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9404651F-8A55-4925-B92A-DF8D529ACECF}" type="datetimeFigureOut">
              <a:rPr lang="ru-RU" smtClean="0"/>
              <a:pPr/>
              <a:t>07.12.2019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A24313BD-5A7A-4138-9095-B89695DAADE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  <p:sldLayoutId id="2147483725" r:id="rId12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7.gi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357166"/>
            <a:ext cx="8229600" cy="6143668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0"/>
            <a:ext cx="8001056" cy="5929353"/>
          </a:xfrm>
        </p:spPr>
        <p:txBody>
          <a:bodyPr>
            <a:normAutofit fontScale="62500" lnSpcReduction="20000"/>
          </a:bodyPr>
          <a:lstStyle/>
          <a:p>
            <a:endParaRPr lang="ru-RU" dirty="0" smtClean="0"/>
          </a:p>
          <a:p>
            <a:pPr>
              <a:buNone/>
            </a:pPr>
            <a:r>
              <a:rPr lang="ru-RU" sz="4600" dirty="0" smtClean="0"/>
              <a:t>          Презентация к уроку русского языка</a:t>
            </a:r>
          </a:p>
          <a:p>
            <a:pPr>
              <a:buNone/>
            </a:pPr>
            <a:r>
              <a:rPr lang="ru-RU" sz="4600" dirty="0" smtClean="0"/>
              <a:t>                 «Начальная школа 21 век»</a:t>
            </a:r>
          </a:p>
          <a:p>
            <a:pPr>
              <a:buNone/>
            </a:pPr>
            <a:r>
              <a:rPr lang="ru-RU" sz="4600" dirty="0" smtClean="0"/>
              <a:t>                      4 класс (урок45)</a:t>
            </a:r>
          </a:p>
          <a:p>
            <a:pPr>
              <a:buNone/>
            </a:pPr>
            <a:endParaRPr lang="ru-RU" sz="4600" dirty="0" smtClean="0"/>
          </a:p>
          <a:p>
            <a:pPr>
              <a:buNone/>
            </a:pPr>
            <a:r>
              <a:rPr lang="ru-RU" sz="4600" dirty="0" smtClean="0"/>
              <a:t>Тема:»Правописание глагола на </a:t>
            </a:r>
            <a:r>
              <a:rPr lang="ru-RU" sz="4600" dirty="0" err="1" smtClean="0"/>
              <a:t>ться</a:t>
            </a:r>
            <a:r>
              <a:rPr lang="ru-RU" sz="4600" dirty="0" smtClean="0"/>
              <a:t> - </a:t>
            </a:r>
            <a:r>
              <a:rPr lang="ru-RU" sz="4600" dirty="0" err="1" smtClean="0"/>
              <a:t>тся</a:t>
            </a:r>
            <a:r>
              <a:rPr lang="ru-RU" sz="4600" dirty="0" smtClean="0"/>
              <a:t>»</a:t>
            </a:r>
          </a:p>
          <a:p>
            <a:pPr>
              <a:buNone/>
            </a:pPr>
            <a:endParaRPr lang="ru-RU" sz="4600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                              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                                  </a:t>
            </a:r>
            <a:r>
              <a:rPr lang="ru-RU" sz="4500" dirty="0" smtClean="0"/>
              <a:t>Учитель начальных классов</a:t>
            </a:r>
          </a:p>
          <a:p>
            <a:pPr>
              <a:buNone/>
            </a:pPr>
            <a:r>
              <a:rPr lang="ru-RU" sz="4500" dirty="0" smtClean="0"/>
              <a:t>                                    МБОУ СШ№2</a:t>
            </a:r>
          </a:p>
          <a:p>
            <a:pPr>
              <a:buNone/>
            </a:pPr>
            <a:r>
              <a:rPr lang="ru-RU" sz="4500" dirty="0" smtClean="0"/>
              <a:t>                                     Г. Липецка</a:t>
            </a:r>
          </a:p>
          <a:p>
            <a:pPr>
              <a:buNone/>
            </a:pPr>
            <a:r>
              <a:rPr lang="ru-RU" sz="4500" dirty="0" smtClean="0"/>
              <a:t>                                   </a:t>
            </a:r>
            <a:r>
              <a:rPr lang="ru-RU" sz="4500" dirty="0" err="1" smtClean="0"/>
              <a:t>Мозгунова</a:t>
            </a:r>
            <a:r>
              <a:rPr lang="ru-RU" sz="4500" dirty="0" smtClean="0"/>
              <a:t> Н.А.              </a:t>
            </a:r>
            <a:endParaRPr lang="ru-RU" sz="4500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                           </a:t>
            </a:r>
          </a:p>
          <a:p>
            <a:pPr>
              <a:buNone/>
            </a:pP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Text Box 4"/>
          <p:cNvSpPr txBox="1">
            <a:spLocks noChangeArrowheads="1"/>
          </p:cNvSpPr>
          <p:nvPr/>
        </p:nvSpPr>
        <p:spPr bwMode="auto">
          <a:xfrm>
            <a:off x="468313" y="785795"/>
            <a:ext cx="8675687" cy="46628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Monotype Corsiva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Monotype Corsiva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Monotype Corsiva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Monotype Corsiva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Monotype Corsiva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itchFamily="66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5400" b="1" dirty="0" smtClean="0">
                <a:solidFill>
                  <a:srgbClr val="C00000"/>
                </a:solidFill>
              </a:rPr>
              <a:t>«Глагол является основой языка. Найти верный глагол для фразы - это значит дать движение фразе»</a:t>
            </a:r>
          </a:p>
          <a:p>
            <a:pPr eaLnBrk="1" hangingPunct="1">
              <a:spcBef>
                <a:spcPct val="50000"/>
              </a:spcBef>
            </a:pPr>
            <a:r>
              <a:rPr lang="ru-RU" sz="5400" b="1" dirty="0" smtClean="0">
                <a:solidFill>
                  <a:srgbClr val="C00000"/>
                </a:solidFill>
              </a:rPr>
              <a:t>Л.Н.Толстой</a:t>
            </a:r>
          </a:p>
        </p:txBody>
      </p:sp>
    </p:spTree>
    <p:extLst>
      <p:ext uri="{BB962C8B-B14F-4D97-AF65-F5344CB8AC3E}">
        <p14:creationId xmlns="" xmlns:p14="http://schemas.microsoft.com/office/powerpoint/2010/main" val="372309280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14" descr="каникулы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6" name="WordArt 4"/>
          <p:cNvSpPr>
            <a:spLocks noChangeArrowheads="1" noChangeShapeType="1" noTextEdit="1"/>
          </p:cNvSpPr>
          <p:nvPr/>
        </p:nvSpPr>
        <p:spPr bwMode="auto">
          <a:xfrm>
            <a:off x="4427538" y="404813"/>
            <a:ext cx="3155950" cy="8112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Цели урока:</a:t>
            </a:r>
          </a:p>
        </p:txBody>
      </p:sp>
      <p:sp>
        <p:nvSpPr>
          <p:cNvPr id="8197" name="Rectangle 5"/>
          <p:cNvSpPr>
            <a:spLocks noGrp="1" noChangeArrowheads="1"/>
          </p:cNvSpPr>
          <p:nvPr>
            <p:ph idx="1"/>
          </p:nvPr>
        </p:nvSpPr>
        <p:spPr>
          <a:xfrm>
            <a:off x="3851275" y="1341438"/>
            <a:ext cx="4895850" cy="3724275"/>
          </a:xfrm>
        </p:spPr>
        <p:txBody>
          <a:bodyPr>
            <a:normAutofit/>
          </a:bodyPr>
          <a:lstStyle/>
          <a:p>
            <a:pPr marL="609600" indent="-609600" eaLnBrk="1" hangingPunct="1"/>
            <a:r>
              <a:rPr lang="ru-RU" sz="2400" b="1" dirty="0" smtClean="0">
                <a:solidFill>
                  <a:srgbClr val="7030A0"/>
                </a:solidFill>
              </a:rPr>
              <a:t>Знать условия выбора </a:t>
            </a:r>
          </a:p>
          <a:p>
            <a:pPr marL="609600" indent="-609600" eaLnBrk="1" hangingPunct="1">
              <a:buFontTx/>
              <a:buNone/>
            </a:pPr>
            <a:r>
              <a:rPr lang="ru-RU" sz="2400" b="1" dirty="0" smtClean="0">
                <a:solidFill>
                  <a:srgbClr val="7030A0"/>
                </a:solidFill>
              </a:rPr>
              <a:t>       правописаний –</a:t>
            </a:r>
            <a:r>
              <a:rPr lang="ru-RU" sz="2400" b="1" dirty="0" err="1" smtClean="0">
                <a:solidFill>
                  <a:srgbClr val="7030A0"/>
                </a:solidFill>
              </a:rPr>
              <a:t>тся</a:t>
            </a:r>
            <a:r>
              <a:rPr lang="ru-RU" sz="2400" b="1" dirty="0" smtClean="0">
                <a:solidFill>
                  <a:srgbClr val="7030A0"/>
                </a:solidFill>
              </a:rPr>
              <a:t> и </a:t>
            </a:r>
            <a:r>
              <a:rPr lang="ru-RU" sz="2400" b="1" dirty="0" err="1" smtClean="0">
                <a:solidFill>
                  <a:srgbClr val="7030A0"/>
                </a:solidFill>
              </a:rPr>
              <a:t>ться</a:t>
            </a:r>
            <a:r>
              <a:rPr lang="ru-RU" sz="2400" b="1" dirty="0" smtClean="0">
                <a:solidFill>
                  <a:srgbClr val="7030A0"/>
                </a:solidFill>
              </a:rPr>
              <a:t>:</a:t>
            </a:r>
          </a:p>
          <a:p>
            <a:pPr marL="609600" indent="-609600" eaLnBrk="1" hangingPunct="1"/>
            <a:r>
              <a:rPr lang="ru-RU" sz="2400" b="1" dirty="0" smtClean="0">
                <a:solidFill>
                  <a:srgbClr val="7030A0"/>
                </a:solidFill>
              </a:rPr>
              <a:t>Находить слово,                                                             к которому относится глагол, ставить </a:t>
            </a:r>
          </a:p>
          <a:p>
            <a:pPr marL="609600" indent="-609600" eaLnBrk="1" hangingPunct="1">
              <a:buFontTx/>
              <a:buNone/>
            </a:pPr>
            <a:r>
              <a:rPr lang="ru-RU" sz="2400" b="1" dirty="0" smtClean="0">
                <a:solidFill>
                  <a:srgbClr val="7030A0"/>
                </a:solidFill>
              </a:rPr>
              <a:t>       от него вопрос;</a:t>
            </a:r>
          </a:p>
          <a:p>
            <a:pPr marL="609600" indent="-609600" eaLnBrk="1" hangingPunct="1"/>
            <a:r>
              <a:rPr lang="ru-RU" sz="2400" b="1" dirty="0" smtClean="0">
                <a:solidFill>
                  <a:srgbClr val="7030A0"/>
                </a:solidFill>
              </a:rPr>
              <a:t>Правильно произносить                                                и писать глаголы                                                         на –</a:t>
            </a:r>
            <a:r>
              <a:rPr lang="ru-RU" sz="2400" b="1" dirty="0" err="1" smtClean="0">
                <a:solidFill>
                  <a:srgbClr val="7030A0"/>
                </a:solidFill>
              </a:rPr>
              <a:t>тся</a:t>
            </a:r>
            <a:r>
              <a:rPr lang="ru-RU" sz="2400" b="1" dirty="0" smtClean="0">
                <a:solidFill>
                  <a:srgbClr val="7030A0"/>
                </a:solidFill>
              </a:rPr>
              <a:t> и </a:t>
            </a:r>
            <a:r>
              <a:rPr lang="ru-RU" sz="2400" b="1" dirty="0" err="1" smtClean="0">
                <a:solidFill>
                  <a:srgbClr val="7030A0"/>
                </a:solidFill>
              </a:rPr>
              <a:t>ться</a:t>
            </a:r>
            <a:r>
              <a:rPr lang="ru-RU" sz="2400" b="1" dirty="0" smtClean="0">
                <a:solidFill>
                  <a:srgbClr val="7030A0"/>
                </a:solidFill>
              </a:rPr>
              <a:t>.</a:t>
            </a:r>
          </a:p>
        </p:txBody>
      </p:sp>
    </p:spTree>
    <p:extLst>
      <p:ext uri="{BB962C8B-B14F-4D97-AF65-F5344CB8AC3E}">
        <p14:creationId xmlns="" xmlns:p14="http://schemas.microsoft.com/office/powerpoint/2010/main" val="2004125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81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1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1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1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1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1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1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1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1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1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1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1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19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19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19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19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19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19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19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819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6" grpId="0" animBg="1"/>
      <p:bldP spid="8197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8" name="AutoShape 4"/>
          <p:cNvSpPr>
            <a:spLocks noChangeArrowheads="1"/>
          </p:cNvSpPr>
          <p:nvPr/>
        </p:nvSpPr>
        <p:spPr bwMode="auto">
          <a:xfrm>
            <a:off x="2700338" y="333375"/>
            <a:ext cx="4392612" cy="2663825"/>
          </a:xfrm>
          <a:prstGeom prst="cloudCallout">
            <a:avLst>
              <a:gd name="adj1" fmla="val -35653"/>
              <a:gd name="adj2" fmla="val 12097"/>
            </a:avLst>
          </a:prstGeom>
          <a:gradFill rotWithShape="1">
            <a:gsLst>
              <a:gs pos="0">
                <a:srgbClr val="C2BFFD"/>
              </a:gs>
              <a:gs pos="50000">
                <a:schemeClr val="bg1"/>
              </a:gs>
              <a:gs pos="100000">
                <a:srgbClr val="C2BFFD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r>
              <a:rPr lang="ru-RU" sz="2000" b="1">
                <a:solidFill>
                  <a:srgbClr val="456800"/>
                </a:solidFill>
                <a:latin typeface="Arial" charset="0"/>
              </a:rPr>
              <a:t>Чтобы узнать </a:t>
            </a:r>
          </a:p>
          <a:p>
            <a:pPr algn="ctr">
              <a:defRPr/>
            </a:pPr>
            <a:r>
              <a:rPr lang="ru-RU" sz="2000" b="1">
                <a:solidFill>
                  <a:srgbClr val="FF3300"/>
                </a:solidFill>
                <a:latin typeface="Arial" charset="0"/>
              </a:rPr>
              <a:t>ТСЯ</a:t>
            </a:r>
            <a:r>
              <a:rPr lang="ru-RU" sz="2000" b="1">
                <a:solidFill>
                  <a:srgbClr val="456800"/>
                </a:solidFill>
                <a:latin typeface="Arial" charset="0"/>
              </a:rPr>
              <a:t> или </a:t>
            </a:r>
            <a:r>
              <a:rPr lang="ru-RU" sz="2000" b="1">
                <a:solidFill>
                  <a:srgbClr val="FF3300"/>
                </a:solidFill>
                <a:latin typeface="Arial" charset="0"/>
              </a:rPr>
              <a:t>ТЬСЯ </a:t>
            </a:r>
            <a:r>
              <a:rPr lang="ru-RU" sz="2000" b="1">
                <a:solidFill>
                  <a:srgbClr val="456800"/>
                </a:solidFill>
                <a:latin typeface="Arial" charset="0"/>
              </a:rPr>
              <a:t>пишется на конце глагола,</a:t>
            </a:r>
          </a:p>
          <a:p>
            <a:pPr algn="ctr">
              <a:defRPr/>
            </a:pPr>
            <a:r>
              <a:rPr lang="ru-RU" sz="2000" b="1">
                <a:solidFill>
                  <a:srgbClr val="456800"/>
                </a:solidFill>
                <a:latin typeface="Arial" charset="0"/>
              </a:rPr>
              <a:t> нужно задать </a:t>
            </a:r>
            <a:r>
              <a:rPr lang="ru-RU" sz="2000" b="1">
                <a:solidFill>
                  <a:srgbClr val="FF3300"/>
                </a:solidFill>
                <a:latin typeface="Arial" charset="0"/>
              </a:rPr>
              <a:t>ВОПРОС</a:t>
            </a:r>
          </a:p>
        </p:txBody>
      </p:sp>
      <p:sp>
        <p:nvSpPr>
          <p:cNvPr id="47109" name="AutoShape 5"/>
          <p:cNvSpPr>
            <a:spLocks noChangeArrowheads="1"/>
          </p:cNvSpPr>
          <p:nvPr/>
        </p:nvSpPr>
        <p:spPr bwMode="auto">
          <a:xfrm>
            <a:off x="539750" y="2708275"/>
            <a:ext cx="3024188" cy="1800225"/>
          </a:xfrm>
          <a:prstGeom prst="cloudCallout">
            <a:avLst>
              <a:gd name="adj1" fmla="val -34671"/>
              <a:gd name="adj2" fmla="val 12523"/>
            </a:avLst>
          </a:prstGeom>
          <a:gradFill rotWithShape="1">
            <a:gsLst>
              <a:gs pos="0">
                <a:srgbClr val="33CC33"/>
              </a:gs>
              <a:gs pos="50000">
                <a:schemeClr val="bg1"/>
              </a:gs>
              <a:gs pos="100000">
                <a:srgbClr val="33CC33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ru-RU" sz="2400" b="1">
              <a:latin typeface="Arial" charset="0"/>
            </a:endParaRPr>
          </a:p>
        </p:txBody>
      </p:sp>
      <p:sp>
        <p:nvSpPr>
          <p:cNvPr id="47112" name="WordArt 8"/>
          <p:cNvSpPr>
            <a:spLocks noChangeArrowheads="1" noChangeShapeType="1" noTextEdit="1"/>
          </p:cNvSpPr>
          <p:nvPr/>
        </p:nvSpPr>
        <p:spPr bwMode="auto">
          <a:xfrm>
            <a:off x="1258888" y="2997200"/>
            <a:ext cx="1728787" cy="10461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>
                <a:ln w="9525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00D2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ЧТО </a:t>
            </a:r>
          </a:p>
          <a:p>
            <a:pPr algn="ctr"/>
            <a:r>
              <a:rPr lang="ru-RU" sz="3600" b="1" i="1" kern="10">
                <a:ln w="9525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00D2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Делать? </a:t>
            </a:r>
          </a:p>
          <a:p>
            <a:pPr algn="ctr"/>
            <a:r>
              <a:rPr lang="ru-RU" sz="3600" b="1" i="1" kern="10">
                <a:ln w="9525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00D2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сделать?</a:t>
            </a:r>
          </a:p>
        </p:txBody>
      </p:sp>
      <p:sp>
        <p:nvSpPr>
          <p:cNvPr id="47111" name="AutoShape 7"/>
          <p:cNvSpPr>
            <a:spLocks noChangeArrowheads="1"/>
          </p:cNvSpPr>
          <p:nvPr/>
        </p:nvSpPr>
        <p:spPr bwMode="auto">
          <a:xfrm>
            <a:off x="5651500" y="2781300"/>
            <a:ext cx="3024188" cy="1800225"/>
          </a:xfrm>
          <a:prstGeom prst="cloudCallout">
            <a:avLst>
              <a:gd name="adj1" fmla="val -34671"/>
              <a:gd name="adj2" fmla="val 12523"/>
            </a:avLst>
          </a:prstGeom>
          <a:gradFill rotWithShape="1">
            <a:gsLst>
              <a:gs pos="0">
                <a:srgbClr val="33CC33"/>
              </a:gs>
              <a:gs pos="50000">
                <a:schemeClr val="bg1"/>
              </a:gs>
              <a:gs pos="100000">
                <a:srgbClr val="33CC33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ru-RU" sz="2400" b="1">
              <a:latin typeface="Arial" charset="0"/>
            </a:endParaRPr>
          </a:p>
        </p:txBody>
      </p:sp>
      <p:sp>
        <p:nvSpPr>
          <p:cNvPr id="47110" name="WordArt 6"/>
          <p:cNvSpPr>
            <a:spLocks noChangeArrowheads="1" noChangeShapeType="1" noTextEdit="1"/>
          </p:cNvSpPr>
          <p:nvPr/>
        </p:nvSpPr>
        <p:spPr bwMode="auto">
          <a:xfrm>
            <a:off x="6372225" y="3068638"/>
            <a:ext cx="1728788" cy="10461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>
                <a:ln w="9525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00D2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ЧТО </a:t>
            </a:r>
          </a:p>
          <a:p>
            <a:pPr algn="ctr"/>
            <a:r>
              <a:rPr lang="ru-RU" sz="3600" b="1" i="1" kern="10">
                <a:ln w="9525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00D2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Делает? </a:t>
            </a:r>
          </a:p>
          <a:p>
            <a:pPr algn="ctr"/>
            <a:r>
              <a:rPr lang="ru-RU" sz="3600" b="1" i="1" kern="10">
                <a:ln w="9525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00D2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сделает?</a:t>
            </a:r>
          </a:p>
        </p:txBody>
      </p:sp>
      <p:sp>
        <p:nvSpPr>
          <p:cNvPr id="47113" name="AutoShape 9"/>
          <p:cNvSpPr>
            <a:spLocks noChangeArrowheads="1"/>
          </p:cNvSpPr>
          <p:nvPr/>
        </p:nvSpPr>
        <p:spPr bwMode="auto">
          <a:xfrm>
            <a:off x="107950" y="2852738"/>
            <a:ext cx="3492500" cy="3673475"/>
          </a:xfrm>
          <a:prstGeom prst="verticalScroll">
            <a:avLst>
              <a:gd name="adj" fmla="val 12500"/>
            </a:avLst>
          </a:prstGeom>
          <a:gradFill rotWithShape="1">
            <a:gsLst>
              <a:gs pos="0">
                <a:srgbClr val="FF9933"/>
              </a:gs>
              <a:gs pos="50000">
                <a:schemeClr val="bg1"/>
              </a:gs>
              <a:gs pos="100000">
                <a:srgbClr val="FF9933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/>
          </a:p>
          <a:p>
            <a:pPr algn="ctr">
              <a:defRPr/>
            </a:pPr>
            <a:r>
              <a:rPr lang="ru-RU" sz="2800" b="1">
                <a:solidFill>
                  <a:srgbClr val="FF0000"/>
                </a:solidFill>
                <a:latin typeface="Arial" charset="0"/>
              </a:rPr>
              <a:t>Ь </a:t>
            </a:r>
          </a:p>
          <a:p>
            <a:pPr algn="ctr">
              <a:defRPr/>
            </a:pPr>
            <a:r>
              <a:rPr lang="ru-RU" sz="2800" b="1">
                <a:solidFill>
                  <a:srgbClr val="FF0000"/>
                </a:solidFill>
                <a:latin typeface="Arial" charset="0"/>
              </a:rPr>
              <a:t> пишется!</a:t>
            </a:r>
          </a:p>
          <a:p>
            <a:pPr algn="ctr">
              <a:defRPr/>
            </a:pPr>
            <a:endParaRPr lang="ru-RU" sz="2800" b="1">
              <a:solidFill>
                <a:srgbClr val="FF0000"/>
              </a:solidFill>
              <a:latin typeface="Arial" charset="0"/>
            </a:endParaRPr>
          </a:p>
          <a:p>
            <a:pPr algn="ctr">
              <a:defRPr/>
            </a:pPr>
            <a:r>
              <a:rPr lang="ru-RU" sz="2400" b="1">
                <a:solidFill>
                  <a:srgbClr val="0000FF"/>
                </a:solidFill>
                <a:latin typeface="Arial" charset="0"/>
              </a:rPr>
              <a:t>Будем </a:t>
            </a:r>
          </a:p>
          <a:p>
            <a:pPr algn="ctr">
              <a:defRPr/>
            </a:pPr>
            <a:r>
              <a:rPr lang="ru-RU" sz="2400" b="1">
                <a:solidFill>
                  <a:srgbClr val="0000FF"/>
                </a:solidFill>
                <a:latin typeface="Arial" charset="0"/>
              </a:rPr>
              <a:t>(что делать?)</a:t>
            </a:r>
          </a:p>
          <a:p>
            <a:pPr algn="ctr">
              <a:defRPr/>
            </a:pPr>
            <a:r>
              <a:rPr lang="ru-RU" sz="2400" b="1">
                <a:solidFill>
                  <a:srgbClr val="0000FF"/>
                </a:solidFill>
                <a:latin typeface="Arial" charset="0"/>
              </a:rPr>
              <a:t>учи</a:t>
            </a:r>
            <a:r>
              <a:rPr lang="ru-RU" sz="2400" b="1">
                <a:solidFill>
                  <a:srgbClr val="FF0000"/>
                </a:solidFill>
                <a:latin typeface="Arial" charset="0"/>
              </a:rPr>
              <a:t>ТЬСЯ</a:t>
            </a:r>
            <a:r>
              <a:rPr lang="ru-RU" sz="2400" b="1">
                <a:latin typeface="Arial" charset="0"/>
              </a:rPr>
              <a:t>,</a:t>
            </a:r>
          </a:p>
          <a:p>
            <a:pPr algn="ctr">
              <a:defRPr/>
            </a:pPr>
            <a:r>
              <a:rPr lang="ru-RU" sz="2400">
                <a:latin typeface="Arial" charset="0"/>
              </a:rPr>
              <a:t>(глагол в н.ф.)</a:t>
            </a:r>
          </a:p>
        </p:txBody>
      </p:sp>
      <p:sp>
        <p:nvSpPr>
          <p:cNvPr id="47114" name="AutoShape 10"/>
          <p:cNvSpPr>
            <a:spLocks noChangeArrowheads="1"/>
          </p:cNvSpPr>
          <p:nvPr/>
        </p:nvSpPr>
        <p:spPr bwMode="auto">
          <a:xfrm>
            <a:off x="4859338" y="2924175"/>
            <a:ext cx="3743325" cy="3673475"/>
          </a:xfrm>
          <a:prstGeom prst="verticalScroll">
            <a:avLst>
              <a:gd name="adj" fmla="val 12500"/>
            </a:avLst>
          </a:prstGeom>
          <a:gradFill rotWithShape="1">
            <a:gsLst>
              <a:gs pos="0">
                <a:srgbClr val="FF9933"/>
              </a:gs>
              <a:gs pos="50000">
                <a:schemeClr val="bg1"/>
              </a:gs>
              <a:gs pos="100000">
                <a:srgbClr val="FF9933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/>
          </a:p>
          <a:p>
            <a:pPr algn="ctr">
              <a:defRPr/>
            </a:pPr>
            <a:endParaRPr lang="ru-RU"/>
          </a:p>
          <a:p>
            <a:pPr algn="ctr">
              <a:defRPr/>
            </a:pPr>
            <a:r>
              <a:rPr lang="ru-RU" sz="2400" b="1">
                <a:solidFill>
                  <a:srgbClr val="FF0000"/>
                </a:solidFill>
                <a:latin typeface="Arial" charset="0"/>
              </a:rPr>
              <a:t>Ь </a:t>
            </a:r>
          </a:p>
          <a:p>
            <a:pPr algn="ctr">
              <a:defRPr/>
            </a:pPr>
            <a:r>
              <a:rPr lang="ru-RU" sz="2400" b="1">
                <a:solidFill>
                  <a:srgbClr val="FF0000"/>
                </a:solidFill>
                <a:latin typeface="Arial" charset="0"/>
              </a:rPr>
              <a:t>НЕ ПИШЕТСЯ!</a:t>
            </a:r>
          </a:p>
          <a:p>
            <a:pPr algn="ctr">
              <a:defRPr/>
            </a:pPr>
            <a:endParaRPr lang="ru-RU" sz="2400" b="1">
              <a:solidFill>
                <a:srgbClr val="FF0000"/>
              </a:solidFill>
              <a:latin typeface="Arial" charset="0"/>
            </a:endParaRPr>
          </a:p>
          <a:p>
            <a:pPr algn="ctr">
              <a:defRPr/>
            </a:pPr>
            <a:r>
              <a:rPr lang="ru-RU" sz="2400" b="1">
                <a:solidFill>
                  <a:srgbClr val="0000FF"/>
                </a:solidFill>
                <a:latin typeface="Arial" charset="0"/>
              </a:rPr>
              <a:t>Он </a:t>
            </a:r>
          </a:p>
          <a:p>
            <a:pPr algn="ctr">
              <a:defRPr/>
            </a:pPr>
            <a:r>
              <a:rPr lang="ru-RU" sz="2400" b="1">
                <a:solidFill>
                  <a:srgbClr val="0000FF"/>
                </a:solidFill>
                <a:latin typeface="Arial" charset="0"/>
              </a:rPr>
              <a:t>(что делает?)</a:t>
            </a:r>
          </a:p>
          <a:p>
            <a:pPr algn="ctr">
              <a:defRPr/>
            </a:pPr>
            <a:r>
              <a:rPr lang="ru-RU" sz="2400" b="1">
                <a:solidFill>
                  <a:srgbClr val="0000FF"/>
                </a:solidFill>
                <a:latin typeface="Arial" charset="0"/>
              </a:rPr>
              <a:t> учи</a:t>
            </a:r>
            <a:r>
              <a:rPr lang="ru-RU" sz="2400" b="1">
                <a:solidFill>
                  <a:srgbClr val="FF0000"/>
                </a:solidFill>
                <a:latin typeface="Arial" charset="0"/>
              </a:rPr>
              <a:t>ТСЯ.</a:t>
            </a:r>
          </a:p>
          <a:p>
            <a:pPr algn="ctr">
              <a:defRPr/>
            </a:pPr>
            <a:r>
              <a:rPr lang="ru-RU" sz="2400">
                <a:latin typeface="Arial" charset="0"/>
              </a:rPr>
              <a:t>(глагол – 3-е лицо)</a:t>
            </a:r>
          </a:p>
          <a:p>
            <a:pPr algn="ctr">
              <a:defRPr/>
            </a:pPr>
            <a:endParaRPr lang="ru-RU" sz="2400">
              <a:latin typeface="Arial" charset="0"/>
            </a:endParaRPr>
          </a:p>
        </p:txBody>
      </p:sp>
      <p:pic>
        <p:nvPicPr>
          <p:cNvPr id="47118" name="Picture 14" descr="dfa1d067dfee[1]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5825" y="404813"/>
            <a:ext cx="1606550" cy="2160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282384579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7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7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7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7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2" presetID="7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7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7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4710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 nodeType="clickPar">
                      <p:stCondLst>
                        <p:cond delay="0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47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47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47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47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7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7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7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7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2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47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47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47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47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47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47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47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47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108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4710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 nodeType="clickPar">
                      <p:stCondLst>
                        <p:cond delay="0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9" dur="2000"/>
                                        <p:tgtEl>
                                          <p:spTgt spid="471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2" dur="2000"/>
                                        <p:tgtEl>
                                          <p:spTgt spid="471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5" dur="2000"/>
                                        <p:tgtEl>
                                          <p:spTgt spid="471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8" dur="2000"/>
                                        <p:tgtEl>
                                          <p:spTgt spid="471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1" dur="2000"/>
                                        <p:tgtEl>
                                          <p:spTgt spid="471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4" dur="2000"/>
                                        <p:tgtEl>
                                          <p:spTgt spid="471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7" dur="2000"/>
                                        <p:tgtEl>
                                          <p:spTgt spid="471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109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471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 nodeType="clickPar">
                      <p:stCondLst>
                        <p:cond delay="0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3" dur="2000"/>
                                        <p:tgtEl>
                                          <p:spTgt spid="4711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6" dur="2000"/>
                                        <p:tgtEl>
                                          <p:spTgt spid="471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9" dur="2000"/>
                                        <p:tgtEl>
                                          <p:spTgt spid="471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82" dur="2000"/>
                                        <p:tgtEl>
                                          <p:spTgt spid="471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85" dur="2000"/>
                                        <p:tgtEl>
                                          <p:spTgt spid="471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88" dur="2000"/>
                                        <p:tgtEl>
                                          <p:spTgt spid="4711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91" dur="2000"/>
                                        <p:tgtEl>
                                          <p:spTgt spid="4711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111"/>
                  </p:tgtEl>
                </p:cond>
              </p:nextCondLst>
            </p:seq>
          </p:childTnLst>
        </p:cTn>
      </p:par>
    </p:tnLst>
    <p:bldLst>
      <p:bldP spid="47108" grpId="0" animBg="1"/>
      <p:bldP spid="47109" grpId="0" animBg="1"/>
      <p:bldP spid="47112" grpId="0" animBg="1"/>
      <p:bldP spid="47111" grpId="0" animBg="1"/>
      <p:bldP spid="47110" grpId="0" animBg="1"/>
      <p:bldP spid="47113" grpId="0" build="allAtOnce" animBg="1"/>
      <p:bldP spid="47114" grpId="0" build="allAtOnce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6" descr="каникулы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5" name="AutoShape 7"/>
          <p:cNvSpPr>
            <a:spLocks noChangeArrowheads="1"/>
          </p:cNvSpPr>
          <p:nvPr/>
        </p:nvSpPr>
        <p:spPr bwMode="auto">
          <a:xfrm>
            <a:off x="0" y="476250"/>
            <a:ext cx="6264275" cy="4249738"/>
          </a:xfrm>
          <a:prstGeom prst="wedgeRectCallout">
            <a:avLst>
              <a:gd name="adj1" fmla="val 59755"/>
              <a:gd name="adj2" fmla="val 34907"/>
            </a:avLst>
          </a:prstGeom>
          <a:gradFill rotWithShape="1">
            <a:gsLst>
              <a:gs pos="0">
                <a:srgbClr val="CCECFF"/>
              </a:gs>
              <a:gs pos="50000">
                <a:schemeClr val="bg1"/>
              </a:gs>
              <a:gs pos="100000">
                <a:srgbClr val="CCECFF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ru-RU"/>
          </a:p>
        </p:txBody>
      </p:sp>
      <p:sp>
        <p:nvSpPr>
          <p:cNvPr id="17412" name="WordArt 4"/>
          <p:cNvSpPr>
            <a:spLocks noChangeArrowheads="1" noChangeShapeType="1" noTextEdit="1"/>
          </p:cNvSpPr>
          <p:nvPr/>
        </p:nvSpPr>
        <p:spPr bwMode="auto">
          <a:xfrm>
            <a:off x="250825" y="692150"/>
            <a:ext cx="5834063" cy="36004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000061"/>
                    </a:gs>
                    <a:gs pos="50000">
                      <a:srgbClr val="0000D2"/>
                    </a:gs>
                    <a:gs pos="100000">
                      <a:srgbClr val="000061"/>
                    </a:gs>
                  </a:gsLst>
                  <a:lin ang="5400000" scaled="1"/>
                </a:gra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Прежде чем глагол писать</a:t>
            </a:r>
          </a:p>
          <a:p>
            <a:pPr algn="ctr"/>
            <a:r>
              <a:rPr lang="ru-RU" sz="3600" b="1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000061"/>
                    </a:gs>
                    <a:gs pos="50000">
                      <a:srgbClr val="0000D2"/>
                    </a:gs>
                    <a:gs pos="100000">
                      <a:srgbClr val="000061"/>
                    </a:gs>
                  </a:gsLst>
                  <a:lin ang="5400000" scaled="1"/>
                </a:gra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Не забудь вопрос задать.</a:t>
            </a:r>
          </a:p>
          <a:p>
            <a:pPr algn="ctr"/>
            <a:r>
              <a:rPr lang="ru-RU" sz="3600" b="1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000061"/>
                    </a:gs>
                    <a:gs pos="50000">
                      <a:srgbClr val="0000D2"/>
                    </a:gs>
                    <a:gs pos="100000">
                      <a:srgbClr val="000061"/>
                    </a:gs>
                  </a:gsLst>
                  <a:lin ang="5400000" scaled="1"/>
                </a:gra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Если мягкий знак в вопросе,</a:t>
            </a:r>
          </a:p>
          <a:p>
            <a:pPr algn="ctr"/>
            <a:r>
              <a:rPr lang="ru-RU" sz="3600" b="1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000061"/>
                    </a:gs>
                    <a:gs pos="50000">
                      <a:srgbClr val="0000D2"/>
                    </a:gs>
                    <a:gs pos="100000">
                      <a:srgbClr val="000061"/>
                    </a:gs>
                  </a:gsLst>
                  <a:lin ang="5400000" scaled="1"/>
                </a:gra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То в глагол его вноси.</a:t>
            </a:r>
          </a:p>
        </p:txBody>
      </p:sp>
    </p:spTree>
    <p:extLst>
      <p:ext uri="{BB962C8B-B14F-4D97-AF65-F5344CB8AC3E}">
        <p14:creationId xmlns="" xmlns:p14="http://schemas.microsoft.com/office/powerpoint/2010/main" val="223959920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2000"/>
                                        <p:tgtEl>
                                          <p:spTgt spid="17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20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5" grpId="0" animBg="1"/>
      <p:bldP spid="1741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4" name="Picture 4" descr="ji02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1412875"/>
            <a:ext cx="2447925" cy="1882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6" name="Text Box 6"/>
          <p:cNvSpPr txBox="1">
            <a:spLocks noChangeArrowheads="1"/>
          </p:cNvSpPr>
          <p:nvPr/>
        </p:nvSpPr>
        <p:spPr bwMode="auto">
          <a:xfrm>
            <a:off x="3635375" y="1484313"/>
            <a:ext cx="5257800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Monotype Corsiva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Monotype Corsiva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Monotype Corsiva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Monotype Corsiva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Monotype Corsiva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itchFamily="66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2800" b="1">
                <a:solidFill>
                  <a:srgbClr val="067442"/>
                </a:solidFill>
                <a:latin typeface="Arial" charset="0"/>
              </a:rPr>
              <a:t>Животные      (что дела</a:t>
            </a:r>
            <a:r>
              <a:rPr lang="ru-RU" sz="2800" b="1">
                <a:solidFill>
                  <a:srgbClr val="FF3300"/>
                </a:solidFill>
                <a:latin typeface="Arial" charset="0"/>
              </a:rPr>
              <a:t>ют</a:t>
            </a:r>
            <a:r>
              <a:rPr lang="ru-RU" sz="2800" b="1">
                <a:solidFill>
                  <a:srgbClr val="067442"/>
                </a:solidFill>
                <a:latin typeface="Arial" charset="0"/>
              </a:rPr>
              <a:t>?)               не купаю</a:t>
            </a:r>
            <a:r>
              <a:rPr lang="ru-RU" sz="2800" b="1">
                <a:solidFill>
                  <a:srgbClr val="FF3300"/>
                </a:solidFill>
                <a:latin typeface="Arial" charset="0"/>
              </a:rPr>
              <a:t>тся</a:t>
            </a:r>
            <a:r>
              <a:rPr lang="ru-RU" sz="2800" b="1">
                <a:solidFill>
                  <a:srgbClr val="067442"/>
                </a:solidFill>
                <a:latin typeface="Arial" charset="0"/>
              </a:rPr>
              <a:t>.  ( 3 лицо)</a:t>
            </a:r>
          </a:p>
        </p:txBody>
      </p:sp>
      <p:pic>
        <p:nvPicPr>
          <p:cNvPr id="10247" name="Picture 7" descr="33055571[1]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3735388"/>
            <a:ext cx="2944813" cy="3122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9" name="Text Box 9"/>
          <p:cNvSpPr txBox="1">
            <a:spLocks noChangeArrowheads="1"/>
          </p:cNvSpPr>
          <p:nvPr/>
        </p:nvSpPr>
        <p:spPr bwMode="auto">
          <a:xfrm>
            <a:off x="3635375" y="4292600"/>
            <a:ext cx="4968875" cy="1373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Monotype Corsiva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Monotype Corsiva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Monotype Corsiva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Monotype Corsiva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Monotype Corsiva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itchFamily="66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2800" b="1">
                <a:solidFill>
                  <a:srgbClr val="067442"/>
                </a:solidFill>
                <a:latin typeface="Arial" charset="0"/>
              </a:rPr>
              <a:t>Слоненок   любит          (что дела</a:t>
            </a:r>
            <a:r>
              <a:rPr lang="ru-RU" sz="2800" b="1">
                <a:solidFill>
                  <a:srgbClr val="FF3300"/>
                </a:solidFill>
                <a:latin typeface="Arial" charset="0"/>
              </a:rPr>
              <a:t>ть</a:t>
            </a:r>
            <a:r>
              <a:rPr lang="ru-RU" sz="2800" b="1">
                <a:solidFill>
                  <a:srgbClr val="067442"/>
                </a:solidFill>
                <a:latin typeface="Arial" charset="0"/>
              </a:rPr>
              <a:t>?) купа</a:t>
            </a:r>
            <a:r>
              <a:rPr lang="ru-RU" sz="2800" b="1">
                <a:solidFill>
                  <a:srgbClr val="FF3300"/>
                </a:solidFill>
                <a:latin typeface="Arial" charset="0"/>
              </a:rPr>
              <a:t>ться</a:t>
            </a:r>
            <a:r>
              <a:rPr lang="ru-RU" sz="2800" b="1">
                <a:solidFill>
                  <a:srgbClr val="067442"/>
                </a:solidFill>
                <a:latin typeface="Arial" charset="0"/>
              </a:rPr>
              <a:t>.     ( н. ф.)</a:t>
            </a:r>
          </a:p>
        </p:txBody>
      </p:sp>
      <p:sp>
        <p:nvSpPr>
          <p:cNvPr id="10250" name="WordArt 10"/>
          <p:cNvSpPr>
            <a:spLocks noChangeArrowheads="1" noChangeShapeType="1" noTextEdit="1"/>
          </p:cNvSpPr>
          <p:nvPr/>
        </p:nvSpPr>
        <p:spPr bwMode="auto">
          <a:xfrm>
            <a:off x="1331913" y="260350"/>
            <a:ext cx="6419850" cy="7921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>
                <a:ln w="9525">
                  <a:solidFill>
                    <a:srgbClr val="FF99CC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Задавай вопрос правильно!</a:t>
            </a:r>
          </a:p>
        </p:txBody>
      </p:sp>
      <p:sp>
        <p:nvSpPr>
          <p:cNvPr id="10251" name="Line 11"/>
          <p:cNvSpPr>
            <a:spLocks noChangeShapeType="1"/>
          </p:cNvSpPr>
          <p:nvPr/>
        </p:nvSpPr>
        <p:spPr bwMode="auto">
          <a:xfrm flipV="1">
            <a:off x="4716463" y="1268413"/>
            <a:ext cx="0" cy="35877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252" name="Line 12"/>
          <p:cNvSpPr>
            <a:spLocks noChangeShapeType="1"/>
          </p:cNvSpPr>
          <p:nvPr/>
        </p:nvSpPr>
        <p:spPr bwMode="auto">
          <a:xfrm>
            <a:off x="4716463" y="1268413"/>
            <a:ext cx="10795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253" name="Line 13"/>
          <p:cNvSpPr>
            <a:spLocks noChangeShapeType="1"/>
          </p:cNvSpPr>
          <p:nvPr/>
        </p:nvSpPr>
        <p:spPr bwMode="auto">
          <a:xfrm>
            <a:off x="5795963" y="1268413"/>
            <a:ext cx="0" cy="6477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254" name="Line 14"/>
          <p:cNvSpPr>
            <a:spLocks noChangeShapeType="1"/>
          </p:cNvSpPr>
          <p:nvPr/>
        </p:nvSpPr>
        <p:spPr bwMode="auto">
          <a:xfrm flipV="1">
            <a:off x="4716463" y="4076700"/>
            <a:ext cx="0" cy="35877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255" name="Line 15"/>
          <p:cNvSpPr>
            <a:spLocks noChangeShapeType="1"/>
          </p:cNvSpPr>
          <p:nvPr/>
        </p:nvSpPr>
        <p:spPr bwMode="auto">
          <a:xfrm>
            <a:off x="4716463" y="4076700"/>
            <a:ext cx="2592387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256" name="Line 16"/>
          <p:cNvSpPr>
            <a:spLocks noChangeShapeType="1"/>
          </p:cNvSpPr>
          <p:nvPr/>
        </p:nvSpPr>
        <p:spPr bwMode="auto">
          <a:xfrm>
            <a:off x="7308850" y="4076700"/>
            <a:ext cx="0" cy="865188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8905791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0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0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0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9" presetID="7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2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2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10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0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10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6" grpId="0"/>
      <p:bldP spid="10249" grpId="0"/>
      <p:bldP spid="10250" grpId="0" animBg="1"/>
      <p:bldP spid="10251" grpId="0" animBg="1"/>
      <p:bldP spid="10252" grpId="0" animBg="1"/>
      <p:bldP spid="10253" grpId="0" animBg="1"/>
      <p:bldP spid="10254" grpId="0" animBg="1"/>
      <p:bldP spid="10255" grpId="0" animBg="1"/>
      <p:bldP spid="1025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Чтение правила с.115</a:t>
            </a:r>
          </a:p>
        </p:txBody>
      </p:sp>
      <p:sp>
        <p:nvSpPr>
          <p:cNvPr id="26627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200" dirty="0" smtClean="0"/>
              <a:t>Упражнение №1 стр.115</a:t>
            </a:r>
          </a:p>
          <a:p>
            <a:endParaRPr lang="ru-RU" sz="3200" dirty="0" smtClean="0"/>
          </a:p>
        </p:txBody>
      </p:sp>
      <p:pic>
        <p:nvPicPr>
          <p:cNvPr id="26628" name="Рисунок 3" descr="Рисунок5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625" y="2786063"/>
            <a:ext cx="5688013" cy="3386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333137952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>
          <a:xfrm>
            <a:off x="-285750" y="-571500"/>
            <a:ext cx="8229600" cy="1143000"/>
          </a:xfrm>
        </p:spPr>
        <p:txBody>
          <a:bodyPr/>
          <a:lstStyle/>
          <a:p>
            <a:endParaRPr lang="ru-RU" smtClean="0"/>
          </a:p>
        </p:txBody>
      </p:sp>
      <p:pic>
        <p:nvPicPr>
          <p:cNvPr id="17411" name="Содержимое 3" descr="0010-010-Iz-za-party-ja-vstaju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500042"/>
            <a:ext cx="9144000" cy="6500858"/>
          </a:xfrm>
        </p:spPr>
      </p:pic>
    </p:spTree>
    <p:extLst>
      <p:ext uri="{BB962C8B-B14F-4D97-AF65-F5344CB8AC3E}">
        <p14:creationId xmlns="" xmlns:p14="http://schemas.microsoft.com/office/powerpoint/2010/main" val="139258256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WordArt 4"/>
          <p:cNvSpPr>
            <a:spLocks noChangeArrowheads="1" noChangeShapeType="1" noTextEdit="1"/>
          </p:cNvSpPr>
          <p:nvPr/>
        </p:nvSpPr>
        <p:spPr bwMode="auto">
          <a:xfrm>
            <a:off x="2051050" y="260350"/>
            <a:ext cx="5043488" cy="11525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DF072B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Игра </a:t>
            </a:r>
          </a:p>
          <a:p>
            <a:pPr algn="ctr"/>
            <a:r>
              <a:rPr lang="ru-RU" sz="3600" b="1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DF072B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"Посели слова в домик"</a:t>
            </a:r>
          </a:p>
        </p:txBody>
      </p:sp>
      <p:graphicFrame>
        <p:nvGraphicFramePr>
          <p:cNvPr id="14377" name="Group 41"/>
          <p:cNvGraphicFramePr>
            <a:graphicFrameLocks noGrp="1"/>
          </p:cNvGraphicFramePr>
          <p:nvPr>
            <p:ph sz="half" idx="1"/>
          </p:nvPr>
        </p:nvGraphicFramePr>
        <p:xfrm>
          <a:off x="2627313" y="1989138"/>
          <a:ext cx="3898900" cy="1611312"/>
        </p:xfrm>
        <a:graphic>
          <a:graphicData uri="http://schemas.openxmlformats.org/drawingml/2006/table">
            <a:tbl>
              <a:tblPr/>
              <a:tblGrid>
                <a:gridCol w="1979612"/>
                <a:gridCol w="1919288"/>
              </a:tblGrid>
              <a:tr h="5635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-тся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-ться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4774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4475" name="Group 139"/>
          <p:cNvGraphicFramePr>
            <a:graphicFrameLocks noGrp="1"/>
          </p:cNvGraphicFramePr>
          <p:nvPr>
            <p:ph sz="half" idx="2"/>
          </p:nvPr>
        </p:nvGraphicFramePr>
        <p:xfrm>
          <a:off x="323850" y="765175"/>
          <a:ext cx="8569325" cy="5649916"/>
        </p:xfrm>
        <a:graphic>
          <a:graphicData uri="http://schemas.openxmlformats.org/drawingml/2006/table">
            <a:tbl>
              <a:tblPr/>
              <a:tblGrid>
                <a:gridCol w="4286250"/>
                <a:gridCol w="4283075"/>
              </a:tblGrid>
              <a:tr h="5746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FA7D00"/>
                        </a:gs>
                        <a:gs pos="50000">
                          <a:srgbClr val="FFCA7D"/>
                        </a:gs>
                        <a:gs pos="100000">
                          <a:srgbClr val="FA7D00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FA7D00"/>
                        </a:gs>
                        <a:gs pos="50000">
                          <a:srgbClr val="FFCA7D"/>
                        </a:gs>
                        <a:gs pos="100000">
                          <a:srgbClr val="FA7D00"/>
                        </a:gs>
                      </a:gsLst>
                      <a:lin ang="5400000" scaled="1"/>
                    </a:gradFill>
                  </a:tcPr>
                </a:tc>
              </a:tr>
              <a:tr h="4603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Воцаряе</a:t>
                      </a: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charset="0"/>
                        </a:rPr>
                        <a:t>тся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008000"/>
                        </a:gs>
                        <a:gs pos="100000">
                          <a:schemeClr val="folHlink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Включи</a:t>
                      </a: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charset="0"/>
                        </a:rPr>
                        <a:t>ться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008000"/>
                        </a:gs>
                        <a:gs pos="100000">
                          <a:schemeClr val="folHlink"/>
                        </a:gs>
                      </a:gsLst>
                      <a:lin ang="5400000" scaled="1"/>
                    </a:gradFill>
                  </a:tcPr>
                </a:tc>
              </a:tr>
              <a:tr h="4619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Хвали</a:t>
                      </a: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charset="0"/>
                        </a:rPr>
                        <a:t>тся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3333FF"/>
                        </a:gs>
                        <a:gs pos="50000">
                          <a:srgbClr val="57ABFF"/>
                        </a:gs>
                        <a:gs pos="100000">
                          <a:srgbClr val="3333FF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Вли</a:t>
                      </a: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charset="0"/>
                        </a:rPr>
                        <a:t>ться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3333FF"/>
                        </a:gs>
                        <a:gs pos="50000">
                          <a:srgbClr val="57ABFF"/>
                        </a:gs>
                        <a:gs pos="100000">
                          <a:srgbClr val="3333FF"/>
                        </a:gs>
                      </a:gsLst>
                      <a:lin ang="5400000" scaled="1"/>
                    </a:gradFill>
                  </a:tcPr>
                </a:tc>
              </a:tr>
              <a:tr h="4619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Бои</a:t>
                      </a: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charset="0"/>
                        </a:rPr>
                        <a:t>тся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FF3300"/>
                        </a:gs>
                        <a:gs pos="100000">
                          <a:srgbClr val="FF99FF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Вложи</a:t>
                      </a: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charset="0"/>
                        </a:rPr>
                        <a:t>ться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FF3300"/>
                        </a:gs>
                        <a:gs pos="100000">
                          <a:srgbClr val="FF99FF"/>
                        </a:gs>
                      </a:gsLst>
                      <a:lin ang="5400000" scaled="1"/>
                    </a:gradFill>
                  </a:tcPr>
                </a:tc>
              </a:tr>
              <a:tr h="4603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Нрави</a:t>
                      </a: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charset="0"/>
                        </a:rPr>
                        <a:t>тся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FF9933"/>
                        </a:gs>
                        <a:gs pos="100000">
                          <a:srgbClr val="FFFF66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Влюбля</a:t>
                      </a: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charset="0"/>
                        </a:rPr>
                        <a:t>ться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FF9933"/>
                        </a:gs>
                        <a:gs pos="100000">
                          <a:srgbClr val="FFFF66"/>
                        </a:gs>
                      </a:gsLst>
                      <a:lin ang="5400000" scaled="1"/>
                    </a:gradFill>
                  </a:tcPr>
                </a:tc>
              </a:tr>
              <a:tr h="4619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    Соревнуе</a:t>
                      </a: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charset="0"/>
                        </a:rPr>
                        <a:t>тся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accent2"/>
                        </a:gs>
                        <a:gs pos="50000">
                          <a:schemeClr val="accent1"/>
                        </a:gs>
                        <a:gs pos="100000">
                          <a:schemeClr val="accent2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Возвыси</a:t>
                      </a: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charset="0"/>
                        </a:rPr>
                        <a:t>ться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accent2"/>
                        </a:gs>
                        <a:gs pos="50000">
                          <a:schemeClr val="accent1"/>
                        </a:gs>
                        <a:gs pos="100000">
                          <a:schemeClr val="accent2"/>
                        </a:gs>
                      </a:gsLst>
                      <a:lin ang="5400000" scaled="1"/>
                    </a:gradFill>
                  </a:tcPr>
                </a:tc>
              </a:tr>
              <a:tr h="4619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Выявляе</a:t>
                      </a: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charset="0"/>
                        </a:rPr>
                        <a:t>тся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FB5767"/>
                        </a:gs>
                        <a:gs pos="100000">
                          <a:srgbClr val="FF00FF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Веселиться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FB5767"/>
                        </a:gs>
                        <a:gs pos="100000">
                          <a:srgbClr val="FF00FF"/>
                        </a:gs>
                      </a:gsLst>
                      <a:lin ang="5400000" scaled="1"/>
                    </a:gradFill>
                  </a:tcPr>
                </a:tc>
              </a:tr>
              <a:tr h="4603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FF9933"/>
                        </a:gs>
                        <a:gs pos="100000">
                          <a:srgbClr val="FFFFCC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Провозглаша</a:t>
                      </a: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charset="0"/>
                        </a:rPr>
                        <a:t>ться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FF9933"/>
                        </a:gs>
                        <a:gs pos="100000">
                          <a:srgbClr val="FFFFCC"/>
                        </a:gs>
                      </a:gsLst>
                      <a:lin ang="5400000" scaled="1"/>
                    </a:gradFill>
                  </a:tcPr>
                </a:tc>
              </a:tr>
              <a:tr h="4619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3399"/>
                        </a:gs>
                        <a:gs pos="50000">
                          <a:srgbClr val="FF81FF"/>
                        </a:gs>
                        <a:gs pos="100000">
                          <a:srgbClr val="CC3399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Вплета</a:t>
                      </a: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charset="0"/>
                        </a:rPr>
                        <a:t>ться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3399"/>
                        </a:gs>
                        <a:gs pos="50000">
                          <a:srgbClr val="FF81FF"/>
                        </a:gs>
                        <a:gs pos="100000">
                          <a:srgbClr val="CC3399"/>
                        </a:gs>
                      </a:gsLst>
                      <a:lin ang="5400000" scaled="1"/>
                    </a:gradFill>
                  </a:tcPr>
                </a:tc>
              </a:tr>
              <a:tr h="4619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accent2"/>
                        </a:gs>
                        <a:gs pos="50000">
                          <a:srgbClr val="BD5DFF"/>
                        </a:gs>
                        <a:gs pos="100000">
                          <a:schemeClr val="accent2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Вруча</a:t>
                      </a: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charset="0"/>
                        </a:rPr>
                        <a:t>ться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accent2"/>
                        </a:gs>
                        <a:gs pos="50000">
                          <a:srgbClr val="BD5DFF"/>
                        </a:gs>
                        <a:gs pos="100000">
                          <a:schemeClr val="accent2"/>
                        </a:gs>
                      </a:gsLst>
                      <a:lin ang="5400000" scaled="1"/>
                    </a:gradFill>
                  </a:tcPr>
                </a:tc>
              </a:tr>
              <a:tr h="4603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777777"/>
                        </a:gs>
                        <a:gs pos="50000">
                          <a:srgbClr val="B2B2B2"/>
                        </a:gs>
                        <a:gs pos="100000">
                          <a:srgbClr val="777777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Всколыхну</a:t>
                      </a: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charset="0"/>
                        </a:rPr>
                        <a:t>ться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777777"/>
                        </a:gs>
                        <a:gs pos="50000">
                          <a:srgbClr val="B2B2B2"/>
                        </a:gs>
                        <a:gs pos="100000">
                          <a:srgbClr val="777777"/>
                        </a:gs>
                      </a:gsLst>
                      <a:lin ang="5400000" scaled="1"/>
                    </a:gradFill>
                  </a:tcPr>
                </a:tc>
              </a:tr>
              <a:tr h="4619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FF9933"/>
                        </a:gs>
                        <a:gs pos="50000">
                          <a:srgbClr val="FFFF66"/>
                        </a:gs>
                        <a:gs pos="100000">
                          <a:srgbClr val="FF9933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Верну</a:t>
                      </a: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charset="0"/>
                        </a:rPr>
                        <a:t>ться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FF9933"/>
                        </a:gs>
                        <a:gs pos="50000">
                          <a:srgbClr val="FFFF66"/>
                        </a:gs>
                        <a:gs pos="100000">
                          <a:srgbClr val="FF9933"/>
                        </a:gs>
                      </a:gsLst>
                      <a:lin ang="5400000" scaled="1"/>
                    </a:gradFill>
                  </a:tcPr>
                </a:tc>
              </a:tr>
            </a:tbl>
          </a:graphicData>
        </a:graphic>
      </p:graphicFrame>
      <p:sp>
        <p:nvSpPr>
          <p:cNvPr id="14353" name="Text Box 17"/>
          <p:cNvSpPr txBox="1">
            <a:spLocks noChangeArrowheads="1"/>
          </p:cNvSpPr>
          <p:nvPr/>
        </p:nvSpPr>
        <p:spPr bwMode="auto">
          <a:xfrm>
            <a:off x="250825" y="3644900"/>
            <a:ext cx="8607425" cy="265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Monotype Corsiva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Monotype Corsiva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Monotype Corsiva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Monotype Corsiva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Monotype Corsiva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itchFamily="66" charset="0"/>
              </a:defRPr>
            </a:lvl9pPr>
          </a:lstStyle>
          <a:p>
            <a:pPr algn="ctr" eaLnBrk="1" hangingPunct="1"/>
            <a:r>
              <a:rPr lang="ru-RU">
                <a:latin typeface="Arial" charset="0"/>
              </a:rPr>
              <a:t> </a:t>
            </a:r>
            <a:r>
              <a:rPr lang="ru-RU" sz="2800">
                <a:latin typeface="Arial" charset="0"/>
              </a:rPr>
              <a:t>Включит…ся, влит…ся, вложит…ся, влюблят…ся, возвысит…ся, веселит…ся, провозглашат…ся, воцарят…ся, вплетат…ся, вручат…ся, всколыхнут…ся, он хвалит…ся, боит…ся, нравит…ся, вернут…ся, соревнует…ся, выявляет…ся.</a:t>
            </a:r>
          </a:p>
        </p:txBody>
      </p:sp>
      <p:sp>
        <p:nvSpPr>
          <p:cNvPr id="14380" name="AutoShape 44"/>
          <p:cNvSpPr>
            <a:spLocks noChangeArrowheads="1"/>
          </p:cNvSpPr>
          <p:nvPr/>
        </p:nvSpPr>
        <p:spPr bwMode="auto">
          <a:xfrm>
            <a:off x="2627313" y="1412875"/>
            <a:ext cx="3889375" cy="576263"/>
          </a:xfrm>
          <a:prstGeom prst="triangle">
            <a:avLst>
              <a:gd name="adj" fmla="val 50000"/>
            </a:avLst>
          </a:prstGeom>
          <a:gradFill rotWithShape="1">
            <a:gsLst>
              <a:gs pos="0">
                <a:srgbClr val="E6DCAC"/>
              </a:gs>
              <a:gs pos="12000">
                <a:srgbClr val="E6D78A"/>
              </a:gs>
              <a:gs pos="30000">
                <a:srgbClr val="C7AC4C"/>
              </a:gs>
              <a:gs pos="45000">
                <a:srgbClr val="E6D78A"/>
              </a:gs>
              <a:gs pos="77000">
                <a:srgbClr val="C7AC4C"/>
              </a:gs>
              <a:gs pos="100000">
                <a:srgbClr val="E6DCAC"/>
              </a:gs>
            </a:gsLst>
            <a:lin ang="27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4479" name="WordArt 143"/>
          <p:cNvSpPr>
            <a:spLocks noChangeArrowheads="1" noChangeShapeType="1" noTextEdit="1"/>
          </p:cNvSpPr>
          <p:nvPr/>
        </p:nvSpPr>
        <p:spPr bwMode="auto">
          <a:xfrm>
            <a:off x="2124075" y="836613"/>
            <a:ext cx="1079500" cy="43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>
                <a:ln w="9525">
                  <a:solidFill>
                    <a:srgbClr val="FFFF99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ТСЯ</a:t>
            </a:r>
          </a:p>
        </p:txBody>
      </p:sp>
      <p:sp>
        <p:nvSpPr>
          <p:cNvPr id="14480" name="WordArt 144"/>
          <p:cNvSpPr>
            <a:spLocks noChangeArrowheads="1" noChangeShapeType="1" noTextEdit="1"/>
          </p:cNvSpPr>
          <p:nvPr/>
        </p:nvSpPr>
        <p:spPr bwMode="auto">
          <a:xfrm>
            <a:off x="6372225" y="836613"/>
            <a:ext cx="1079500" cy="43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>
                <a:ln w="9525">
                  <a:solidFill>
                    <a:srgbClr val="FFFF99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ТЬСЯ</a:t>
            </a:r>
          </a:p>
        </p:txBody>
      </p:sp>
    </p:spTree>
    <p:extLst>
      <p:ext uri="{BB962C8B-B14F-4D97-AF65-F5344CB8AC3E}">
        <p14:creationId xmlns="" xmlns:p14="http://schemas.microsoft.com/office/powerpoint/2010/main" val="167917110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43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43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43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43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3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xit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43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143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2" presetClass="exit" presetSubtype="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43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143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43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143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9" dur="5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44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44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44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44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44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0" grpId="0" animBg="1"/>
      <p:bldP spid="14340" grpId="1" animBg="1"/>
      <p:bldP spid="14353" grpId="0"/>
      <p:bldP spid="14353" grpId="1"/>
      <p:bldP spid="14380" grpId="0" animBg="1"/>
      <p:bldP spid="14380" grpId="1" animBg="1"/>
      <p:bldP spid="14479" grpId="0" animBg="1"/>
      <p:bldP spid="14480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18" descr="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8700" y="142875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71" name="Rectangle 7"/>
          <p:cNvSpPr>
            <a:spLocks noGrp="1" noChangeArrowheads="1"/>
          </p:cNvSpPr>
          <p:nvPr>
            <p:ph idx="1"/>
          </p:nvPr>
        </p:nvSpPr>
        <p:spPr>
          <a:xfrm>
            <a:off x="642938" y="2714625"/>
            <a:ext cx="5040312" cy="2740025"/>
          </a:xfrm>
        </p:spPr>
        <p:txBody>
          <a:bodyPr>
            <a:normAutofit lnSpcReduction="10000"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ru-RU" sz="3200" b="1" dirty="0" smtClean="0"/>
              <a:t>Выберите  и выполните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ru-RU" sz="3200" b="1" dirty="0" smtClean="0"/>
              <a:t> задание.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ru-RU" sz="3200" b="1" dirty="0" smtClean="0">
                <a:solidFill>
                  <a:srgbClr val="FF0000"/>
                </a:solidFill>
              </a:rPr>
              <a:t>Сложное с.116 упр.2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ru-RU" sz="3200" b="1" dirty="0" smtClean="0">
                <a:solidFill>
                  <a:schemeClr val="accent2"/>
                </a:solidFill>
              </a:rPr>
              <a:t>Среднее с.116 упо4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ru-RU" sz="3200" b="1" dirty="0" smtClean="0">
                <a:solidFill>
                  <a:srgbClr val="7030A0"/>
                </a:solidFill>
              </a:rPr>
              <a:t>Простое с.116 упр.3</a:t>
            </a:r>
          </a:p>
        </p:txBody>
      </p:sp>
      <p:sp>
        <p:nvSpPr>
          <p:cNvPr id="16388" name="Text Box 11"/>
          <p:cNvSpPr txBox="1">
            <a:spLocks noChangeArrowheads="1"/>
          </p:cNvSpPr>
          <p:nvPr/>
        </p:nvSpPr>
        <p:spPr bwMode="auto">
          <a:xfrm>
            <a:off x="3071813" y="3714750"/>
            <a:ext cx="367347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Monotype Corsiva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Monotype Corsiva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Monotype Corsiva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Monotype Corsiva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Monotype Corsiva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itchFamily="66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ru-RU"/>
          </a:p>
        </p:txBody>
      </p:sp>
      <p:sp>
        <p:nvSpPr>
          <p:cNvPr id="16389" name="Text Box 12"/>
          <p:cNvSpPr txBox="1">
            <a:spLocks noChangeArrowheads="1"/>
          </p:cNvSpPr>
          <p:nvPr/>
        </p:nvSpPr>
        <p:spPr bwMode="auto">
          <a:xfrm>
            <a:off x="1357313" y="3571875"/>
            <a:ext cx="244792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Monotype Corsiva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Monotype Corsiva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Monotype Corsiva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Monotype Corsiva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Monotype Corsiva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itchFamily="66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ru-RU"/>
          </a:p>
        </p:txBody>
      </p:sp>
      <p:sp>
        <p:nvSpPr>
          <p:cNvPr id="11277" name="Text Box 13"/>
          <p:cNvSpPr txBox="1">
            <a:spLocks noChangeArrowheads="1"/>
          </p:cNvSpPr>
          <p:nvPr/>
        </p:nvSpPr>
        <p:spPr bwMode="auto">
          <a:xfrm>
            <a:off x="827088" y="2492375"/>
            <a:ext cx="40322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Monotype Corsiva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Monotype Corsiva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Monotype Corsiva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Monotype Corsiva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Monotype Corsiva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itchFamily="66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2400" b="1">
                <a:solidFill>
                  <a:schemeClr val="accent2"/>
                </a:solidFill>
                <a:latin typeface="Arial" charset="0"/>
              </a:rPr>
              <a:t>                    </a:t>
            </a:r>
          </a:p>
        </p:txBody>
      </p:sp>
      <p:sp>
        <p:nvSpPr>
          <p:cNvPr id="11278" name="Text Box 14"/>
          <p:cNvSpPr txBox="1">
            <a:spLocks noChangeArrowheads="1"/>
          </p:cNvSpPr>
          <p:nvPr/>
        </p:nvSpPr>
        <p:spPr bwMode="auto">
          <a:xfrm>
            <a:off x="420688" y="3363624"/>
            <a:ext cx="6769100" cy="1169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Monotype Corsiva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Monotype Corsiva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Monotype Corsiva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Monotype Corsiva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Monotype Corsiva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itchFamily="66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ru-RU" sz="2800" b="1" dirty="0">
              <a:solidFill>
                <a:srgbClr val="009900"/>
              </a:solidFill>
              <a:latin typeface="Arial" charset="0"/>
            </a:endParaRPr>
          </a:p>
          <a:p>
            <a:pPr eaLnBrk="1" hangingPunct="1">
              <a:spcBef>
                <a:spcPct val="50000"/>
              </a:spcBef>
            </a:pPr>
            <a:endParaRPr lang="ru-RU" sz="2800" b="1" dirty="0">
              <a:solidFill>
                <a:srgbClr val="009900"/>
              </a:solidFill>
              <a:latin typeface="Arial" charset="0"/>
            </a:endParaRPr>
          </a:p>
        </p:txBody>
      </p:sp>
      <p:sp>
        <p:nvSpPr>
          <p:cNvPr id="11279" name="Text Box 15"/>
          <p:cNvSpPr txBox="1">
            <a:spLocks noChangeArrowheads="1"/>
          </p:cNvSpPr>
          <p:nvPr/>
        </p:nvSpPr>
        <p:spPr bwMode="auto">
          <a:xfrm>
            <a:off x="770443" y="4081463"/>
            <a:ext cx="6732587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Monotype Corsiva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Monotype Corsiva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Monotype Corsiva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Monotype Corsiva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Monotype Corsiva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itchFamily="66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2400" b="1">
                <a:solidFill>
                  <a:srgbClr val="009900"/>
                </a:solidFill>
                <a:latin typeface="Arial" charset="0"/>
              </a:rPr>
              <a:t>                                    </a:t>
            </a:r>
            <a:endParaRPr lang="ru-RU" sz="2400" b="1">
              <a:solidFill>
                <a:schemeClr val="accent2"/>
              </a:solidFill>
              <a:latin typeface="Arial" charset="0"/>
            </a:endParaRPr>
          </a:p>
        </p:txBody>
      </p:sp>
      <p:sp>
        <p:nvSpPr>
          <p:cNvPr id="11273" name="AutoShape 9"/>
          <p:cNvSpPr>
            <a:spLocks noChangeArrowheads="1"/>
          </p:cNvSpPr>
          <p:nvPr/>
        </p:nvSpPr>
        <p:spPr bwMode="auto">
          <a:xfrm>
            <a:off x="0" y="0"/>
            <a:ext cx="5256213" cy="2592388"/>
          </a:xfrm>
          <a:prstGeom prst="cloudCallout">
            <a:avLst>
              <a:gd name="adj1" fmla="val 51903"/>
              <a:gd name="adj2" fmla="val 54778"/>
            </a:avLst>
          </a:prstGeom>
          <a:gradFill rotWithShape="1">
            <a:gsLst>
              <a:gs pos="0">
                <a:srgbClr val="85DFFF"/>
              </a:gs>
              <a:gs pos="50000">
                <a:schemeClr val="bg1"/>
              </a:gs>
              <a:gs pos="100000">
                <a:srgbClr val="85DFFF"/>
              </a:gs>
            </a:gsLst>
            <a:lin ang="5400000" scaled="1"/>
          </a:gra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ru-RU"/>
          </a:p>
        </p:txBody>
      </p:sp>
      <p:sp>
        <p:nvSpPr>
          <p:cNvPr id="11270" name="WordArt 6"/>
          <p:cNvSpPr>
            <a:spLocks noChangeArrowheads="1" noChangeShapeType="1" noTextEdit="1"/>
          </p:cNvSpPr>
          <p:nvPr/>
        </p:nvSpPr>
        <p:spPr bwMode="auto">
          <a:xfrm>
            <a:off x="1116013" y="476250"/>
            <a:ext cx="3529012" cy="1647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1600" kern="10">
                <a:ln w="9525">
                  <a:solidFill>
                    <a:srgbClr val="0000FF"/>
                  </a:solidFill>
                  <a:round/>
                  <a:headEnd/>
                  <a:tailEnd/>
                </a:ln>
                <a:solidFill>
                  <a:srgbClr val="000080"/>
                </a:solidFill>
                <a:latin typeface="Arial"/>
                <a:cs typeface="Arial"/>
              </a:rPr>
              <a:t>Самостоятельная</a:t>
            </a:r>
          </a:p>
          <a:p>
            <a:pPr algn="ctr"/>
            <a:r>
              <a:rPr lang="ru-RU" sz="1600" kern="10">
                <a:ln w="9525">
                  <a:solidFill>
                    <a:srgbClr val="0000FF"/>
                  </a:solidFill>
                  <a:round/>
                  <a:headEnd/>
                  <a:tailEnd/>
                </a:ln>
                <a:solidFill>
                  <a:srgbClr val="000080"/>
                </a:solidFill>
                <a:latin typeface="Arial"/>
                <a:cs typeface="Arial"/>
              </a:rPr>
              <a:t>работа.</a:t>
            </a:r>
          </a:p>
        </p:txBody>
      </p:sp>
    </p:spTree>
    <p:extLst>
      <p:ext uri="{BB962C8B-B14F-4D97-AF65-F5344CB8AC3E}">
        <p14:creationId xmlns="" xmlns:p14="http://schemas.microsoft.com/office/powerpoint/2010/main" val="120475825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12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2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2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12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12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12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12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12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12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12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12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12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12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12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12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xit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112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112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xit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112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/>
                                        <p:tgtEl>
                                          <p:spTgt spid="112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xit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4" dur="500"/>
                                        <p:tgtEl>
                                          <p:spTgt spid="112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112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xit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112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/>
                                        <p:tgtEl>
                                          <p:spTgt spid="112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 nodeType="clickPar">
                      <p:stCondLst>
                        <p:cond delay="indefinite"/>
                      </p:stCondLst>
                      <p:childTnLst>
                        <p:par>
                          <p:cTn id="7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xit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6" dur="500"/>
                                        <p:tgtEl>
                                          <p:spTgt spid="112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/>
                                        <p:tgtEl>
                                          <p:spTgt spid="112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12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12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85" presetID="2" presetClass="entr" presetSubtype="6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12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12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9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12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12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77" grpId="0"/>
      <p:bldP spid="11278" grpId="0"/>
      <p:bldP spid="11270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11" descr="Детская рамка для фото - Веселая  африка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4861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3" name="Oval 14"/>
          <p:cNvSpPr>
            <a:spLocks noChangeArrowheads="1"/>
          </p:cNvSpPr>
          <p:nvPr/>
        </p:nvSpPr>
        <p:spPr bwMode="auto">
          <a:xfrm>
            <a:off x="2916238" y="1844675"/>
            <a:ext cx="3673475" cy="2592388"/>
          </a:xfrm>
          <a:prstGeom prst="ellipse">
            <a:avLst/>
          </a:prstGeom>
          <a:solidFill>
            <a:srgbClr val="FFFFFF"/>
          </a:solidFill>
          <a:ln w="9525">
            <a:solidFill>
              <a:srgbClr val="FFFF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7653" name="WordArt 5"/>
          <p:cNvSpPr>
            <a:spLocks noChangeArrowheads="1" noChangeShapeType="1" noTextEdit="1"/>
          </p:cNvSpPr>
          <p:nvPr/>
        </p:nvSpPr>
        <p:spPr bwMode="auto">
          <a:xfrm>
            <a:off x="1187450" y="1557338"/>
            <a:ext cx="5616575" cy="2663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>
                <a:ln w="9525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6666CC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Тот труда не бои...   , </a:t>
            </a:r>
          </a:p>
          <a:p>
            <a:pPr algn="ctr"/>
            <a:r>
              <a:rPr lang="ru-RU" sz="3600" b="1" i="1" kern="10">
                <a:ln w="9525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6666CC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кто умеет труди...    .  </a:t>
            </a:r>
          </a:p>
          <a:p>
            <a:pPr algn="ctr"/>
            <a:endParaRPr lang="ru-RU" sz="3600" b="1" i="1" kern="10">
              <a:ln w="9525">
                <a:solidFill>
                  <a:srgbClr val="99CCFF"/>
                </a:solidFill>
                <a:round/>
                <a:headEnd/>
                <a:tailEnd/>
              </a:ln>
              <a:solidFill>
                <a:srgbClr val="6666CC"/>
              </a:solidFill>
              <a:effectLst>
                <a:outerShdw dist="35921" dir="2700000" algn="ctr" rotWithShape="0">
                  <a:srgbClr val="808080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27669" name="Oval 21"/>
          <p:cNvSpPr>
            <a:spLocks noChangeArrowheads="1"/>
          </p:cNvSpPr>
          <p:nvPr/>
        </p:nvSpPr>
        <p:spPr bwMode="auto">
          <a:xfrm>
            <a:off x="2051050" y="3573463"/>
            <a:ext cx="1655763" cy="1871662"/>
          </a:xfrm>
          <a:prstGeom prst="ellipse">
            <a:avLst/>
          </a:prstGeom>
          <a:gradFill rotWithShape="1">
            <a:gsLst>
              <a:gs pos="0">
                <a:srgbClr val="99CCFF"/>
              </a:gs>
              <a:gs pos="50000">
                <a:schemeClr val="bg1"/>
              </a:gs>
              <a:gs pos="100000">
                <a:srgbClr val="99CCFF"/>
              </a:gs>
            </a:gsLst>
            <a:lin ang="5400000" scaled="1"/>
          </a:gradFill>
          <a:ln w="38100">
            <a:solidFill>
              <a:srgbClr val="6666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7664" name="WordArt 16"/>
          <p:cNvSpPr>
            <a:spLocks noChangeArrowheads="1" noChangeShapeType="1" noTextEdit="1"/>
          </p:cNvSpPr>
          <p:nvPr/>
        </p:nvSpPr>
        <p:spPr bwMode="auto">
          <a:xfrm>
            <a:off x="2555875" y="3860800"/>
            <a:ext cx="792163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>
                <a:ln w="9525">
                  <a:solidFill>
                    <a:srgbClr val="FF99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тся</a:t>
            </a:r>
          </a:p>
        </p:txBody>
      </p:sp>
      <p:sp>
        <p:nvSpPr>
          <p:cNvPr id="27670" name="WordArt 22"/>
          <p:cNvSpPr>
            <a:spLocks noChangeArrowheads="1" noChangeShapeType="1" noTextEdit="1"/>
          </p:cNvSpPr>
          <p:nvPr/>
        </p:nvSpPr>
        <p:spPr bwMode="auto">
          <a:xfrm>
            <a:off x="2484438" y="4652963"/>
            <a:ext cx="863600" cy="5032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>
                <a:ln w="9525">
                  <a:solidFill>
                    <a:srgbClr val="FF99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ться</a:t>
            </a:r>
          </a:p>
        </p:txBody>
      </p:sp>
      <p:sp>
        <p:nvSpPr>
          <p:cNvPr id="27671" name="Oval 23"/>
          <p:cNvSpPr>
            <a:spLocks noChangeArrowheads="1"/>
          </p:cNvSpPr>
          <p:nvPr/>
        </p:nvSpPr>
        <p:spPr bwMode="auto">
          <a:xfrm>
            <a:off x="5364163" y="3429000"/>
            <a:ext cx="1657350" cy="1871663"/>
          </a:xfrm>
          <a:prstGeom prst="ellipse">
            <a:avLst/>
          </a:prstGeom>
          <a:gradFill rotWithShape="1">
            <a:gsLst>
              <a:gs pos="0">
                <a:srgbClr val="99CCFF"/>
              </a:gs>
              <a:gs pos="50000">
                <a:schemeClr val="bg1"/>
              </a:gs>
              <a:gs pos="100000">
                <a:srgbClr val="99CCFF"/>
              </a:gs>
            </a:gsLst>
            <a:lin ang="5400000" scaled="1"/>
          </a:gradFill>
          <a:ln w="38100">
            <a:solidFill>
              <a:srgbClr val="6666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7665" name="WordArt 17"/>
          <p:cNvSpPr>
            <a:spLocks noChangeArrowheads="1" noChangeShapeType="1" noTextEdit="1"/>
          </p:cNvSpPr>
          <p:nvPr/>
        </p:nvSpPr>
        <p:spPr bwMode="auto">
          <a:xfrm>
            <a:off x="5724525" y="3860800"/>
            <a:ext cx="936625" cy="5032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>
                <a:ln w="9525">
                  <a:solidFill>
                    <a:srgbClr val="FF66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ться</a:t>
            </a:r>
          </a:p>
        </p:txBody>
      </p:sp>
      <p:sp>
        <p:nvSpPr>
          <p:cNvPr id="27672" name="WordArt 24"/>
          <p:cNvSpPr>
            <a:spLocks noChangeArrowheads="1" noChangeShapeType="1" noTextEdit="1"/>
          </p:cNvSpPr>
          <p:nvPr/>
        </p:nvSpPr>
        <p:spPr bwMode="auto">
          <a:xfrm>
            <a:off x="5795963" y="4581525"/>
            <a:ext cx="863600" cy="5032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>
                <a:ln w="9525">
                  <a:solidFill>
                    <a:srgbClr val="FF66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тся</a:t>
            </a:r>
          </a:p>
        </p:txBody>
      </p:sp>
      <p:sp>
        <p:nvSpPr>
          <p:cNvPr id="27674" name="AutoShape 26"/>
          <p:cNvSpPr>
            <a:spLocks noChangeArrowheads="1"/>
          </p:cNvSpPr>
          <p:nvPr/>
        </p:nvSpPr>
        <p:spPr bwMode="auto">
          <a:xfrm>
            <a:off x="611188" y="5273675"/>
            <a:ext cx="2449512" cy="1584325"/>
          </a:xfrm>
          <a:prstGeom prst="irregularSeal1">
            <a:avLst/>
          </a:prstGeom>
          <a:gradFill rotWithShape="1">
            <a:gsLst>
              <a:gs pos="0">
                <a:srgbClr val="5BADFF"/>
              </a:gs>
              <a:gs pos="50000">
                <a:srgbClr val="99CCFF"/>
              </a:gs>
              <a:gs pos="100000">
                <a:srgbClr val="5BADFF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1">
                <a:latin typeface="Arial" charset="0"/>
              </a:rPr>
              <a:t>Комментарий</a:t>
            </a:r>
          </a:p>
        </p:txBody>
      </p:sp>
      <p:sp>
        <p:nvSpPr>
          <p:cNvPr id="27675" name="AutoShape 27"/>
          <p:cNvSpPr>
            <a:spLocks noChangeArrowheads="1"/>
          </p:cNvSpPr>
          <p:nvPr/>
        </p:nvSpPr>
        <p:spPr bwMode="auto">
          <a:xfrm>
            <a:off x="3851275" y="5589588"/>
            <a:ext cx="5184775" cy="720725"/>
          </a:xfrm>
          <a:prstGeom prst="wedgeRectCallout">
            <a:avLst>
              <a:gd name="adj1" fmla="val -49722"/>
              <a:gd name="adj2" fmla="val 92731"/>
            </a:avLst>
          </a:prstGeom>
          <a:gradFill rotWithShape="1">
            <a:gsLst>
              <a:gs pos="0">
                <a:srgbClr val="CC99FF"/>
              </a:gs>
              <a:gs pos="50000">
                <a:schemeClr val="bg1"/>
              </a:gs>
              <a:gs pos="100000">
                <a:srgbClr val="CC99FF"/>
              </a:gs>
            </a:gsLst>
            <a:lin ang="5400000" scaled="1"/>
          </a:gradFill>
          <a:ln w="9525">
            <a:solidFill>
              <a:srgbClr val="FF00FF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r>
              <a:rPr lang="ru-RU" sz="2000" b="1" dirty="0">
                <a:latin typeface="Arial" charset="0"/>
              </a:rPr>
              <a:t>Тот (что делает?) не бои</a:t>
            </a:r>
            <a:r>
              <a:rPr lang="ru-RU" sz="2000" b="1" dirty="0">
                <a:solidFill>
                  <a:srgbClr val="FF3300"/>
                </a:solidFill>
                <a:latin typeface="Arial" charset="0"/>
              </a:rPr>
              <a:t>тся </a:t>
            </a:r>
            <a:r>
              <a:rPr lang="ru-RU" sz="2000" b="1" dirty="0">
                <a:latin typeface="Arial" charset="0"/>
              </a:rPr>
              <a:t> </a:t>
            </a:r>
            <a:r>
              <a:rPr lang="ru-RU" sz="2000" b="1" dirty="0" smtClean="0">
                <a:latin typeface="Arial" charset="0"/>
              </a:rPr>
              <a:t>-3 лицо</a:t>
            </a:r>
            <a:endParaRPr lang="ru-RU" sz="2000" b="1" dirty="0">
              <a:latin typeface="Arial" charset="0"/>
            </a:endParaRPr>
          </a:p>
          <a:p>
            <a:pPr algn="ctr">
              <a:defRPr/>
            </a:pPr>
            <a:r>
              <a:rPr lang="ru-RU" sz="2000" b="1" dirty="0">
                <a:latin typeface="Arial" charset="0"/>
              </a:rPr>
              <a:t>Умеет (что делать?) трудит</a:t>
            </a:r>
            <a:r>
              <a:rPr lang="ru-RU" sz="2000" b="1" dirty="0">
                <a:solidFill>
                  <a:srgbClr val="FF3300"/>
                </a:solidFill>
                <a:latin typeface="Arial" charset="0"/>
              </a:rPr>
              <a:t>ь</a:t>
            </a:r>
            <a:r>
              <a:rPr lang="ru-RU" sz="2000" b="1" dirty="0">
                <a:latin typeface="Arial" charset="0"/>
              </a:rPr>
              <a:t>ся – н.ф.</a:t>
            </a:r>
          </a:p>
        </p:txBody>
      </p:sp>
    </p:spTree>
    <p:extLst>
      <p:ext uri="{BB962C8B-B14F-4D97-AF65-F5344CB8AC3E}">
        <p14:creationId xmlns="" xmlns:p14="http://schemas.microsoft.com/office/powerpoint/2010/main" val="257353567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6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6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76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76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76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76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76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76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76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76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76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76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76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76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9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76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76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76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76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76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76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76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76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76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76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76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76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2766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 nodeType="clickPar">
                      <p:stCondLst>
                        <p:cond delay="0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1" dur="2000" fill="hold"/>
                                        <p:tgtEl>
                                          <p:spTgt spid="2766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8FBC"/>
                                      </p:to>
                                    </p:animClr>
                                    <p:set>
                                      <p:cBhvr>
                                        <p:cTn id="52" dur="2000" fill="hold"/>
                                        <p:tgtEl>
                                          <p:spTgt spid="2766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3" dur="2000" fill="hold"/>
                                        <p:tgtEl>
                                          <p:spTgt spid="2766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-2.30164E-6 L 0.34271 -0.3095 " pathEditMode="relative" rAng="0" ptsTypes="AA">
                                      <p:cBhvr>
                                        <p:cTn id="55" dur="2000" fill="hold"/>
                                        <p:tgtEl>
                                          <p:spTgt spid="276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135" y="-15475"/>
                                    </p:animMotion>
                                  </p:childTnLst>
                                </p:cTn>
                              </p:par>
                              <p:par>
                                <p:cTn id="56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-8.09623E-8 L 0.33073 -0.27782 " pathEditMode="relative" rAng="0" ptsTypes="AA">
                                      <p:cBhvr>
                                        <p:cTn id="57" dur="2000" fill="hold"/>
                                        <p:tgtEl>
                                          <p:spTgt spid="276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528" y="-13902"/>
                                    </p:animMotion>
                                  </p:childTnLst>
                                </p:cTn>
                              </p:par>
                              <p:par>
                                <p:cTn id="58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9" dur="500"/>
                                        <p:tgtEl>
                                          <p:spTgt spid="276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6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669"/>
                  </p:tgtEl>
                </p:cond>
              </p:nextCondLst>
            </p:seq>
            <p:seq concurrent="1" nextAc="seek">
              <p:cTn id="61" restart="whenNotActive" fill="hold" evtFilter="cancelBubble" nodeType="interactiveSeq">
                <p:stCondLst>
                  <p:cond evt="onClick" delay="0">
                    <p:tgtEl>
                      <p:spTgt spid="2767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2" fill="hold" nodeType="clickPar">
                      <p:stCondLst>
                        <p:cond delay="0"/>
                      </p:stCondLst>
                      <p:childTnLst>
                        <p:par>
                          <p:cTn id="6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5" dur="2000" fill="hold"/>
                                        <p:tgtEl>
                                          <p:spTgt spid="2767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66" dur="2000" fill="hold"/>
                                        <p:tgtEl>
                                          <p:spTgt spid="2767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7" dur="2000" fill="hold"/>
                                        <p:tgtEl>
                                          <p:spTgt spid="2767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6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76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76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671"/>
                  </p:tgtEl>
                </p:cond>
              </p:nextCondLst>
            </p:seq>
            <p:seq concurrent="1" nextAc="seek">
              <p:cTn id="73" restart="whenNotActive" fill="hold" evtFilter="cancelBubble" nodeType="interactiveSeq">
                <p:stCondLst>
                  <p:cond evt="onClick" delay="0">
                    <p:tgtEl>
                      <p:spTgt spid="276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4" fill="hold" nodeType="clickPar">
                      <p:stCondLst>
                        <p:cond delay="0"/>
                      </p:stCondLst>
                      <p:childTnLst>
                        <p:par>
                          <p:cTn id="7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6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76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76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276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276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674"/>
                  </p:tgtEl>
                </p:cond>
              </p:nextCondLst>
            </p:seq>
          </p:childTnLst>
        </p:cTn>
      </p:par>
    </p:tnLst>
    <p:bldLst>
      <p:bldP spid="27653" grpId="0" animBg="1"/>
      <p:bldP spid="27669" grpId="0" animBg="1"/>
      <p:bldP spid="27669" grpId="1" animBg="1"/>
      <p:bldP spid="27664" grpId="0" animBg="1"/>
      <p:bldP spid="27664" grpId="1" animBg="1"/>
      <p:bldP spid="27670" grpId="0" animBg="1"/>
      <p:bldP spid="27670" grpId="1" animBg="1"/>
      <p:bldP spid="27671" grpId="0" animBg="1"/>
      <p:bldP spid="27665" grpId="0" animBg="1"/>
      <p:bldP spid="27672" grpId="0" animBg="1"/>
      <p:bldP spid="27674" grpId="0" animBg="1"/>
      <p:bldP spid="2767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19" descr="каникулы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143644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61" name="WordArt 13"/>
          <p:cNvSpPr>
            <a:spLocks noChangeArrowheads="1" noChangeShapeType="1" noTextEdit="1"/>
          </p:cNvSpPr>
          <p:nvPr/>
        </p:nvSpPr>
        <p:spPr bwMode="auto">
          <a:xfrm rot="-723300">
            <a:off x="1116013" y="2133600"/>
            <a:ext cx="2159000" cy="1081088"/>
          </a:xfrm>
          <a:prstGeom prst="rect">
            <a:avLst/>
          </a:prstGeom>
        </p:spPr>
        <p:txBody>
          <a:bodyPr wrap="none" fromWordArt="1">
            <a:prstTxWarp prst="textInflate">
              <a:avLst>
                <a:gd name="adj" fmla="val 13634"/>
              </a:avLst>
            </a:prstTxWarp>
          </a:bodyPr>
          <a:lstStyle/>
          <a:p>
            <a:pPr algn="ctr"/>
            <a:r>
              <a:rPr lang="ru-RU" sz="3600" b="1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72000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- ТСЯ</a:t>
            </a:r>
            <a:endParaRPr lang="ru-RU" sz="3600" b="1" kern="10" dirty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720000" scaled="1"/>
              </a:gradFill>
              <a:effectLst>
                <a:outerShdw dist="35921" dir="2700000" sy="50000" kx="2115830" algn="bl" rotWithShape="0">
                  <a:srgbClr val="C0C0C0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2062" name="WordArt 14"/>
          <p:cNvSpPr>
            <a:spLocks noChangeArrowheads="1" noChangeShapeType="1" noTextEdit="1"/>
          </p:cNvSpPr>
          <p:nvPr/>
        </p:nvSpPr>
        <p:spPr bwMode="auto">
          <a:xfrm rot="662386">
            <a:off x="909368" y="1095899"/>
            <a:ext cx="4294044" cy="3197976"/>
          </a:xfrm>
          <a:prstGeom prst="rect">
            <a:avLst/>
          </a:prstGeom>
        </p:spPr>
        <p:txBody>
          <a:bodyPr wrap="none" fromWordArt="1">
            <a:prstTxWarp prst="textInflate">
              <a:avLst>
                <a:gd name="adj" fmla="val 13634"/>
              </a:avLst>
            </a:prstTxWarp>
          </a:bodyPr>
          <a:lstStyle/>
          <a:p>
            <a:pPr algn="ctr"/>
            <a:r>
              <a:rPr lang="ru-RU" sz="3600" b="1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2088000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-ТЬСЯ </a:t>
            </a:r>
          </a:p>
          <a:p>
            <a:pPr algn="ctr"/>
            <a:endParaRPr lang="ru-RU" sz="3600" b="1" kern="10" dirty="0" smtClean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20880000" scaled="1"/>
              </a:gradFill>
              <a:effectLst>
                <a:outerShdw dist="35921" dir="2700000" sy="50000" kx="2115830" algn="bl" rotWithShape="0">
                  <a:srgbClr val="C0C0C0">
                    <a:alpha val="79999"/>
                  </a:srgbClr>
                </a:outerShdw>
              </a:effectLst>
              <a:latin typeface="Arial"/>
              <a:cs typeface="Arial"/>
            </a:endParaRPr>
          </a:p>
          <a:p>
            <a:pPr algn="ctr"/>
            <a:r>
              <a:rPr lang="ru-RU" sz="3600" b="1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2088000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В ГЛАГОЛАХ </a:t>
            </a:r>
            <a:endParaRPr lang="ru-RU" sz="3600" b="1" kern="10" dirty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20880000" scaled="1"/>
              </a:gradFill>
              <a:effectLst>
                <a:outerShdw dist="35921" dir="2700000" sy="50000" kx="2115830" algn="bl" rotWithShape="0">
                  <a:srgbClr val="C0C0C0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552805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2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20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06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20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20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61" grpId="0" animBg="1"/>
      <p:bldP spid="2062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12" descr="Детская &lt;a title=&quot;рамк&quot; href=&quot;http://www.exero.ru/photoshop/&quot; target=&quot;_blank&quot;&gt;рамк&lt;/a&gt;а для фото - Веселая  африка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7" name="Oval 13"/>
          <p:cNvSpPr>
            <a:spLocks noChangeArrowheads="1"/>
          </p:cNvSpPr>
          <p:nvPr/>
        </p:nvSpPr>
        <p:spPr bwMode="auto">
          <a:xfrm>
            <a:off x="2700338" y="1844675"/>
            <a:ext cx="4176712" cy="1944688"/>
          </a:xfrm>
          <a:prstGeom prst="ellipse">
            <a:avLst/>
          </a:prstGeom>
          <a:solidFill>
            <a:srgbClr val="FFFFFF"/>
          </a:solidFill>
          <a:ln w="9525">
            <a:solidFill>
              <a:srgbClr val="FFFF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8683" name="WordArt 11"/>
          <p:cNvSpPr>
            <a:spLocks noChangeArrowheads="1" noChangeShapeType="1" noTextEdit="1"/>
          </p:cNvSpPr>
          <p:nvPr/>
        </p:nvSpPr>
        <p:spPr bwMode="auto">
          <a:xfrm>
            <a:off x="1835150" y="1700213"/>
            <a:ext cx="5292725" cy="15827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>
                <a:ln w="9525">
                  <a:solidFill>
                    <a:srgbClr val="99CC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66CC"/>
                    </a:gs>
                    <a:gs pos="100000">
                      <a:srgbClr val="FFFFFF"/>
                    </a:gs>
                  </a:gsLst>
                  <a:lin ang="5400000" scaled="1"/>
                </a:gra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Надо трудит..ся,  </a:t>
            </a:r>
          </a:p>
          <a:p>
            <a:pPr algn="ctr"/>
            <a:r>
              <a:rPr lang="ru-RU" sz="3600" b="1" i="1" kern="10">
                <a:ln w="9525">
                  <a:solidFill>
                    <a:srgbClr val="99CC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66CC"/>
                    </a:gs>
                    <a:gs pos="100000">
                      <a:srgbClr val="FFFFFF"/>
                    </a:gs>
                  </a:gsLst>
                  <a:lin ang="5400000" scaled="1"/>
                </a:gra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 </a:t>
            </a:r>
          </a:p>
        </p:txBody>
      </p:sp>
      <p:sp>
        <p:nvSpPr>
          <p:cNvPr id="28693" name="AutoShape 21"/>
          <p:cNvSpPr>
            <a:spLocks noChangeArrowheads="1"/>
          </p:cNvSpPr>
          <p:nvPr/>
        </p:nvSpPr>
        <p:spPr bwMode="auto">
          <a:xfrm>
            <a:off x="2700338" y="3429000"/>
            <a:ext cx="1150937" cy="1366838"/>
          </a:xfrm>
          <a:prstGeom prst="wedgeEllipseCallout">
            <a:avLst>
              <a:gd name="adj1" fmla="val -70551"/>
              <a:gd name="adj2" fmla="val 52671"/>
            </a:avLst>
          </a:prstGeom>
          <a:gradFill rotWithShape="1">
            <a:gsLst>
              <a:gs pos="0">
                <a:srgbClr val="99CCFF"/>
              </a:gs>
              <a:gs pos="100000">
                <a:schemeClr val="bg1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endParaRPr lang="ru-RU"/>
          </a:p>
        </p:txBody>
      </p:sp>
      <p:sp>
        <p:nvSpPr>
          <p:cNvPr id="28686" name="WordArt 14"/>
          <p:cNvSpPr>
            <a:spLocks noChangeArrowheads="1" noChangeShapeType="1" noTextEdit="1"/>
          </p:cNvSpPr>
          <p:nvPr/>
        </p:nvSpPr>
        <p:spPr bwMode="auto">
          <a:xfrm>
            <a:off x="3059113" y="3500438"/>
            <a:ext cx="358775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Ь</a:t>
            </a:r>
          </a:p>
        </p:txBody>
      </p:sp>
      <p:sp>
        <p:nvSpPr>
          <p:cNvPr id="28694" name="AutoShape 22"/>
          <p:cNvSpPr>
            <a:spLocks noChangeArrowheads="1"/>
          </p:cNvSpPr>
          <p:nvPr/>
        </p:nvSpPr>
        <p:spPr bwMode="auto">
          <a:xfrm>
            <a:off x="5651500" y="3429000"/>
            <a:ext cx="935038" cy="1368425"/>
          </a:xfrm>
          <a:prstGeom prst="wedgeEllipseCallout">
            <a:avLst>
              <a:gd name="adj1" fmla="val 100764"/>
              <a:gd name="adj2" fmla="val 4870"/>
            </a:avLst>
          </a:prstGeom>
          <a:gradFill rotWithShape="1">
            <a:gsLst>
              <a:gs pos="0">
                <a:srgbClr val="99CCFF"/>
              </a:gs>
              <a:gs pos="100000">
                <a:schemeClr val="bg1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endParaRPr lang="ru-RU"/>
          </a:p>
        </p:txBody>
      </p:sp>
      <p:sp>
        <p:nvSpPr>
          <p:cNvPr id="28688" name="Line 16"/>
          <p:cNvSpPr>
            <a:spLocks noChangeShapeType="1"/>
          </p:cNvSpPr>
          <p:nvPr/>
        </p:nvSpPr>
        <p:spPr bwMode="auto">
          <a:xfrm>
            <a:off x="5867400" y="3500438"/>
            <a:ext cx="503238" cy="7207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8695" name="WordArt 23"/>
          <p:cNvSpPr>
            <a:spLocks noChangeArrowheads="1" noChangeShapeType="1" noTextEdit="1"/>
          </p:cNvSpPr>
          <p:nvPr/>
        </p:nvSpPr>
        <p:spPr bwMode="auto">
          <a:xfrm>
            <a:off x="5940425" y="3500438"/>
            <a:ext cx="358775" cy="5762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Ь</a:t>
            </a:r>
          </a:p>
        </p:txBody>
      </p:sp>
      <p:sp>
        <p:nvSpPr>
          <p:cNvPr id="28698" name="WordArt 26"/>
          <p:cNvSpPr>
            <a:spLocks noChangeArrowheads="1" noChangeShapeType="1" noTextEdit="1"/>
          </p:cNvSpPr>
          <p:nvPr/>
        </p:nvSpPr>
        <p:spPr bwMode="auto">
          <a:xfrm>
            <a:off x="2268538" y="2565400"/>
            <a:ext cx="427672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B793FF"/>
                    </a:gs>
                    <a:gs pos="100000">
                      <a:srgbClr val="99CCFF"/>
                    </a:gs>
                  </a:gsLst>
                  <a:lin ang="5400000" scaled="1"/>
                </a:gra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не надо ленит... ся</a:t>
            </a:r>
          </a:p>
        </p:txBody>
      </p:sp>
      <p:sp>
        <p:nvSpPr>
          <p:cNvPr id="28700" name="WordArt 28"/>
          <p:cNvSpPr>
            <a:spLocks noChangeArrowheads="1" noChangeShapeType="1" noTextEdit="1"/>
          </p:cNvSpPr>
          <p:nvPr/>
        </p:nvSpPr>
        <p:spPr bwMode="auto">
          <a:xfrm>
            <a:off x="5940425" y="4149725"/>
            <a:ext cx="358775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Ь</a:t>
            </a:r>
          </a:p>
        </p:txBody>
      </p:sp>
      <p:sp>
        <p:nvSpPr>
          <p:cNvPr id="28701" name="Line 29"/>
          <p:cNvSpPr>
            <a:spLocks noChangeShapeType="1"/>
          </p:cNvSpPr>
          <p:nvPr/>
        </p:nvSpPr>
        <p:spPr bwMode="auto">
          <a:xfrm>
            <a:off x="5867400" y="4076700"/>
            <a:ext cx="503238" cy="7207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8697" name="WordArt 25"/>
          <p:cNvSpPr>
            <a:spLocks noChangeArrowheads="1" noChangeShapeType="1" noTextEdit="1"/>
          </p:cNvSpPr>
          <p:nvPr/>
        </p:nvSpPr>
        <p:spPr bwMode="auto">
          <a:xfrm>
            <a:off x="3059113" y="4149725"/>
            <a:ext cx="358775" cy="5032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Ь</a:t>
            </a:r>
          </a:p>
        </p:txBody>
      </p:sp>
      <p:sp>
        <p:nvSpPr>
          <p:cNvPr id="28702" name="AutoShape 30"/>
          <p:cNvSpPr>
            <a:spLocks noChangeArrowheads="1"/>
          </p:cNvSpPr>
          <p:nvPr/>
        </p:nvSpPr>
        <p:spPr bwMode="auto">
          <a:xfrm>
            <a:off x="0" y="2349500"/>
            <a:ext cx="2233613" cy="1584325"/>
          </a:xfrm>
          <a:prstGeom prst="irregularSeal1">
            <a:avLst/>
          </a:prstGeom>
          <a:gradFill rotWithShape="1">
            <a:gsLst>
              <a:gs pos="0">
                <a:srgbClr val="9966FF"/>
              </a:gs>
              <a:gs pos="50000">
                <a:schemeClr val="bg1"/>
              </a:gs>
              <a:gs pos="100000">
                <a:srgbClr val="9966FF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000" b="1">
                <a:latin typeface="Arial" charset="0"/>
              </a:rPr>
              <a:t>Подсказка</a:t>
            </a:r>
          </a:p>
        </p:txBody>
      </p:sp>
      <p:sp>
        <p:nvSpPr>
          <p:cNvPr id="28703" name="AutoShape 31"/>
          <p:cNvSpPr>
            <a:spLocks noChangeArrowheads="1"/>
          </p:cNvSpPr>
          <p:nvPr/>
        </p:nvSpPr>
        <p:spPr bwMode="auto">
          <a:xfrm>
            <a:off x="2555875" y="5589588"/>
            <a:ext cx="5400675" cy="792162"/>
          </a:xfrm>
          <a:prstGeom prst="wedgeRectCallout">
            <a:avLst>
              <a:gd name="adj1" fmla="val -49236"/>
              <a:gd name="adj2" fmla="val 95491"/>
            </a:avLst>
          </a:prstGeom>
          <a:gradFill rotWithShape="1">
            <a:gsLst>
              <a:gs pos="0">
                <a:srgbClr val="B793FF"/>
              </a:gs>
              <a:gs pos="50000">
                <a:schemeClr val="bg1"/>
              </a:gs>
              <a:gs pos="100000">
                <a:srgbClr val="B793FF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r>
              <a:rPr lang="ru-RU" sz="2000" b="1">
                <a:latin typeface="Arial" charset="0"/>
              </a:rPr>
              <a:t>Надо (что делать?) трудит</a:t>
            </a:r>
            <a:r>
              <a:rPr lang="ru-RU" sz="2000" b="1">
                <a:solidFill>
                  <a:srgbClr val="FF3300"/>
                </a:solidFill>
                <a:latin typeface="Arial" charset="0"/>
              </a:rPr>
              <a:t>Ь</a:t>
            </a:r>
            <a:r>
              <a:rPr lang="ru-RU" sz="2000" b="1">
                <a:latin typeface="Arial" charset="0"/>
              </a:rPr>
              <a:t>ся -  н.ф.</a:t>
            </a:r>
          </a:p>
          <a:p>
            <a:pPr algn="ctr">
              <a:defRPr/>
            </a:pPr>
            <a:r>
              <a:rPr lang="ru-RU" sz="2000" b="1">
                <a:latin typeface="Arial" charset="0"/>
              </a:rPr>
              <a:t>надо (что делать?) ленит</a:t>
            </a:r>
            <a:r>
              <a:rPr lang="ru-RU" sz="2000" b="1">
                <a:solidFill>
                  <a:srgbClr val="FF3300"/>
                </a:solidFill>
                <a:latin typeface="Arial" charset="0"/>
              </a:rPr>
              <a:t>Ь</a:t>
            </a:r>
            <a:r>
              <a:rPr lang="ru-RU" sz="2000" b="1">
                <a:latin typeface="Arial" charset="0"/>
              </a:rPr>
              <a:t>ся – н.ф.</a:t>
            </a:r>
          </a:p>
        </p:txBody>
      </p:sp>
    </p:spTree>
    <p:extLst>
      <p:ext uri="{BB962C8B-B14F-4D97-AF65-F5344CB8AC3E}">
        <p14:creationId xmlns="" xmlns:p14="http://schemas.microsoft.com/office/powerpoint/2010/main" val="234410783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6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6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86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86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86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86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86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86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86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86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86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86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86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86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86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86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33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86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86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86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86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86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86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86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86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86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86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86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86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87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87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87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87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87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87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87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87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63" restart="whenNotActive" fill="hold" evtFilter="cancelBubble" nodeType="interactiveSeq">
                <p:stCondLst>
                  <p:cond evt="onClick" delay="0">
                    <p:tgtEl>
                      <p:spTgt spid="2869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4" fill="hold" nodeType="clickPar">
                      <p:stCondLst>
                        <p:cond delay="0"/>
                      </p:stCondLst>
                      <p:childTnLst>
                        <p:par>
                          <p:cTn id="6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7" dur="2000" fill="hold"/>
                                        <p:tgtEl>
                                          <p:spTgt spid="2869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99FF"/>
                                      </p:to>
                                    </p:animClr>
                                    <p:set>
                                      <p:cBhvr>
                                        <p:cTn id="68" dur="2000" fill="hold"/>
                                        <p:tgtEl>
                                          <p:spTgt spid="2869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9" dur="2000" fill="hold"/>
                                        <p:tgtEl>
                                          <p:spTgt spid="2869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2.47051E-6 L 0.2875 -0.24659 " pathEditMode="relative" rAng="0" ptsTypes="AA">
                                      <p:cBhvr>
                                        <p:cTn id="71" dur="2000" fill="hold"/>
                                        <p:tgtEl>
                                          <p:spTgt spid="286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375" y="-12329"/>
                                    </p:animMotion>
                                  </p:childTnLst>
                                </p:cTn>
                              </p:par>
                              <p:par>
                                <p:cTn id="72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559 -0.01041 L 0.27968 -0.20449 " pathEditMode="relative" rAng="0" ptsTypes="AA">
                                      <p:cBhvr>
                                        <p:cTn id="73" dur="2000" fill="hold"/>
                                        <p:tgtEl>
                                          <p:spTgt spid="2869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205" y="-9715"/>
                                    </p:animMotion>
                                  </p:childTnLst>
                                </p:cTn>
                              </p:par>
                              <p:par>
                                <p:cTn id="74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5" dur="500"/>
                                        <p:tgtEl>
                                          <p:spTgt spid="286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6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693"/>
                  </p:tgtEl>
                </p:cond>
              </p:nextCondLst>
            </p:seq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2869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 nodeType="clickPar">
                      <p:stCondLst>
                        <p:cond delay="0"/>
                      </p:stCondLst>
                      <p:childTnLst>
                        <p:par>
                          <p:cTn id="7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81" dur="2000" fill="hold"/>
                                        <p:tgtEl>
                                          <p:spTgt spid="2869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2" dur="2000" fill="hold"/>
                                        <p:tgtEl>
                                          <p:spTgt spid="2869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3" dur="2000" fill="hold"/>
                                        <p:tgtEl>
                                          <p:spTgt spid="2869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8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287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287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287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287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694"/>
                  </p:tgtEl>
                </p:cond>
              </p:nextCondLst>
            </p:seq>
            <p:seq concurrent="1" nextAc="seek">
              <p:cTn id="91" restart="whenNotActive" fill="hold" evtFilter="cancelBubble" nodeType="interactiveSeq">
                <p:stCondLst>
                  <p:cond evt="onClick" delay="0">
                    <p:tgtEl>
                      <p:spTgt spid="2870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2" fill="hold" nodeType="clickPar">
                      <p:stCondLst>
                        <p:cond delay="0"/>
                      </p:stCondLst>
                      <p:childTnLst>
                        <p:par>
                          <p:cTn id="9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4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287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287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287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287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702"/>
                  </p:tgtEl>
                </p:cond>
              </p:nextCondLst>
            </p:seq>
          </p:childTnLst>
        </p:cTn>
      </p:par>
    </p:tnLst>
    <p:bldLst>
      <p:bldP spid="28683" grpId="0" animBg="1"/>
      <p:bldP spid="28693" grpId="0" animBg="1"/>
      <p:bldP spid="28693" grpId="1" animBg="1"/>
      <p:bldP spid="28686" grpId="0" animBg="1"/>
      <p:bldP spid="28686" grpId="1" animBg="1"/>
      <p:bldP spid="28694" grpId="0" animBg="1"/>
      <p:bldP spid="28688" grpId="0" animBg="1"/>
      <p:bldP spid="28695" grpId="0" animBg="1"/>
      <p:bldP spid="28698" grpId="0" animBg="1"/>
      <p:bldP spid="28700" grpId="0" animBg="1"/>
      <p:bldP spid="28701" grpId="0" animBg="1"/>
      <p:bldP spid="28697" grpId="0" animBg="1"/>
      <p:bldP spid="28697" grpId="1" animBg="1"/>
      <p:bldP spid="28702" grpId="0" animBg="1"/>
      <p:bldP spid="28703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5" descr="Детская &lt;a title=&quot;рамк&quot; href=&quot;http://www.exero.ru/photoshop/&quot; target=&quot;_blank&quot;&gt;рамк&lt;/a&gt;а для фото - Веселая  африка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1" name="Oval 6"/>
          <p:cNvSpPr>
            <a:spLocks noChangeArrowheads="1"/>
          </p:cNvSpPr>
          <p:nvPr/>
        </p:nvSpPr>
        <p:spPr bwMode="auto">
          <a:xfrm>
            <a:off x="2771775" y="1773238"/>
            <a:ext cx="4105275" cy="2160587"/>
          </a:xfrm>
          <a:prstGeom prst="ellipse">
            <a:avLst/>
          </a:prstGeom>
          <a:solidFill>
            <a:schemeClr val="bg1"/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0727" name="WordArt 7"/>
          <p:cNvSpPr>
            <a:spLocks noChangeArrowheads="1" noChangeShapeType="1" noTextEdit="1"/>
          </p:cNvSpPr>
          <p:nvPr/>
        </p:nvSpPr>
        <p:spPr bwMode="auto">
          <a:xfrm>
            <a:off x="1908175" y="1700213"/>
            <a:ext cx="5076825" cy="12239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3333FF"/>
                    </a:gs>
                    <a:gs pos="100000">
                      <a:srgbClr val="5BADFF"/>
                    </a:gs>
                  </a:gsLst>
                  <a:lin ang="5400000" scaled="1"/>
                </a:gra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Дело мастера </a:t>
            </a:r>
          </a:p>
          <a:p>
            <a:pPr algn="ctr"/>
            <a:r>
              <a:rPr lang="ru-RU" sz="3600" b="1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3333FF"/>
                    </a:gs>
                    <a:gs pos="100000">
                      <a:srgbClr val="5BADFF"/>
                    </a:gs>
                  </a:gsLst>
                  <a:lin ang="5400000" scaled="1"/>
                </a:gra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бои... .</a:t>
            </a:r>
          </a:p>
        </p:txBody>
      </p:sp>
      <p:sp>
        <p:nvSpPr>
          <p:cNvPr id="30728" name="Oval 8"/>
          <p:cNvSpPr>
            <a:spLocks noChangeArrowheads="1"/>
          </p:cNvSpPr>
          <p:nvPr/>
        </p:nvSpPr>
        <p:spPr bwMode="auto">
          <a:xfrm>
            <a:off x="2411413" y="3284538"/>
            <a:ext cx="1439862" cy="792162"/>
          </a:xfrm>
          <a:prstGeom prst="ellipse">
            <a:avLst/>
          </a:prstGeom>
          <a:gradFill rotWithShape="1">
            <a:gsLst>
              <a:gs pos="0">
                <a:srgbClr val="B7DBFF"/>
              </a:gs>
              <a:gs pos="100000">
                <a:schemeClr val="bg1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0729" name="Oval 9"/>
          <p:cNvSpPr>
            <a:spLocks noChangeArrowheads="1"/>
          </p:cNvSpPr>
          <p:nvPr/>
        </p:nvSpPr>
        <p:spPr bwMode="auto">
          <a:xfrm>
            <a:off x="5580063" y="3213100"/>
            <a:ext cx="1296987" cy="792163"/>
          </a:xfrm>
          <a:prstGeom prst="ellipse">
            <a:avLst/>
          </a:prstGeom>
          <a:gradFill rotWithShape="1">
            <a:gsLst>
              <a:gs pos="0">
                <a:srgbClr val="B7DBFF"/>
              </a:gs>
              <a:gs pos="100000">
                <a:schemeClr val="bg1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0730" name="WordArt 10"/>
          <p:cNvSpPr>
            <a:spLocks noChangeArrowheads="1" noChangeShapeType="1" noTextEdit="1"/>
          </p:cNvSpPr>
          <p:nvPr/>
        </p:nvSpPr>
        <p:spPr bwMode="auto">
          <a:xfrm>
            <a:off x="2700338" y="3429000"/>
            <a:ext cx="863600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ТЬСЯ</a:t>
            </a:r>
          </a:p>
        </p:txBody>
      </p:sp>
      <p:sp>
        <p:nvSpPr>
          <p:cNvPr id="30731" name="WordArt 11"/>
          <p:cNvSpPr>
            <a:spLocks noChangeArrowheads="1" noChangeShapeType="1" noTextEdit="1"/>
          </p:cNvSpPr>
          <p:nvPr/>
        </p:nvSpPr>
        <p:spPr bwMode="auto">
          <a:xfrm>
            <a:off x="5940425" y="3429000"/>
            <a:ext cx="792163" cy="4524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ТСЯ</a:t>
            </a:r>
          </a:p>
        </p:txBody>
      </p:sp>
      <p:sp>
        <p:nvSpPr>
          <p:cNvPr id="30734" name="AutoShape 14"/>
          <p:cNvSpPr>
            <a:spLocks noChangeArrowheads="1"/>
          </p:cNvSpPr>
          <p:nvPr/>
        </p:nvSpPr>
        <p:spPr bwMode="auto">
          <a:xfrm>
            <a:off x="539750" y="5273675"/>
            <a:ext cx="2233613" cy="1584325"/>
          </a:xfrm>
          <a:prstGeom prst="irregularSeal1">
            <a:avLst/>
          </a:prstGeom>
          <a:gradFill rotWithShape="1">
            <a:gsLst>
              <a:gs pos="0">
                <a:srgbClr val="9966FF"/>
              </a:gs>
              <a:gs pos="50000">
                <a:schemeClr val="bg1"/>
              </a:gs>
              <a:gs pos="100000">
                <a:srgbClr val="9966FF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b="1">
                <a:latin typeface="Arial" charset="0"/>
              </a:rPr>
              <a:t>Подсказка</a:t>
            </a:r>
          </a:p>
        </p:txBody>
      </p:sp>
      <p:sp>
        <p:nvSpPr>
          <p:cNvPr id="30735" name="AutoShape 15"/>
          <p:cNvSpPr>
            <a:spLocks noChangeArrowheads="1"/>
          </p:cNvSpPr>
          <p:nvPr/>
        </p:nvSpPr>
        <p:spPr bwMode="auto">
          <a:xfrm>
            <a:off x="3419475" y="5516563"/>
            <a:ext cx="5257800" cy="503237"/>
          </a:xfrm>
          <a:prstGeom prst="wedgeRectCallout">
            <a:avLst>
              <a:gd name="adj1" fmla="val -52296"/>
              <a:gd name="adj2" fmla="val 89431"/>
            </a:avLst>
          </a:prstGeom>
          <a:gradFill rotWithShape="1">
            <a:gsLst>
              <a:gs pos="0">
                <a:srgbClr val="CC99FF"/>
              </a:gs>
              <a:gs pos="50000">
                <a:schemeClr val="bg1"/>
              </a:gs>
              <a:gs pos="100000">
                <a:srgbClr val="CC99FF"/>
              </a:gs>
            </a:gsLst>
            <a:lin ang="5400000" scaled="1"/>
          </a:gradFill>
          <a:ln w="9525">
            <a:solidFill>
              <a:srgbClr val="FF00FF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r>
              <a:rPr lang="ru-RU" sz="2000" b="1" dirty="0">
                <a:latin typeface="Arial" charset="0"/>
              </a:rPr>
              <a:t>Дело (что делает?) бои</a:t>
            </a:r>
            <a:r>
              <a:rPr lang="ru-RU" sz="2000" b="1" dirty="0">
                <a:solidFill>
                  <a:srgbClr val="FF3300"/>
                </a:solidFill>
                <a:latin typeface="Arial" charset="0"/>
              </a:rPr>
              <a:t>тся </a:t>
            </a:r>
            <a:r>
              <a:rPr lang="ru-RU" sz="2000" b="1" dirty="0">
                <a:latin typeface="Arial" charset="0"/>
              </a:rPr>
              <a:t> - 3 </a:t>
            </a:r>
            <a:r>
              <a:rPr lang="ru-RU" sz="2000" b="1" dirty="0" smtClean="0">
                <a:latin typeface="Arial" charset="0"/>
              </a:rPr>
              <a:t>лицо</a:t>
            </a:r>
            <a:endParaRPr lang="ru-RU" sz="2800" b="1" dirty="0"/>
          </a:p>
          <a:p>
            <a:pPr algn="ctr">
              <a:defRPr/>
            </a:pPr>
            <a:endParaRPr lang="ru-RU" sz="2800" b="1" dirty="0"/>
          </a:p>
        </p:txBody>
      </p:sp>
    </p:spTree>
    <p:extLst>
      <p:ext uri="{BB962C8B-B14F-4D97-AF65-F5344CB8AC3E}">
        <p14:creationId xmlns="" xmlns:p14="http://schemas.microsoft.com/office/powerpoint/2010/main" val="260884232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07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07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07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7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07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07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07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07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07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07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07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07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07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07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07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07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07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07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307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 nodeType="clickPar">
                      <p:stCondLst>
                        <p:cond delay="0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1" dur="2000" fill="hold"/>
                                        <p:tgtEl>
                                          <p:spTgt spid="307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2" dur="2000" fill="hold"/>
                                        <p:tgtEl>
                                          <p:spTgt spid="307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3" dur="2000" fill="hold"/>
                                        <p:tgtEl>
                                          <p:spTgt spid="3072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4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07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07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07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07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28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307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 nodeType="clickPar">
                      <p:stCondLst>
                        <p:cond delay="0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5" dur="2000" fill="hold"/>
                                        <p:tgtEl>
                                          <p:spTgt spid="3072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99FF"/>
                                      </p:to>
                                    </p:animClr>
                                    <p:set>
                                      <p:cBhvr>
                                        <p:cTn id="56" dur="2000" fill="hold"/>
                                        <p:tgtEl>
                                          <p:spTgt spid="3072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7" dur="2000" fill="hold"/>
                                        <p:tgtEl>
                                          <p:spTgt spid="3072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0.00509 L -0.12986 -0.13787 " pathEditMode="relative" rAng="0" ptsTypes="AA">
                                      <p:cBhvr>
                                        <p:cTn id="59" dur="2000" fill="hold"/>
                                        <p:tgtEl>
                                          <p:spTgt spid="307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493" y="-6639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1" dur="500"/>
                                        <p:tgtEl>
                                          <p:spTgt spid="307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29"/>
                  </p:tgtEl>
                </p:cond>
              </p:nextCondLst>
            </p:seq>
            <p:seq concurrent="1" nextAc="seek">
              <p:cTn id="63" restart="whenNotActive" fill="hold" evtFilter="cancelBubble" nodeType="interactiveSeq">
                <p:stCondLst>
                  <p:cond evt="onClick" delay="0">
                    <p:tgtEl>
                      <p:spTgt spid="307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4" fill="hold" nodeType="clickPar">
                      <p:stCondLst>
                        <p:cond delay="0"/>
                      </p:stCondLst>
                      <p:childTnLst>
                        <p:par>
                          <p:cTn id="6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6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07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07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07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07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34"/>
                  </p:tgtEl>
                </p:cond>
              </p:nextCondLst>
            </p:seq>
          </p:childTnLst>
        </p:cTn>
      </p:par>
    </p:tnLst>
    <p:bldLst>
      <p:bldP spid="30727" grpId="0" animBg="1"/>
      <p:bldP spid="30728" grpId="0" animBg="1"/>
      <p:bldP spid="30729" grpId="0" animBg="1"/>
      <p:bldP spid="30729" grpId="1" animBg="1"/>
      <p:bldP spid="30730" grpId="0" animBg="1"/>
      <p:bldP spid="30731" grpId="0" animBg="1"/>
      <p:bldP spid="30731" grpId="1" animBg="1"/>
      <p:bldP spid="30734" grpId="0" animBg="1"/>
      <p:bldP spid="30735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4" descr="389a73740273[1]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56" name="AutoShape 12"/>
          <p:cNvSpPr>
            <a:spLocks noChangeArrowheads="1"/>
          </p:cNvSpPr>
          <p:nvPr/>
        </p:nvSpPr>
        <p:spPr bwMode="auto">
          <a:xfrm>
            <a:off x="-252413" y="2924175"/>
            <a:ext cx="2233613" cy="1584325"/>
          </a:xfrm>
          <a:prstGeom prst="irregularSeal1">
            <a:avLst/>
          </a:prstGeom>
          <a:gradFill rotWithShape="1">
            <a:gsLst>
              <a:gs pos="0">
                <a:srgbClr val="9966FF"/>
              </a:gs>
              <a:gs pos="50000">
                <a:schemeClr val="bg1"/>
              </a:gs>
              <a:gs pos="100000">
                <a:srgbClr val="9966FF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b="1" dirty="0">
                <a:latin typeface="Arial" charset="0"/>
              </a:rPr>
              <a:t>Подсказка</a:t>
            </a:r>
          </a:p>
        </p:txBody>
      </p:sp>
      <p:sp>
        <p:nvSpPr>
          <p:cNvPr id="31757" name="AutoShape 13"/>
          <p:cNvSpPr>
            <a:spLocks noChangeArrowheads="1"/>
          </p:cNvSpPr>
          <p:nvPr/>
        </p:nvSpPr>
        <p:spPr bwMode="auto">
          <a:xfrm>
            <a:off x="2843213" y="5373688"/>
            <a:ext cx="6300787" cy="793750"/>
          </a:xfrm>
          <a:prstGeom prst="wedgeRectCallout">
            <a:avLst>
              <a:gd name="adj1" fmla="val -42241"/>
              <a:gd name="adj2" fmla="val 89000"/>
            </a:avLst>
          </a:prstGeom>
          <a:gradFill rotWithShape="1">
            <a:gsLst>
              <a:gs pos="0">
                <a:srgbClr val="CC99FF"/>
              </a:gs>
              <a:gs pos="50000">
                <a:schemeClr val="bg1"/>
              </a:gs>
              <a:gs pos="100000">
                <a:srgbClr val="CC99FF"/>
              </a:gs>
            </a:gsLst>
            <a:lin ang="5400000" scaled="1"/>
          </a:gradFill>
          <a:ln w="9525">
            <a:solidFill>
              <a:srgbClr val="FF00FF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r>
              <a:rPr lang="ru-RU" sz="2000" b="1" dirty="0">
                <a:latin typeface="Arial" charset="0"/>
              </a:rPr>
              <a:t>Ленивый  (что сделает?) разомне</a:t>
            </a:r>
            <a:r>
              <a:rPr lang="ru-RU" sz="2000" b="1" dirty="0">
                <a:solidFill>
                  <a:srgbClr val="FF3300"/>
                </a:solidFill>
                <a:latin typeface="Arial" charset="0"/>
              </a:rPr>
              <a:t>тся </a:t>
            </a:r>
            <a:r>
              <a:rPr lang="ru-RU" sz="2000" b="1" dirty="0">
                <a:latin typeface="Arial" charset="0"/>
              </a:rPr>
              <a:t>- 3 –е </a:t>
            </a:r>
            <a:r>
              <a:rPr lang="ru-RU" sz="2000" b="1" dirty="0" smtClean="0">
                <a:latin typeface="Arial" charset="0"/>
              </a:rPr>
              <a:t>лицо</a:t>
            </a:r>
            <a:endParaRPr lang="ru-RU" sz="2000" b="1" dirty="0">
              <a:latin typeface="Arial" charset="0"/>
            </a:endParaRPr>
          </a:p>
          <a:p>
            <a:pPr algn="ctr">
              <a:defRPr/>
            </a:pPr>
            <a:r>
              <a:rPr lang="ru-RU" sz="2000" b="1" dirty="0">
                <a:latin typeface="Arial" charset="0"/>
              </a:rPr>
              <a:t>Усердный (что сделает?) верне</a:t>
            </a:r>
            <a:r>
              <a:rPr lang="ru-RU" sz="2000" b="1" dirty="0">
                <a:solidFill>
                  <a:srgbClr val="FF3300"/>
                </a:solidFill>
                <a:latin typeface="Arial" charset="0"/>
              </a:rPr>
              <a:t>тся </a:t>
            </a:r>
            <a:r>
              <a:rPr lang="ru-RU" sz="2000" b="1" dirty="0">
                <a:latin typeface="Arial" charset="0"/>
              </a:rPr>
              <a:t>– 3 </a:t>
            </a:r>
            <a:r>
              <a:rPr lang="ru-RU" sz="2000" b="1" dirty="0" smtClean="0">
                <a:latin typeface="Arial" charset="0"/>
              </a:rPr>
              <a:t>–лицо</a:t>
            </a:r>
            <a:endParaRPr lang="ru-RU" sz="2000" b="1" dirty="0">
              <a:latin typeface="Arial" charset="0"/>
            </a:endParaRPr>
          </a:p>
        </p:txBody>
      </p:sp>
      <p:sp>
        <p:nvSpPr>
          <p:cNvPr id="23557" name="Oval 14"/>
          <p:cNvSpPr>
            <a:spLocks noChangeArrowheads="1"/>
          </p:cNvSpPr>
          <p:nvPr/>
        </p:nvSpPr>
        <p:spPr bwMode="auto">
          <a:xfrm>
            <a:off x="2843213" y="1700213"/>
            <a:ext cx="4537075" cy="2159000"/>
          </a:xfrm>
          <a:prstGeom prst="ellipse">
            <a:avLst/>
          </a:prstGeom>
          <a:solidFill>
            <a:srgbClr val="FFFFFF"/>
          </a:solidFill>
          <a:ln w="9525">
            <a:solidFill>
              <a:srgbClr val="FFFF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1750" name="WordArt 6"/>
          <p:cNvSpPr>
            <a:spLocks noChangeArrowheads="1" noChangeShapeType="1" noTextEdit="1"/>
          </p:cNvSpPr>
          <p:nvPr/>
        </p:nvSpPr>
        <p:spPr bwMode="auto">
          <a:xfrm>
            <a:off x="755650" y="1196975"/>
            <a:ext cx="7121525" cy="1727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0000EA"/>
                    </a:gs>
                    <a:gs pos="50000">
                      <a:srgbClr val="57ABFF"/>
                    </a:gs>
                    <a:gs pos="100000">
                      <a:srgbClr val="0000EA"/>
                    </a:gs>
                  </a:gsLst>
                  <a:lin ang="5400000" scaled="1"/>
                </a:gra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Пока ленивый разомне...    , </a:t>
            </a:r>
          </a:p>
          <a:p>
            <a:pPr algn="ctr"/>
            <a:r>
              <a:rPr lang="ru-RU" sz="3600" b="1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0000EA"/>
                    </a:gs>
                    <a:gs pos="50000">
                      <a:srgbClr val="57ABFF"/>
                    </a:gs>
                    <a:gs pos="100000">
                      <a:srgbClr val="0000EA"/>
                    </a:gs>
                  </a:gsLst>
                  <a:lin ang="5400000" scaled="1"/>
                </a:gra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усердный с работы верне...    . </a:t>
            </a:r>
          </a:p>
        </p:txBody>
      </p:sp>
      <p:sp>
        <p:nvSpPr>
          <p:cNvPr id="31754" name="Oval 10"/>
          <p:cNvSpPr>
            <a:spLocks noChangeArrowheads="1"/>
          </p:cNvSpPr>
          <p:nvPr/>
        </p:nvSpPr>
        <p:spPr bwMode="auto">
          <a:xfrm>
            <a:off x="5292725" y="3213100"/>
            <a:ext cx="1511300" cy="1368425"/>
          </a:xfrm>
          <a:prstGeom prst="ellipse">
            <a:avLst/>
          </a:prstGeom>
          <a:gradFill rotWithShape="1">
            <a:gsLst>
              <a:gs pos="0">
                <a:srgbClr val="99CCFF"/>
              </a:gs>
              <a:gs pos="50000">
                <a:schemeClr val="bg1"/>
              </a:gs>
              <a:gs pos="100000">
                <a:srgbClr val="99CCFF"/>
              </a:gs>
            </a:gsLst>
            <a:lin ang="5400000" scaled="1"/>
          </a:gradFill>
          <a:ln w="38100">
            <a:solidFill>
              <a:srgbClr val="6666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31755" name="WordArt 11"/>
          <p:cNvSpPr>
            <a:spLocks noChangeArrowheads="1" noChangeShapeType="1" noTextEdit="1"/>
          </p:cNvSpPr>
          <p:nvPr/>
        </p:nvSpPr>
        <p:spPr bwMode="auto">
          <a:xfrm>
            <a:off x="5580063" y="3357563"/>
            <a:ext cx="720725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ТСЯ</a:t>
            </a:r>
          </a:p>
        </p:txBody>
      </p:sp>
      <p:sp>
        <p:nvSpPr>
          <p:cNvPr id="31753" name="Oval 9"/>
          <p:cNvSpPr>
            <a:spLocks noChangeArrowheads="1"/>
          </p:cNvSpPr>
          <p:nvPr/>
        </p:nvSpPr>
        <p:spPr bwMode="auto">
          <a:xfrm>
            <a:off x="2555875" y="3213100"/>
            <a:ext cx="1728788" cy="1439863"/>
          </a:xfrm>
          <a:prstGeom prst="ellipse">
            <a:avLst/>
          </a:prstGeom>
          <a:gradFill rotWithShape="1">
            <a:gsLst>
              <a:gs pos="0">
                <a:srgbClr val="99CCFF"/>
              </a:gs>
              <a:gs pos="50000">
                <a:schemeClr val="bg1"/>
              </a:gs>
              <a:gs pos="100000">
                <a:srgbClr val="99CCFF"/>
              </a:gs>
            </a:gsLst>
            <a:lin ang="5400000" scaled="1"/>
          </a:gradFill>
          <a:ln w="38100">
            <a:solidFill>
              <a:srgbClr val="6666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31751" name="WordArt 7"/>
          <p:cNvSpPr>
            <a:spLocks noChangeArrowheads="1" noChangeShapeType="1" noTextEdit="1"/>
          </p:cNvSpPr>
          <p:nvPr/>
        </p:nvSpPr>
        <p:spPr bwMode="auto">
          <a:xfrm>
            <a:off x="2771775" y="3429000"/>
            <a:ext cx="1079500" cy="43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ТЬСЯ</a:t>
            </a:r>
          </a:p>
        </p:txBody>
      </p:sp>
      <p:sp>
        <p:nvSpPr>
          <p:cNvPr id="31760" name="WordArt 16"/>
          <p:cNvSpPr>
            <a:spLocks noChangeArrowheads="1" noChangeShapeType="1" noTextEdit="1"/>
          </p:cNvSpPr>
          <p:nvPr/>
        </p:nvSpPr>
        <p:spPr bwMode="auto">
          <a:xfrm>
            <a:off x="2916238" y="3933825"/>
            <a:ext cx="935037" cy="43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ТЬСЯ</a:t>
            </a:r>
          </a:p>
        </p:txBody>
      </p:sp>
      <p:sp>
        <p:nvSpPr>
          <p:cNvPr id="31761" name="WordArt 17"/>
          <p:cNvSpPr>
            <a:spLocks noChangeArrowheads="1" noChangeShapeType="1" noTextEdit="1"/>
          </p:cNvSpPr>
          <p:nvPr/>
        </p:nvSpPr>
        <p:spPr bwMode="auto">
          <a:xfrm>
            <a:off x="5795963" y="3860800"/>
            <a:ext cx="720725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ТСЯ</a:t>
            </a:r>
          </a:p>
        </p:txBody>
      </p:sp>
    </p:spTree>
    <p:extLst>
      <p:ext uri="{BB962C8B-B14F-4D97-AF65-F5344CB8AC3E}">
        <p14:creationId xmlns="" xmlns:p14="http://schemas.microsoft.com/office/powerpoint/2010/main" val="39953955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17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17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17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17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17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17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17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17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17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17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17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17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17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17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17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17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1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17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17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17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17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17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17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17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17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17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17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17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17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49" restart="whenNotActive" fill="hold" evtFilter="cancelBubble" nodeType="interactiveSeq">
                <p:stCondLst>
                  <p:cond evt="onClick" delay="0">
                    <p:tgtEl>
                      <p:spTgt spid="317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0" fill="hold" nodeType="clickPar">
                      <p:stCondLst>
                        <p:cond delay="0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3" dur="2000" fill="hold"/>
                                        <p:tgtEl>
                                          <p:spTgt spid="3175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54" dur="2000" fill="hold"/>
                                        <p:tgtEl>
                                          <p:spTgt spid="3175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5" dur="2000" fill="hold"/>
                                        <p:tgtEl>
                                          <p:spTgt spid="3175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57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17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17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17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17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753"/>
                  </p:tgtEl>
                </p:cond>
              </p:nextCondLst>
            </p:seq>
            <p:seq concurrent="1" nextAc="seek">
              <p:cTn id="63" restart="whenNotActive" fill="hold" evtFilter="cancelBubble" nodeType="interactiveSeq">
                <p:stCondLst>
                  <p:cond evt="onClick" delay="0">
                    <p:tgtEl>
                      <p:spTgt spid="317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4" fill="hold" nodeType="clickPar">
                      <p:stCondLst>
                        <p:cond delay="0"/>
                      </p:stCondLst>
                      <p:childTnLst>
                        <p:par>
                          <p:cTn id="6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7" dur="2000" fill="hold"/>
                                        <p:tgtEl>
                                          <p:spTgt spid="3175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8FBC"/>
                                      </p:to>
                                    </p:animClr>
                                    <p:set>
                                      <p:cBhvr>
                                        <p:cTn id="68" dur="2000" fill="hold"/>
                                        <p:tgtEl>
                                          <p:spTgt spid="3175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9" dur="2000" fill="hold"/>
                                        <p:tgtEl>
                                          <p:spTgt spid="3175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1" dur="500"/>
                                        <p:tgtEl>
                                          <p:spTgt spid="317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-1.51978E-6 L 0.08663 -0.30048 " pathEditMode="relative" rAng="0" ptsTypes="AA">
                                      <p:cBhvr>
                                        <p:cTn id="74" dur="2000" fill="hold"/>
                                        <p:tgtEl>
                                          <p:spTgt spid="317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323" y="-15036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-2.30164E-6 L 0.11025 -0.22554 " pathEditMode="relative" rAng="0" ptsTypes="AA">
                                      <p:cBhvr>
                                        <p:cTn id="76" dur="2000" fill="hold"/>
                                        <p:tgtEl>
                                          <p:spTgt spid="317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503" y="-1128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754"/>
                  </p:tgtEl>
                </p:cond>
              </p:nextCondLst>
            </p:seq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317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 nodeType="clickPar">
                      <p:stCondLst>
                        <p:cond delay="0"/>
                      </p:stCondLst>
                      <p:childTnLst>
                        <p:par>
                          <p:cTn id="7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0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317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317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317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317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756"/>
                  </p:tgtEl>
                </p:cond>
              </p:nextCondLst>
            </p:seq>
          </p:childTnLst>
        </p:cTn>
      </p:par>
    </p:tnLst>
    <p:bldLst>
      <p:bldP spid="31757" grpId="0" animBg="1"/>
      <p:bldP spid="31750" grpId="0" animBg="1"/>
      <p:bldP spid="31754" grpId="0" animBg="1"/>
      <p:bldP spid="31754" grpId="1" animBg="1"/>
      <p:bldP spid="31755" grpId="0" animBg="1"/>
      <p:bldP spid="31755" grpId="1" animBg="1"/>
      <p:bldP spid="31753" grpId="0" animBg="1"/>
      <p:bldP spid="31751" grpId="0" animBg="1"/>
      <p:bldP spid="31760" grpId="0" animBg="1"/>
      <p:bldP spid="31761" grpId="0" animBg="1"/>
      <p:bldP spid="31761" grpId="1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9" descr="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7" name="AutoShape 7"/>
          <p:cNvSpPr>
            <a:spLocks noChangeArrowheads="1"/>
          </p:cNvSpPr>
          <p:nvPr/>
        </p:nvSpPr>
        <p:spPr bwMode="auto">
          <a:xfrm>
            <a:off x="1403350" y="0"/>
            <a:ext cx="5184775" cy="2565400"/>
          </a:xfrm>
          <a:prstGeom prst="cloudCallout">
            <a:avLst>
              <a:gd name="adj1" fmla="val 63505"/>
              <a:gd name="adj2" fmla="val 40472"/>
            </a:avLst>
          </a:prstGeom>
          <a:gradFill rotWithShape="1">
            <a:gsLst>
              <a:gs pos="0">
                <a:srgbClr val="D5EAFF"/>
              </a:gs>
              <a:gs pos="50000">
                <a:schemeClr val="bg1"/>
              </a:gs>
              <a:gs pos="100000">
                <a:srgbClr val="D5EAFF"/>
              </a:gs>
            </a:gsLst>
            <a:lin ang="5400000" scaled="1"/>
          </a:gra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ru-RU"/>
          </a:p>
        </p:txBody>
      </p:sp>
      <p:sp>
        <p:nvSpPr>
          <p:cNvPr id="20484" name="WordArt 4"/>
          <p:cNvSpPr>
            <a:spLocks noChangeArrowheads="1" noChangeShapeType="1" noTextEdit="1"/>
          </p:cNvSpPr>
          <p:nvPr/>
        </p:nvSpPr>
        <p:spPr bwMode="auto">
          <a:xfrm>
            <a:off x="1979613" y="188913"/>
            <a:ext cx="4752975" cy="863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0000FF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Подведение итогов</a:t>
            </a:r>
          </a:p>
        </p:txBody>
      </p:sp>
      <p:sp>
        <p:nvSpPr>
          <p:cNvPr id="20485" name="Text Box 5"/>
          <p:cNvSpPr txBox="1">
            <a:spLocks noChangeArrowheads="1"/>
          </p:cNvSpPr>
          <p:nvPr/>
        </p:nvSpPr>
        <p:spPr bwMode="auto">
          <a:xfrm>
            <a:off x="1042988" y="333375"/>
            <a:ext cx="5975350" cy="155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Monotype Corsiva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Monotype Corsiva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Monotype Corsiva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Monotype Corsiva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Monotype Corsiva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itchFamily="66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2400" b="1">
                <a:latin typeface="Arial" charset="0"/>
              </a:rPr>
              <a:t>Какое орфографическое                     правило мы изучали                              на сегодняшнем                                    уроке?</a:t>
            </a:r>
          </a:p>
        </p:txBody>
      </p:sp>
      <p:sp>
        <p:nvSpPr>
          <p:cNvPr id="20490" name="AutoShape 10"/>
          <p:cNvSpPr>
            <a:spLocks noChangeArrowheads="1"/>
          </p:cNvSpPr>
          <p:nvPr/>
        </p:nvSpPr>
        <p:spPr bwMode="auto">
          <a:xfrm>
            <a:off x="3708400" y="3573463"/>
            <a:ext cx="5113338" cy="2376487"/>
          </a:xfrm>
          <a:prstGeom prst="cloudCallout">
            <a:avLst>
              <a:gd name="adj1" fmla="val -57421"/>
              <a:gd name="adj2" fmla="val 44120"/>
            </a:avLst>
          </a:prstGeom>
          <a:gradFill rotWithShape="1">
            <a:gsLst>
              <a:gs pos="0">
                <a:srgbClr val="D5EAFF"/>
              </a:gs>
              <a:gs pos="50000">
                <a:schemeClr val="bg1"/>
              </a:gs>
              <a:gs pos="100000">
                <a:srgbClr val="D5EAFF"/>
              </a:gs>
            </a:gsLst>
            <a:lin ang="5400000" scaled="1"/>
          </a:gra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ru-RU"/>
          </a:p>
        </p:txBody>
      </p:sp>
      <p:sp>
        <p:nvSpPr>
          <p:cNvPr id="20488" name="Text Box 8"/>
          <p:cNvSpPr txBox="1">
            <a:spLocks noChangeArrowheads="1"/>
          </p:cNvSpPr>
          <p:nvPr/>
        </p:nvSpPr>
        <p:spPr bwMode="auto">
          <a:xfrm>
            <a:off x="4140200" y="4076700"/>
            <a:ext cx="4321175" cy="155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Monotype Corsiva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Monotype Corsiva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Monotype Corsiva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Monotype Corsiva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Monotype Corsiva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itchFamily="66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2400" b="1">
                <a:solidFill>
                  <a:schemeClr val="accent2"/>
                </a:solidFill>
                <a:latin typeface="Arial" charset="0"/>
              </a:rPr>
              <a:t>Как определить, когда в конце глаголов следует писать  - тся, а когда – ться?</a:t>
            </a:r>
          </a:p>
        </p:txBody>
      </p:sp>
    </p:spTree>
    <p:extLst>
      <p:ext uri="{BB962C8B-B14F-4D97-AF65-F5344CB8AC3E}">
        <p14:creationId xmlns="" xmlns:p14="http://schemas.microsoft.com/office/powerpoint/2010/main" val="134736962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2" presetID="9" presetClass="exit" presetSubtype="0" fill="hold" grpId="1" nodeType="after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3" dur="5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16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04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4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21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04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04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04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04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4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04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04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7" grpId="0" animBg="1"/>
      <p:bldP spid="20484" grpId="0" animBg="1"/>
      <p:bldP spid="20484" grpId="1" animBg="1"/>
      <p:bldP spid="20485" grpId="0"/>
      <p:bldP spid="20490" grpId="0" animBg="1"/>
      <p:bldP spid="2048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19" descr="каникулы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30" name="AutoShape 14"/>
          <p:cNvSpPr>
            <a:spLocks noChangeArrowheads="1"/>
          </p:cNvSpPr>
          <p:nvPr/>
        </p:nvSpPr>
        <p:spPr bwMode="auto">
          <a:xfrm>
            <a:off x="3203575" y="0"/>
            <a:ext cx="4751388" cy="2492375"/>
          </a:xfrm>
          <a:prstGeom prst="cloudCallout">
            <a:avLst>
              <a:gd name="adj1" fmla="val 37505"/>
              <a:gd name="adj2" fmla="val 68282"/>
            </a:avLst>
          </a:prstGeom>
          <a:solidFill>
            <a:srgbClr val="FFFFFF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ru-RU"/>
          </a:p>
        </p:txBody>
      </p:sp>
      <p:sp>
        <p:nvSpPr>
          <p:cNvPr id="9221" name="Rectangle 5"/>
          <p:cNvSpPr>
            <a:spLocks noChangeArrowheads="1"/>
          </p:cNvSpPr>
          <p:nvPr/>
        </p:nvSpPr>
        <p:spPr bwMode="auto">
          <a:xfrm>
            <a:off x="2555875" y="3068638"/>
            <a:ext cx="3959225" cy="2160587"/>
          </a:xfrm>
          <a:prstGeom prst="rect">
            <a:avLst/>
          </a:prstGeom>
          <a:solidFill>
            <a:srgbClr val="FFFFFF"/>
          </a:solidFill>
          <a:ln w="38100">
            <a:solidFill>
              <a:srgbClr val="6666CC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200" b="1">
                <a:solidFill>
                  <a:srgbClr val="3333CC"/>
                </a:solidFill>
                <a:latin typeface="Arial" charset="0"/>
              </a:rPr>
              <a:t>девица – сущ. </a:t>
            </a:r>
          </a:p>
          <a:p>
            <a:pPr algn="ctr"/>
            <a:r>
              <a:rPr lang="ru-RU" sz="3200" b="1">
                <a:solidFill>
                  <a:srgbClr val="3333CC"/>
                </a:solidFill>
                <a:latin typeface="Arial" charset="0"/>
              </a:rPr>
              <a:t>( от девушка)</a:t>
            </a:r>
          </a:p>
          <a:p>
            <a:pPr algn="ctr"/>
            <a:r>
              <a:rPr lang="ru-RU" sz="3200" b="1">
                <a:solidFill>
                  <a:srgbClr val="3333CC"/>
                </a:solidFill>
                <a:latin typeface="Arial" charset="0"/>
              </a:rPr>
              <a:t>дивиться - глагол </a:t>
            </a:r>
          </a:p>
          <a:p>
            <a:pPr algn="ctr"/>
            <a:r>
              <a:rPr lang="ru-RU" sz="3200" b="1">
                <a:solidFill>
                  <a:srgbClr val="3333CC"/>
                </a:solidFill>
                <a:latin typeface="Arial" charset="0"/>
              </a:rPr>
              <a:t>( удивляться)</a:t>
            </a:r>
          </a:p>
        </p:txBody>
      </p:sp>
      <p:sp>
        <p:nvSpPr>
          <p:cNvPr id="9228" name="WordArt 12"/>
          <p:cNvSpPr>
            <a:spLocks noChangeArrowheads="1" noChangeShapeType="1" noTextEdit="1"/>
          </p:cNvSpPr>
          <p:nvPr/>
        </p:nvSpPr>
        <p:spPr bwMode="auto">
          <a:xfrm>
            <a:off x="3924300" y="549275"/>
            <a:ext cx="3455988" cy="14414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Запомни!</a:t>
            </a:r>
          </a:p>
          <a:p>
            <a:pPr algn="ctr"/>
            <a:r>
              <a:rPr lang="ru-RU" sz="3600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В конце глагола </a:t>
            </a:r>
          </a:p>
          <a:p>
            <a:pPr algn="ctr"/>
            <a:r>
              <a:rPr lang="ru-RU" sz="3600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никогда </a:t>
            </a:r>
          </a:p>
          <a:p>
            <a:pPr algn="ctr"/>
            <a:r>
              <a:rPr lang="ru-RU" sz="3600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не пишется            </a:t>
            </a:r>
          </a:p>
        </p:txBody>
      </p:sp>
      <p:sp>
        <p:nvSpPr>
          <p:cNvPr id="9231" name="WordArt 15"/>
          <p:cNvSpPr>
            <a:spLocks noChangeArrowheads="1" noChangeShapeType="1" noTextEdit="1"/>
          </p:cNvSpPr>
          <p:nvPr/>
        </p:nvSpPr>
        <p:spPr bwMode="auto">
          <a:xfrm>
            <a:off x="6372225" y="1557338"/>
            <a:ext cx="576263" cy="43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ЦА!</a:t>
            </a:r>
          </a:p>
        </p:txBody>
      </p:sp>
      <p:sp>
        <p:nvSpPr>
          <p:cNvPr id="9232" name="WordArt 16"/>
          <p:cNvSpPr>
            <a:spLocks noChangeArrowheads="1" noChangeShapeType="1" noTextEdit="1"/>
          </p:cNvSpPr>
          <p:nvPr/>
        </p:nvSpPr>
        <p:spPr bwMode="auto">
          <a:xfrm>
            <a:off x="2843213" y="2349500"/>
            <a:ext cx="2160587" cy="720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Сравните!</a:t>
            </a:r>
          </a:p>
        </p:txBody>
      </p:sp>
    </p:spTree>
    <p:extLst>
      <p:ext uri="{BB962C8B-B14F-4D97-AF65-F5344CB8AC3E}">
        <p14:creationId xmlns="" xmlns:p14="http://schemas.microsoft.com/office/powerpoint/2010/main" val="419765917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2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2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2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2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2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2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8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2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2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3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70" decel="1000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770" decel="100000"/>
                                        <p:tgtEl>
                                          <p:spTgt spid="9221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8" dur="77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0" dur="77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30" grpId="0" animBg="1"/>
      <p:bldP spid="9221" grpId="0" animBg="1"/>
      <p:bldP spid="9228" grpId="0" animBg="1"/>
      <p:bldP spid="9231" grpId="0" animBg="1"/>
      <p:bldP spid="9232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</a:rPr>
              <a:t>Рефлексия</a:t>
            </a:r>
            <a:endParaRPr lang="ru-RU" sz="54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pic>
        <p:nvPicPr>
          <p:cNvPr id="1026" name="Picture 2" descr="C:\Users\Админ\Desktop\img1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357166"/>
            <a:ext cx="8001056" cy="59293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Домашнее задание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Р.т. урок 45- упр. по выбору</a:t>
            </a:r>
          </a:p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Учить правило с.115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Text Box 4"/>
          <p:cNvSpPr txBox="1">
            <a:spLocks noChangeArrowheads="1"/>
          </p:cNvSpPr>
          <p:nvPr/>
        </p:nvSpPr>
        <p:spPr bwMode="auto">
          <a:xfrm>
            <a:off x="468313" y="785795"/>
            <a:ext cx="8675687" cy="32624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Monotype Corsiva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Monotype Corsiva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Monotype Corsiva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Monotype Corsiva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Monotype Corsiva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itchFamily="66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4400" b="1" u="sng" dirty="0" smtClean="0">
                <a:solidFill>
                  <a:schemeClr val="accent3">
                    <a:lumMod val="75000"/>
                  </a:schemeClr>
                </a:solidFill>
              </a:rPr>
              <a:t>Чистописание. </a:t>
            </a:r>
          </a:p>
          <a:p>
            <a:pPr eaLnBrk="1" hangingPunct="1">
              <a:spcBef>
                <a:spcPct val="50000"/>
              </a:spcBef>
            </a:pPr>
            <a:r>
              <a:rPr lang="ru-RU" sz="3600" u="sng" dirty="0" err="1" smtClean="0">
                <a:solidFill>
                  <a:srgbClr val="0070C0"/>
                </a:solidFill>
              </a:rPr>
              <a:t>Бб</a:t>
            </a:r>
            <a:r>
              <a:rPr lang="ru-RU" sz="3600" u="sng" dirty="0" smtClean="0">
                <a:solidFill>
                  <a:srgbClr val="0070C0"/>
                </a:solidFill>
              </a:rPr>
              <a:t>,   </a:t>
            </a:r>
            <a:r>
              <a:rPr lang="ru-RU" sz="3600" u="sng" dirty="0" err="1" smtClean="0">
                <a:solidFill>
                  <a:srgbClr val="0070C0"/>
                </a:solidFill>
              </a:rPr>
              <a:t>Бе</a:t>
            </a:r>
            <a:r>
              <a:rPr lang="ru-RU" sz="3600" u="sng" dirty="0" smtClean="0">
                <a:solidFill>
                  <a:srgbClr val="0070C0"/>
                </a:solidFill>
              </a:rPr>
              <a:t> ,  </a:t>
            </a:r>
            <a:r>
              <a:rPr lang="ru-RU" sz="3600" u="sng" dirty="0" err="1" smtClean="0">
                <a:solidFill>
                  <a:srgbClr val="0070C0"/>
                </a:solidFill>
              </a:rPr>
              <a:t>бк</a:t>
            </a:r>
            <a:endParaRPr lang="ru-RU" sz="3600" dirty="0" smtClean="0">
              <a:solidFill>
                <a:srgbClr val="800080"/>
              </a:solidFill>
            </a:endParaRPr>
          </a:p>
          <a:p>
            <a:pPr eaLnBrk="1" hangingPunct="1">
              <a:spcBef>
                <a:spcPct val="50000"/>
              </a:spcBef>
            </a:pPr>
            <a:r>
              <a:rPr lang="ru-RU" sz="3600" b="1" dirty="0" smtClean="0">
                <a:solidFill>
                  <a:srgbClr val="800080"/>
                </a:solidFill>
              </a:rPr>
              <a:t>Без </a:t>
            </a:r>
            <a:r>
              <a:rPr lang="ru-RU" sz="3600" b="1" dirty="0">
                <a:solidFill>
                  <a:srgbClr val="800080"/>
                </a:solidFill>
              </a:rPr>
              <a:t>труда (не) выл..вишь и </a:t>
            </a:r>
            <a:r>
              <a:rPr lang="ru-RU" sz="3600" b="1" dirty="0" err="1">
                <a:solidFill>
                  <a:srgbClr val="800080"/>
                </a:solidFill>
              </a:rPr>
              <a:t>ры...ку</a:t>
            </a:r>
            <a:r>
              <a:rPr lang="ru-RU" sz="3600" b="1" dirty="0">
                <a:solidFill>
                  <a:srgbClr val="800080"/>
                </a:solidFill>
              </a:rPr>
              <a:t> из </a:t>
            </a:r>
            <a:r>
              <a:rPr lang="ru-RU" sz="3600" b="1" dirty="0" smtClean="0">
                <a:solidFill>
                  <a:srgbClr val="800080"/>
                </a:solidFill>
              </a:rPr>
              <a:t>пруда.</a:t>
            </a:r>
          </a:p>
          <a:p>
            <a:pPr eaLnBrk="1" hangingPunct="1">
              <a:spcBef>
                <a:spcPct val="50000"/>
              </a:spcBef>
            </a:pPr>
            <a:r>
              <a:rPr lang="ru-RU" sz="3600" b="1" dirty="0" smtClean="0">
                <a:solidFill>
                  <a:srgbClr val="800080"/>
                </a:solidFill>
              </a:rPr>
              <a:t>Л</a:t>
            </a:r>
            <a:r>
              <a:rPr lang="ru-RU" sz="3600" b="1" dirty="0">
                <a:solidFill>
                  <a:srgbClr val="800080"/>
                </a:solidFill>
              </a:rPr>
              <a:t>..</a:t>
            </a:r>
            <a:r>
              <a:rPr lang="ru-RU" sz="3600" b="1" dirty="0" err="1">
                <a:solidFill>
                  <a:srgbClr val="800080"/>
                </a:solidFill>
              </a:rPr>
              <a:t>нтяю</a:t>
            </a:r>
            <a:r>
              <a:rPr lang="ru-RU" sz="3600" b="1" dirty="0">
                <a:solidFill>
                  <a:srgbClr val="800080"/>
                </a:solidFill>
              </a:rPr>
              <a:t> (не)можется да и (</a:t>
            </a:r>
            <a:r>
              <a:rPr lang="ru-RU" sz="3600" b="1" dirty="0" smtClean="0">
                <a:solidFill>
                  <a:srgbClr val="800080"/>
                </a:solidFill>
              </a:rPr>
              <a:t>не)здоровится.</a:t>
            </a:r>
            <a:endParaRPr lang="ru-RU" sz="3600" b="1" dirty="0">
              <a:solidFill>
                <a:srgbClr val="80008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2309280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84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184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184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1843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7286625" cy="1071563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2800" b="1" dirty="0" smtClean="0">
                <a:solidFill>
                  <a:srgbClr val="0033CC"/>
                </a:solidFill>
                <a:latin typeface="Arial" charset="0"/>
              </a:rPr>
              <a:t/>
            </a:r>
            <a:br>
              <a:rPr lang="ru-RU" sz="2800" b="1" dirty="0" smtClean="0">
                <a:solidFill>
                  <a:srgbClr val="0033CC"/>
                </a:solidFill>
                <a:latin typeface="Arial" charset="0"/>
              </a:rPr>
            </a:br>
            <a:r>
              <a:rPr lang="ru-RU" sz="2800" b="1" dirty="0" smtClean="0">
                <a:solidFill>
                  <a:srgbClr val="0033CC"/>
                </a:solidFill>
                <a:latin typeface="Arial" charset="0"/>
              </a:rPr>
              <a:t> Словарная работа</a:t>
            </a:r>
            <a:br>
              <a:rPr lang="ru-RU" sz="2800" b="1" dirty="0" smtClean="0">
                <a:solidFill>
                  <a:srgbClr val="0033CC"/>
                </a:solidFill>
                <a:latin typeface="Arial" charset="0"/>
              </a:rPr>
            </a:br>
            <a:r>
              <a:rPr lang="ru-RU" sz="2800" b="1" dirty="0" smtClean="0">
                <a:solidFill>
                  <a:srgbClr val="0033CC"/>
                </a:solidFill>
                <a:latin typeface="Arial" charset="0"/>
              </a:rPr>
              <a:t>Вставь </a:t>
            </a:r>
            <a:r>
              <a:rPr lang="ru-RU" sz="2800" b="1" dirty="0" smtClean="0">
                <a:solidFill>
                  <a:srgbClr val="0033CC"/>
                </a:solidFill>
                <a:latin typeface="Arial" charset="0"/>
              </a:rPr>
              <a:t>пропущенные буквы. Спиши, подчеркни </a:t>
            </a:r>
            <a:r>
              <a:rPr lang="ru-RU" sz="2800" b="1" dirty="0" smtClean="0">
                <a:solidFill>
                  <a:srgbClr val="FF0000"/>
                </a:solidFill>
                <a:latin typeface="Arial" charset="0"/>
              </a:rPr>
              <a:t>лишнее </a:t>
            </a:r>
            <a:r>
              <a:rPr lang="ru-RU" sz="2800" b="1" dirty="0" smtClean="0">
                <a:solidFill>
                  <a:srgbClr val="0033CC"/>
                </a:solidFill>
                <a:latin typeface="Arial" charset="0"/>
              </a:rPr>
              <a:t>слово</a:t>
            </a:r>
            <a:endParaRPr lang="ru-RU" sz="2800" dirty="0" smtClean="0">
              <a:solidFill>
                <a:srgbClr val="0033CC"/>
              </a:solidFill>
            </a:endParaRPr>
          </a:p>
        </p:txBody>
      </p:sp>
      <p:sp>
        <p:nvSpPr>
          <p:cNvPr id="7171" name="Содержимое 2"/>
          <p:cNvSpPr>
            <a:spLocks noGrp="1"/>
          </p:cNvSpPr>
          <p:nvPr>
            <p:ph idx="1"/>
          </p:nvPr>
        </p:nvSpPr>
        <p:spPr>
          <a:xfrm>
            <a:off x="0" y="785813"/>
            <a:ext cx="9144000" cy="6357937"/>
          </a:xfrm>
        </p:spPr>
        <p:txBody>
          <a:bodyPr>
            <a:normAutofit/>
          </a:bodyPr>
          <a:lstStyle/>
          <a:p>
            <a:pPr algn="ctr" eaLnBrk="1" hangingPunct="1">
              <a:buFont typeface="Arial" charset="0"/>
              <a:buNone/>
            </a:pPr>
            <a:r>
              <a:rPr lang="ru-RU" sz="4000" b="1" i="1" dirty="0" smtClean="0">
                <a:solidFill>
                  <a:srgbClr val="FF0000"/>
                </a:solidFill>
              </a:rPr>
              <a:t>1в.</a:t>
            </a:r>
          </a:p>
          <a:p>
            <a:pPr eaLnBrk="1" hangingPunct="1">
              <a:buFont typeface="Arial" charset="0"/>
              <a:buNone/>
            </a:pPr>
            <a:r>
              <a:rPr lang="ru-RU" sz="4000" b="1" i="1" dirty="0" smtClean="0">
                <a:solidFill>
                  <a:srgbClr val="FF0000"/>
                </a:solidFill>
              </a:rPr>
              <a:t>Х…</a:t>
            </a:r>
            <a:r>
              <a:rPr lang="ru-RU" sz="4000" b="1" i="1" dirty="0" err="1" smtClean="0">
                <a:solidFill>
                  <a:srgbClr val="FF0000"/>
                </a:solidFill>
              </a:rPr>
              <a:t>зяйство</a:t>
            </a:r>
            <a:r>
              <a:rPr lang="ru-RU" sz="4000" b="1" i="1" dirty="0" smtClean="0">
                <a:solidFill>
                  <a:srgbClr val="FF0000"/>
                </a:solidFill>
              </a:rPr>
              <a:t>, д…р…га, к…</a:t>
            </a:r>
            <a:r>
              <a:rPr lang="ru-RU" sz="4000" b="1" i="1" dirty="0" err="1" smtClean="0">
                <a:solidFill>
                  <a:srgbClr val="FF0000"/>
                </a:solidFill>
              </a:rPr>
              <a:t>мбайн</a:t>
            </a:r>
            <a:r>
              <a:rPr lang="ru-RU" sz="4000" b="1" i="1" dirty="0" smtClean="0">
                <a:solidFill>
                  <a:srgbClr val="FF0000"/>
                </a:solidFill>
              </a:rPr>
              <a:t>, ко….</a:t>
            </a:r>
            <a:r>
              <a:rPr lang="ru-RU" sz="4000" b="1" i="1" dirty="0" err="1" smtClean="0">
                <a:solidFill>
                  <a:srgbClr val="FF0000"/>
                </a:solidFill>
              </a:rPr>
              <a:t>ектив</a:t>
            </a:r>
            <a:r>
              <a:rPr lang="ru-RU" sz="4000" b="1" i="1" dirty="0" smtClean="0">
                <a:solidFill>
                  <a:srgbClr val="FF0000"/>
                </a:solidFill>
              </a:rPr>
              <a:t>;</a:t>
            </a:r>
          </a:p>
          <a:p>
            <a:pPr eaLnBrk="1" hangingPunct="1">
              <a:buFont typeface="Arial" charset="0"/>
              <a:buNone/>
            </a:pPr>
            <a:r>
              <a:rPr lang="ru-RU" sz="4000" b="1" i="1" dirty="0" smtClean="0">
                <a:solidFill>
                  <a:srgbClr val="0033CC"/>
                </a:solidFill>
              </a:rPr>
              <a:t>Под…</a:t>
            </a:r>
            <a:r>
              <a:rPr lang="ru-RU" sz="4000" b="1" i="1" dirty="0" err="1" smtClean="0">
                <a:solidFill>
                  <a:srgbClr val="0033CC"/>
                </a:solidFill>
              </a:rPr>
              <a:t>езд</a:t>
            </a:r>
            <a:r>
              <a:rPr lang="ru-RU" sz="4000" b="1" i="1" dirty="0" smtClean="0">
                <a:solidFill>
                  <a:srgbClr val="0033CC"/>
                </a:solidFill>
              </a:rPr>
              <a:t>, с…ёмка, в…юга, об…явление.</a:t>
            </a:r>
          </a:p>
          <a:p>
            <a:pPr algn="ctr" eaLnBrk="1" hangingPunct="1">
              <a:buFont typeface="Arial" charset="0"/>
              <a:buNone/>
            </a:pPr>
            <a:r>
              <a:rPr lang="ru-RU" sz="4000" b="1" i="1" dirty="0" smtClean="0">
                <a:solidFill>
                  <a:srgbClr val="0033CC"/>
                </a:solidFill>
              </a:rPr>
              <a:t>2в.</a:t>
            </a:r>
          </a:p>
          <a:p>
            <a:pPr eaLnBrk="1" hangingPunct="1">
              <a:buFont typeface="Arial" charset="0"/>
              <a:buNone/>
            </a:pPr>
            <a:r>
              <a:rPr lang="ru-RU" sz="4000" b="1" i="1" dirty="0" smtClean="0">
                <a:solidFill>
                  <a:srgbClr val="FF0000"/>
                </a:solidFill>
              </a:rPr>
              <a:t>Д…карь, д…</a:t>
            </a:r>
            <a:r>
              <a:rPr lang="ru-RU" sz="4000" b="1" i="1" dirty="0" err="1" smtClean="0">
                <a:solidFill>
                  <a:srgbClr val="FF0000"/>
                </a:solidFill>
              </a:rPr>
              <a:t>ждинка</a:t>
            </a:r>
            <a:r>
              <a:rPr lang="ru-RU" sz="4000" b="1" i="1" dirty="0" smtClean="0">
                <a:solidFill>
                  <a:srgbClr val="FF0000"/>
                </a:solidFill>
              </a:rPr>
              <a:t>, ж…</a:t>
            </a:r>
            <a:r>
              <a:rPr lang="ru-RU" sz="4000" b="1" i="1" dirty="0" err="1" smtClean="0">
                <a:solidFill>
                  <a:srgbClr val="FF0000"/>
                </a:solidFill>
              </a:rPr>
              <a:t>стянка</a:t>
            </a:r>
            <a:r>
              <a:rPr lang="ru-RU" sz="4000" b="1" i="1" dirty="0" smtClean="0">
                <a:solidFill>
                  <a:srgbClr val="FF0000"/>
                </a:solidFill>
              </a:rPr>
              <a:t>, </a:t>
            </a:r>
            <a:r>
              <a:rPr lang="ru-RU" sz="4000" b="1" i="1" dirty="0" err="1" smtClean="0">
                <a:solidFill>
                  <a:srgbClr val="FF0000"/>
                </a:solidFill>
              </a:rPr>
              <a:t>кр</a:t>
            </a:r>
            <a:r>
              <a:rPr lang="ru-RU" sz="4000" b="1" i="1" dirty="0" smtClean="0">
                <a:solidFill>
                  <a:srgbClr val="FF0000"/>
                </a:solidFill>
              </a:rPr>
              <a:t>…</a:t>
            </a:r>
            <a:r>
              <a:rPr lang="ru-RU" sz="4000" b="1" i="1" dirty="0" err="1" smtClean="0">
                <a:solidFill>
                  <a:srgbClr val="FF0000"/>
                </a:solidFill>
              </a:rPr>
              <a:t>винка</a:t>
            </a:r>
            <a:r>
              <a:rPr lang="ru-RU" sz="4000" b="1" i="1" dirty="0" smtClean="0">
                <a:solidFill>
                  <a:srgbClr val="FF0000"/>
                </a:solidFill>
              </a:rPr>
              <a:t>;</a:t>
            </a:r>
          </a:p>
          <a:p>
            <a:pPr eaLnBrk="1" hangingPunct="1">
              <a:buFont typeface="Arial" charset="0"/>
              <a:buNone/>
            </a:pPr>
            <a:r>
              <a:rPr lang="ru-RU" sz="4000" b="1" i="1" dirty="0" smtClean="0">
                <a:solidFill>
                  <a:srgbClr val="0033CC"/>
                </a:solidFill>
              </a:rPr>
              <a:t>Па..</a:t>
            </a:r>
            <a:r>
              <a:rPr lang="ru-RU" sz="4000" b="1" i="1" dirty="0" err="1" smtClean="0">
                <a:solidFill>
                  <a:srgbClr val="0033CC"/>
                </a:solidFill>
              </a:rPr>
              <a:t>ажир</a:t>
            </a:r>
            <a:r>
              <a:rPr lang="ru-RU" sz="4000" b="1" i="1" dirty="0" smtClean="0">
                <a:solidFill>
                  <a:srgbClr val="0033CC"/>
                </a:solidFill>
              </a:rPr>
              <a:t>, </a:t>
            </a:r>
            <a:r>
              <a:rPr lang="ru-RU" sz="4000" b="1" i="1" dirty="0" err="1" smtClean="0">
                <a:solidFill>
                  <a:srgbClr val="0033CC"/>
                </a:solidFill>
              </a:rPr>
              <a:t>Ро</a:t>
            </a:r>
            <a:r>
              <a:rPr lang="ru-RU" sz="4000" b="1" i="1" dirty="0" smtClean="0">
                <a:solidFill>
                  <a:srgbClr val="0033CC"/>
                </a:solidFill>
              </a:rPr>
              <a:t>…</a:t>
            </a:r>
            <a:r>
              <a:rPr lang="ru-RU" sz="4000" b="1" i="1" dirty="0" err="1" smtClean="0">
                <a:solidFill>
                  <a:srgbClr val="0033CC"/>
                </a:solidFill>
              </a:rPr>
              <a:t>ия</a:t>
            </a:r>
            <a:r>
              <a:rPr lang="ru-RU" sz="4000" b="1" i="1" dirty="0" smtClean="0">
                <a:solidFill>
                  <a:srgbClr val="0033CC"/>
                </a:solidFill>
              </a:rPr>
              <a:t>, п…года, су..</a:t>
            </a:r>
            <a:r>
              <a:rPr lang="ru-RU" sz="4000" b="1" i="1" dirty="0" err="1" smtClean="0">
                <a:solidFill>
                  <a:srgbClr val="0033CC"/>
                </a:solidFill>
              </a:rPr>
              <a:t>ота</a:t>
            </a:r>
            <a:endParaRPr lang="ru-RU" sz="4000" b="1" i="1" dirty="0" smtClean="0">
              <a:solidFill>
                <a:srgbClr val="0033CC"/>
              </a:solidFill>
            </a:endParaRPr>
          </a:p>
          <a:p>
            <a:pPr eaLnBrk="1" hangingPunct="1"/>
            <a:endParaRPr lang="ru-RU" sz="4000" b="1" i="1" dirty="0" smtClean="0">
              <a:solidFill>
                <a:srgbClr val="0033CC"/>
              </a:solidFill>
            </a:endParaRPr>
          </a:p>
          <a:p>
            <a:pPr eaLnBrk="1" hangingPunct="1"/>
            <a:endParaRPr lang="ru-RU" sz="4000" b="1" i="1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3658982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8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7286625" cy="1071563"/>
          </a:xfrm>
        </p:spPr>
        <p:txBody>
          <a:bodyPr/>
          <a:lstStyle/>
          <a:p>
            <a:pPr eaLnBrk="1" hangingPunct="1"/>
            <a:endParaRPr lang="ru-RU" sz="2800" smtClean="0">
              <a:solidFill>
                <a:srgbClr val="0033CC"/>
              </a:solidFill>
            </a:endParaRPr>
          </a:p>
        </p:txBody>
      </p:sp>
      <p:sp>
        <p:nvSpPr>
          <p:cNvPr id="8195" name="Содержимое 2"/>
          <p:cNvSpPr>
            <a:spLocks noGrp="1"/>
          </p:cNvSpPr>
          <p:nvPr>
            <p:ph idx="1"/>
          </p:nvPr>
        </p:nvSpPr>
        <p:spPr>
          <a:xfrm>
            <a:off x="0" y="-465138"/>
            <a:ext cx="9144000" cy="7323138"/>
          </a:xfrm>
        </p:spPr>
        <p:txBody>
          <a:bodyPr/>
          <a:lstStyle/>
          <a:p>
            <a:pPr algn="ctr" eaLnBrk="1" hangingPunct="1">
              <a:buFont typeface="Arial" charset="0"/>
              <a:buNone/>
            </a:pPr>
            <a:endParaRPr lang="ru-RU" sz="4000" b="1" i="1" dirty="0" smtClean="0">
              <a:solidFill>
                <a:srgbClr val="FF0000"/>
              </a:solidFill>
            </a:endParaRPr>
          </a:p>
          <a:p>
            <a:pPr algn="ctr" eaLnBrk="1" hangingPunct="1">
              <a:buFont typeface="Arial" charset="0"/>
              <a:buNone/>
            </a:pPr>
            <a:r>
              <a:rPr lang="ru-RU" sz="4000" b="1" i="1" dirty="0" smtClean="0">
                <a:solidFill>
                  <a:schemeClr val="accent4">
                    <a:lumMod val="50000"/>
                  </a:schemeClr>
                </a:solidFill>
              </a:rPr>
              <a:t>Проверяем</a:t>
            </a:r>
            <a:endParaRPr lang="ru-RU" sz="4000" b="1" i="1" dirty="0" smtClean="0">
              <a:solidFill>
                <a:schemeClr val="accent4">
                  <a:lumMod val="50000"/>
                </a:schemeClr>
              </a:solidFill>
            </a:endParaRPr>
          </a:p>
          <a:p>
            <a:pPr algn="ctr" eaLnBrk="1" hangingPunct="1">
              <a:buFont typeface="Arial" charset="0"/>
              <a:buNone/>
            </a:pPr>
            <a:r>
              <a:rPr lang="ru-RU" sz="4000" b="1" i="1" dirty="0" smtClean="0">
                <a:solidFill>
                  <a:srgbClr val="FF0000"/>
                </a:solidFill>
              </a:rPr>
              <a:t>1в. Хозяйство, дорога, комбайн, </a:t>
            </a:r>
            <a:r>
              <a:rPr lang="ru-RU" sz="4000" b="1" i="1" u="sng" dirty="0" smtClean="0">
                <a:solidFill>
                  <a:srgbClr val="FF0000"/>
                </a:solidFill>
              </a:rPr>
              <a:t>коллектив;</a:t>
            </a:r>
          </a:p>
          <a:p>
            <a:pPr eaLnBrk="1" hangingPunct="1">
              <a:buFont typeface="Arial" charset="0"/>
              <a:buNone/>
            </a:pPr>
            <a:r>
              <a:rPr lang="ru-RU" sz="4000" b="1" i="1" dirty="0" smtClean="0">
                <a:solidFill>
                  <a:srgbClr val="0033CC"/>
                </a:solidFill>
              </a:rPr>
              <a:t>Подъезд, съёмка, </a:t>
            </a:r>
            <a:r>
              <a:rPr lang="ru-RU" sz="4000" b="1" i="1" u="sng" dirty="0" smtClean="0">
                <a:solidFill>
                  <a:srgbClr val="0033CC"/>
                </a:solidFill>
              </a:rPr>
              <a:t>вьюга</a:t>
            </a:r>
            <a:r>
              <a:rPr lang="ru-RU" sz="4000" b="1" dirty="0" smtClean="0">
                <a:solidFill>
                  <a:srgbClr val="0033CC"/>
                </a:solidFill>
              </a:rPr>
              <a:t>, </a:t>
            </a:r>
            <a:r>
              <a:rPr lang="ru-RU" sz="4000" b="1" i="1" dirty="0" smtClean="0">
                <a:solidFill>
                  <a:srgbClr val="0033CC"/>
                </a:solidFill>
              </a:rPr>
              <a:t>объявление.</a:t>
            </a:r>
          </a:p>
          <a:p>
            <a:pPr algn="ctr" eaLnBrk="1" hangingPunct="1">
              <a:buFont typeface="Arial" charset="0"/>
              <a:buNone/>
            </a:pPr>
            <a:r>
              <a:rPr lang="ru-RU" sz="4000" b="1" i="1" dirty="0" smtClean="0">
                <a:solidFill>
                  <a:srgbClr val="0033CC"/>
                </a:solidFill>
              </a:rPr>
              <a:t>2в.</a:t>
            </a:r>
          </a:p>
          <a:p>
            <a:pPr eaLnBrk="1" hangingPunct="1">
              <a:buFont typeface="Arial" charset="0"/>
              <a:buNone/>
            </a:pPr>
            <a:r>
              <a:rPr lang="ru-RU" sz="4000" b="1" i="1" u="sng" dirty="0" smtClean="0">
                <a:solidFill>
                  <a:srgbClr val="FF0000"/>
                </a:solidFill>
              </a:rPr>
              <a:t>Дикарь</a:t>
            </a:r>
            <a:r>
              <a:rPr lang="ru-RU" sz="4000" b="1" i="1" dirty="0" smtClean="0">
                <a:solidFill>
                  <a:srgbClr val="FF0000"/>
                </a:solidFill>
              </a:rPr>
              <a:t>, дождинка, жестянка, кровинка;</a:t>
            </a:r>
          </a:p>
          <a:p>
            <a:pPr eaLnBrk="1" hangingPunct="1">
              <a:buFont typeface="Arial" charset="0"/>
              <a:buNone/>
            </a:pPr>
            <a:r>
              <a:rPr lang="ru-RU" sz="4000" b="1" i="1" dirty="0" smtClean="0">
                <a:solidFill>
                  <a:srgbClr val="0033CC"/>
                </a:solidFill>
              </a:rPr>
              <a:t>Пассажир, Россия, </a:t>
            </a:r>
            <a:r>
              <a:rPr lang="ru-RU" sz="4000" b="1" i="1" u="sng" dirty="0" smtClean="0">
                <a:solidFill>
                  <a:srgbClr val="0033CC"/>
                </a:solidFill>
              </a:rPr>
              <a:t>погода</a:t>
            </a:r>
            <a:r>
              <a:rPr lang="ru-RU" sz="4000" b="1" i="1" dirty="0" smtClean="0">
                <a:solidFill>
                  <a:srgbClr val="0033CC"/>
                </a:solidFill>
              </a:rPr>
              <a:t>, суббота</a:t>
            </a:r>
          </a:p>
          <a:p>
            <a:pPr eaLnBrk="1" hangingPunct="1"/>
            <a:endParaRPr lang="ru-RU" sz="4000" b="1" i="1" dirty="0" smtClean="0">
              <a:solidFill>
                <a:srgbClr val="0033CC"/>
              </a:solidFill>
            </a:endParaRPr>
          </a:p>
          <a:p>
            <a:pPr eaLnBrk="1" hangingPunct="1"/>
            <a:endParaRPr lang="ru-RU" sz="4000" b="1" i="1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1228363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8" presetClass="emph" presetSubtype="0" fill="hold" grpId="1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4"/>
                                    </p:cond>
                                  </p:end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Box 2"/>
          <p:cNvSpPr txBox="1">
            <a:spLocks noChangeArrowheads="1"/>
          </p:cNvSpPr>
          <p:nvPr/>
        </p:nvSpPr>
        <p:spPr bwMode="auto">
          <a:xfrm>
            <a:off x="357188" y="1000125"/>
            <a:ext cx="8164512" cy="6740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Monotype Corsiva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Monotype Corsiva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Monotype Corsiva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Monotype Corsiva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Monotype Corsiva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itchFamily="66" charset="0"/>
              </a:defRPr>
            </a:lvl9pPr>
          </a:lstStyle>
          <a:p>
            <a:pPr eaLnBrk="1" hangingPunct="1"/>
            <a:r>
              <a:rPr lang="ru-RU" sz="4800" dirty="0"/>
              <a:t>Солнце </a:t>
            </a:r>
            <a:r>
              <a:rPr lang="ru-RU" sz="4800" u="sng" dirty="0"/>
              <a:t>садится, струится водица</a:t>
            </a:r>
            <a:r>
              <a:rPr lang="ru-RU" sz="4800" dirty="0"/>
              <a:t>,</a:t>
            </a:r>
          </a:p>
          <a:p>
            <a:pPr eaLnBrk="1" hangingPunct="1"/>
            <a:r>
              <a:rPr lang="ru-RU" sz="4800" u="sng" dirty="0"/>
              <a:t>Птица синица </a:t>
            </a:r>
            <a:r>
              <a:rPr lang="ru-RU" sz="4800" dirty="0"/>
              <a:t>в водицу </a:t>
            </a:r>
            <a:r>
              <a:rPr lang="ru-RU" sz="4800" u="sng" dirty="0"/>
              <a:t>глядится</a:t>
            </a:r>
            <a:r>
              <a:rPr lang="ru-RU" sz="4800" dirty="0" smtClean="0"/>
              <a:t>.</a:t>
            </a:r>
          </a:p>
          <a:p>
            <a:pPr eaLnBrk="1" hangingPunct="1"/>
            <a:r>
              <a:rPr lang="ru-RU" sz="4800" dirty="0" smtClean="0"/>
              <a:t>Чистой водицы </a:t>
            </a:r>
            <a:r>
              <a:rPr lang="ru-RU" sz="4800" u="sng" dirty="0" smtClean="0"/>
              <a:t>синица напьется-</a:t>
            </a:r>
          </a:p>
          <a:p>
            <a:pPr eaLnBrk="1" hangingPunct="1"/>
            <a:r>
              <a:rPr lang="ru-RU" sz="4800" dirty="0" smtClean="0"/>
              <a:t>Славно сегодня</a:t>
            </a:r>
          </a:p>
          <a:p>
            <a:pPr eaLnBrk="1" hangingPunct="1"/>
            <a:r>
              <a:rPr lang="ru-RU" sz="4800" dirty="0"/>
              <a:t> </a:t>
            </a:r>
            <a:r>
              <a:rPr lang="ru-RU" sz="4800" u="sng" dirty="0" err="1" smtClean="0"/>
              <a:t>звенится</a:t>
            </a:r>
            <a:r>
              <a:rPr lang="ru-RU" sz="4800" u="sng" dirty="0" smtClean="0"/>
              <a:t>-</a:t>
            </a:r>
          </a:p>
          <a:p>
            <a:pPr eaLnBrk="1" hangingPunct="1"/>
            <a:r>
              <a:rPr lang="ru-RU" sz="4800" dirty="0"/>
              <a:t> </a:t>
            </a:r>
            <a:r>
              <a:rPr lang="ru-RU" sz="4800" dirty="0" smtClean="0"/>
              <a:t>  </a:t>
            </a:r>
            <a:r>
              <a:rPr lang="ru-RU" sz="4800" u="sng" dirty="0" smtClean="0"/>
              <a:t>поется.</a:t>
            </a:r>
          </a:p>
          <a:p>
            <a:pPr eaLnBrk="1" hangingPunct="1"/>
            <a:r>
              <a:rPr lang="ru-RU" sz="4800" dirty="0" smtClean="0"/>
              <a:t>М. </a:t>
            </a:r>
            <a:r>
              <a:rPr lang="ru-RU" sz="4800" dirty="0" err="1" smtClean="0"/>
              <a:t>Бородицкая</a:t>
            </a:r>
            <a:r>
              <a:rPr lang="ru-RU" sz="4800" dirty="0" smtClean="0"/>
              <a:t>.</a:t>
            </a:r>
            <a:endParaRPr lang="ru-RU" sz="4800" dirty="0"/>
          </a:p>
          <a:p>
            <a:pPr eaLnBrk="1" hangingPunct="1"/>
            <a:endParaRPr lang="ru-RU" sz="4800" dirty="0"/>
          </a:p>
          <a:p>
            <a:pPr eaLnBrk="1" hangingPunct="1"/>
            <a:endParaRPr lang="ru-RU" sz="4800" dirty="0"/>
          </a:p>
        </p:txBody>
      </p:sp>
      <p:pic>
        <p:nvPicPr>
          <p:cNvPr id="10243" name="Рисунок 3" descr="0002-001-Bolshaja-sinitsa-bolshaja-sinitsa-samaja-krupnaja-sinitsa-nashej-strany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645024"/>
            <a:ext cx="3714750" cy="281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124934971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928662" y="428604"/>
            <a:ext cx="6232796" cy="590931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dirty="0">
                <a:ln/>
                <a:solidFill>
                  <a:srgbClr val="7030A0"/>
                </a:solidFill>
              </a:rPr>
              <a:t>Меж грибами мухомор</a:t>
            </a:r>
          </a:p>
          <a:p>
            <a:pPr algn="ctr">
              <a:defRPr/>
            </a:pPr>
            <a:r>
              <a:rPr lang="ru-RU" sz="5400" b="1" dirty="0">
                <a:ln/>
                <a:solidFill>
                  <a:srgbClr val="7030A0"/>
                </a:solidFill>
              </a:rPr>
              <a:t>Красотой </a:t>
            </a:r>
            <a:r>
              <a:rPr lang="ru-RU" sz="5400" b="1" u="sng" dirty="0">
                <a:ln/>
                <a:solidFill>
                  <a:srgbClr val="7030A0"/>
                </a:solidFill>
              </a:rPr>
              <a:t>гордится</a:t>
            </a:r>
            <a:r>
              <a:rPr lang="ru-RU" sz="5400" b="1" dirty="0">
                <a:ln/>
                <a:solidFill>
                  <a:srgbClr val="7030A0"/>
                </a:solidFill>
              </a:rPr>
              <a:t>.</a:t>
            </a:r>
          </a:p>
          <a:p>
            <a:pPr algn="ctr">
              <a:defRPr/>
            </a:pPr>
            <a:r>
              <a:rPr lang="ru-RU" sz="5400" b="1" dirty="0">
                <a:ln/>
                <a:solidFill>
                  <a:srgbClr val="7030A0"/>
                </a:solidFill>
              </a:rPr>
              <a:t>Нечего </a:t>
            </a:r>
            <a:r>
              <a:rPr lang="ru-RU" sz="5400" b="1" u="sng" dirty="0">
                <a:ln/>
                <a:solidFill>
                  <a:srgbClr val="7030A0"/>
                </a:solidFill>
              </a:rPr>
              <a:t>гордиться</a:t>
            </a:r>
            <a:r>
              <a:rPr lang="ru-RU" sz="5400" b="1" dirty="0">
                <a:ln/>
                <a:solidFill>
                  <a:srgbClr val="7030A0"/>
                </a:solidFill>
              </a:rPr>
              <a:t> </a:t>
            </a:r>
            <a:r>
              <a:rPr lang="ru-RU" sz="5400" b="1" dirty="0" smtClean="0">
                <a:ln/>
                <a:solidFill>
                  <a:srgbClr val="7030A0"/>
                </a:solidFill>
              </a:rPr>
              <a:t>–Для </a:t>
            </a:r>
            <a:r>
              <a:rPr lang="ru-RU" sz="5400" b="1" dirty="0">
                <a:ln/>
                <a:solidFill>
                  <a:srgbClr val="7030A0"/>
                </a:solidFill>
              </a:rPr>
              <a:t>супа не </a:t>
            </a:r>
            <a:r>
              <a:rPr lang="ru-RU" sz="5400" b="1" u="sng" dirty="0">
                <a:ln/>
                <a:solidFill>
                  <a:srgbClr val="7030A0"/>
                </a:solidFill>
              </a:rPr>
              <a:t>годится.</a:t>
            </a:r>
            <a:endParaRPr lang="ru-RU" sz="5400" b="1" i="1" u="sng" dirty="0">
              <a:ln/>
              <a:solidFill>
                <a:srgbClr val="7030A0"/>
              </a:solidFill>
            </a:endParaRPr>
          </a:p>
          <a:p>
            <a:pPr algn="ctr">
              <a:defRPr/>
            </a:pPr>
            <a:endParaRPr lang="ru-RU" sz="5400" b="1" dirty="0">
              <a:ln/>
              <a:solidFill>
                <a:schemeClr val="accent3"/>
              </a:solidFill>
            </a:endParaRPr>
          </a:p>
        </p:txBody>
      </p:sp>
      <p:pic>
        <p:nvPicPr>
          <p:cNvPr id="11267" name="Рисунок 2" descr="306254235_40cceb82cc_o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3625" y="4537075"/>
            <a:ext cx="2014538" cy="163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112913472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5" name="Picture 13" descr="33055571[1]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1663" y="3357563"/>
            <a:ext cx="3462337" cy="3671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8" name="Picture 16" descr="ji02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3" y="2924175"/>
            <a:ext cx="3203575" cy="2463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90" name="WordArt 18"/>
          <p:cNvSpPr>
            <a:spLocks noChangeArrowheads="1" noChangeShapeType="1" noTextEdit="1"/>
          </p:cNvSpPr>
          <p:nvPr/>
        </p:nvSpPr>
        <p:spPr bwMode="auto">
          <a:xfrm>
            <a:off x="5724525" y="2060575"/>
            <a:ext cx="3311525" cy="1223963"/>
          </a:xfrm>
          <a:prstGeom prst="rect">
            <a:avLst/>
          </a:prstGeom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solidFill>
                  <a:srgbClr val="008000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Слоненок любит</a:t>
            </a:r>
          </a:p>
          <a:p>
            <a:pPr algn="ctr"/>
            <a:r>
              <a:rPr lang="ru-RU" sz="3600" b="1" kern="10">
                <a:solidFill>
                  <a:srgbClr val="008000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купат...ся!</a:t>
            </a:r>
          </a:p>
        </p:txBody>
      </p:sp>
      <p:sp>
        <p:nvSpPr>
          <p:cNvPr id="3091" name="WordArt 19"/>
          <p:cNvSpPr>
            <a:spLocks noChangeArrowheads="1" noChangeShapeType="1" noTextEdit="1"/>
          </p:cNvSpPr>
          <p:nvPr/>
        </p:nvSpPr>
        <p:spPr bwMode="auto">
          <a:xfrm>
            <a:off x="1042988" y="5661025"/>
            <a:ext cx="3167062" cy="863600"/>
          </a:xfrm>
          <a:prstGeom prst="rect">
            <a:avLst/>
          </a:prstGeom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solidFill>
                  <a:srgbClr val="008000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Животные не</a:t>
            </a:r>
          </a:p>
          <a:p>
            <a:pPr algn="ctr"/>
            <a:r>
              <a:rPr lang="ru-RU" sz="3600" b="1" kern="10">
                <a:solidFill>
                  <a:srgbClr val="008000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купают...ся!</a:t>
            </a:r>
          </a:p>
        </p:txBody>
      </p:sp>
      <p:sp>
        <p:nvSpPr>
          <p:cNvPr id="3094" name="Line 22"/>
          <p:cNvSpPr>
            <a:spLocks noChangeShapeType="1"/>
          </p:cNvSpPr>
          <p:nvPr/>
        </p:nvSpPr>
        <p:spPr bwMode="auto">
          <a:xfrm>
            <a:off x="2987675" y="6669088"/>
            <a:ext cx="792163" cy="0"/>
          </a:xfrm>
          <a:prstGeom prst="line">
            <a:avLst/>
          </a:prstGeom>
          <a:noFill/>
          <a:ln w="57150">
            <a:solidFill>
              <a:srgbClr val="F2440E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096" name="Line 24"/>
          <p:cNvSpPr>
            <a:spLocks noChangeShapeType="1"/>
          </p:cNvSpPr>
          <p:nvPr/>
        </p:nvSpPr>
        <p:spPr bwMode="auto">
          <a:xfrm>
            <a:off x="7451725" y="3357563"/>
            <a:ext cx="1008063" cy="0"/>
          </a:xfrm>
          <a:prstGeom prst="line">
            <a:avLst/>
          </a:prstGeom>
          <a:noFill/>
          <a:ln w="57150">
            <a:solidFill>
              <a:srgbClr val="F2440E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098" name="AutoShape 26"/>
          <p:cNvSpPr>
            <a:spLocks noChangeArrowheads="1"/>
          </p:cNvSpPr>
          <p:nvPr/>
        </p:nvSpPr>
        <p:spPr bwMode="auto">
          <a:xfrm>
            <a:off x="2916238" y="0"/>
            <a:ext cx="4464050" cy="2133600"/>
          </a:xfrm>
          <a:prstGeom prst="cloudCallout">
            <a:avLst>
              <a:gd name="adj1" fmla="val -63370"/>
              <a:gd name="adj2" fmla="val 31921"/>
            </a:avLst>
          </a:prstGeom>
          <a:solidFill>
            <a:srgbClr val="EBFFFF"/>
          </a:solidFill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ru-RU" sz="1600" b="1">
              <a:solidFill>
                <a:srgbClr val="0066FF"/>
              </a:solidFill>
              <a:latin typeface="Arial" charset="0"/>
            </a:endParaRPr>
          </a:p>
        </p:txBody>
      </p:sp>
      <p:sp>
        <p:nvSpPr>
          <p:cNvPr id="3099" name="WordArt 27"/>
          <p:cNvSpPr>
            <a:spLocks noChangeArrowheads="1" noChangeShapeType="1" noTextEdit="1"/>
          </p:cNvSpPr>
          <p:nvPr/>
        </p:nvSpPr>
        <p:spPr bwMode="auto">
          <a:xfrm>
            <a:off x="4067175" y="2997200"/>
            <a:ext cx="1944688" cy="13398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 - ЦА -</a:t>
            </a:r>
          </a:p>
        </p:txBody>
      </p:sp>
      <p:sp>
        <p:nvSpPr>
          <p:cNvPr id="3102" name="Text Box 30"/>
          <p:cNvSpPr txBox="1">
            <a:spLocks noChangeArrowheads="1"/>
          </p:cNvSpPr>
          <p:nvPr/>
        </p:nvSpPr>
        <p:spPr bwMode="auto">
          <a:xfrm>
            <a:off x="3203575" y="333375"/>
            <a:ext cx="4105275" cy="176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Monotype Corsiva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Monotype Corsiva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Monotype Corsiva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Monotype Corsiva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Monotype Corsiva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itchFamily="66" charset="0"/>
              </a:defRPr>
            </a:lvl9pPr>
          </a:lstStyle>
          <a:p>
            <a:pPr algn="ctr" eaLnBrk="1" hangingPunct="1"/>
            <a:r>
              <a:rPr lang="ru-RU" sz="2000" b="1">
                <a:solidFill>
                  <a:srgbClr val="0042A4"/>
                </a:solidFill>
                <a:latin typeface="Arial" charset="0"/>
              </a:rPr>
              <a:t>Прочитайте предложения. </a:t>
            </a:r>
          </a:p>
          <a:p>
            <a:pPr algn="ctr" eaLnBrk="1" hangingPunct="1"/>
            <a:r>
              <a:rPr lang="ru-RU" sz="2000" b="1">
                <a:solidFill>
                  <a:srgbClr val="0042A4"/>
                </a:solidFill>
                <a:latin typeface="Arial" charset="0"/>
              </a:rPr>
              <a:t>Какие звуки произносятся</a:t>
            </a:r>
          </a:p>
          <a:p>
            <a:pPr algn="ctr" eaLnBrk="1" hangingPunct="1"/>
            <a:r>
              <a:rPr lang="ru-RU" sz="2000" b="1">
                <a:solidFill>
                  <a:srgbClr val="0042A4"/>
                </a:solidFill>
                <a:latin typeface="Arial" charset="0"/>
              </a:rPr>
              <a:t> на месте </a:t>
            </a:r>
          </a:p>
          <a:p>
            <a:pPr algn="ctr" eaLnBrk="1" hangingPunct="1"/>
            <a:r>
              <a:rPr lang="ru-RU" sz="2000" b="1">
                <a:solidFill>
                  <a:srgbClr val="0042A4"/>
                </a:solidFill>
                <a:latin typeface="Arial" charset="0"/>
              </a:rPr>
              <a:t>выделенных букв? </a:t>
            </a:r>
          </a:p>
          <a:p>
            <a:pPr algn="ctr" eaLnBrk="1" hangingPunct="1">
              <a:spcBef>
                <a:spcPct val="50000"/>
              </a:spcBef>
            </a:pPr>
            <a:endParaRPr lang="ru-RU" sz="2000" b="1">
              <a:solidFill>
                <a:srgbClr val="0042A4"/>
              </a:solidFill>
              <a:latin typeface="Arial" charset="0"/>
            </a:endParaRPr>
          </a:p>
        </p:txBody>
      </p:sp>
      <p:sp>
        <p:nvSpPr>
          <p:cNvPr id="3103" name="Text Box 31"/>
          <p:cNvSpPr txBox="1">
            <a:spLocks noChangeArrowheads="1"/>
          </p:cNvSpPr>
          <p:nvPr/>
        </p:nvSpPr>
        <p:spPr bwMode="auto">
          <a:xfrm>
            <a:off x="3708400" y="260350"/>
            <a:ext cx="3024188" cy="155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Monotype Corsiva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Monotype Corsiva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Monotype Corsiva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Monotype Corsiva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Monotype Corsiva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itchFamily="66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2400" b="1">
                <a:solidFill>
                  <a:srgbClr val="0042A4"/>
                </a:solidFill>
                <a:latin typeface="Arial" charset="0"/>
              </a:rPr>
              <a:t>Сформулируйте тему сегодняшнего урока</a:t>
            </a:r>
          </a:p>
        </p:txBody>
      </p:sp>
      <p:sp>
        <p:nvSpPr>
          <p:cNvPr id="12300" name="Text Box 33"/>
          <p:cNvSpPr txBox="1">
            <a:spLocks noChangeArrowheads="1"/>
          </p:cNvSpPr>
          <p:nvPr/>
        </p:nvSpPr>
        <p:spPr bwMode="auto">
          <a:xfrm>
            <a:off x="7235825" y="476250"/>
            <a:ext cx="136842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Monotype Corsiva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Monotype Corsiva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Monotype Corsiva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Monotype Corsiva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Monotype Corsiva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itchFamily="66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ru-RU"/>
          </a:p>
        </p:txBody>
      </p:sp>
      <p:pic>
        <p:nvPicPr>
          <p:cNvPr id="3115" name="Picture 43" descr="a91[1]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81075"/>
            <a:ext cx="2089150" cy="204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249893401"/>
      </p:ext>
    </p:extLst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9" presetID="7" presetClass="entr" presetSubtype="8" fill="hold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30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30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2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0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0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0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0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33" presetID="7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0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0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0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0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0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0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xit" presetSubtype="3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3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3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8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90" grpId="0" animBg="1"/>
      <p:bldP spid="3091" grpId="0" animBg="1"/>
      <p:bldP spid="3094" grpId="0" animBg="1"/>
      <p:bldP spid="3096" grpId="0" animBg="1"/>
      <p:bldP spid="3098" grpId="0" animBg="1"/>
      <p:bldP spid="3099" grpId="0" animBg="1"/>
      <p:bldP spid="3102" grpId="0"/>
      <p:bldP spid="3102" grpId="1"/>
      <p:bldP spid="310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19" descr="каникулы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2875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61" name="WordArt 13"/>
          <p:cNvSpPr>
            <a:spLocks noChangeArrowheads="1" noChangeShapeType="1" noTextEdit="1"/>
          </p:cNvSpPr>
          <p:nvPr/>
        </p:nvSpPr>
        <p:spPr bwMode="auto">
          <a:xfrm rot="-723300">
            <a:off x="1116013" y="2133600"/>
            <a:ext cx="2159000" cy="1081088"/>
          </a:xfrm>
          <a:prstGeom prst="rect">
            <a:avLst/>
          </a:prstGeom>
        </p:spPr>
        <p:txBody>
          <a:bodyPr wrap="none" fromWordArt="1">
            <a:prstTxWarp prst="textInflate">
              <a:avLst>
                <a:gd name="adj" fmla="val 13634"/>
              </a:avLst>
            </a:prstTxWarp>
          </a:bodyPr>
          <a:lstStyle/>
          <a:p>
            <a:pPr algn="ctr"/>
            <a:r>
              <a:rPr lang="ru-RU" sz="3600" b="1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72000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ТСЯ - </a:t>
            </a:r>
          </a:p>
        </p:txBody>
      </p:sp>
      <p:sp>
        <p:nvSpPr>
          <p:cNvPr id="2062" name="WordArt 14"/>
          <p:cNvSpPr>
            <a:spLocks noChangeArrowheads="1" noChangeShapeType="1" noTextEdit="1"/>
          </p:cNvSpPr>
          <p:nvPr/>
        </p:nvSpPr>
        <p:spPr bwMode="auto">
          <a:xfrm rot="662386">
            <a:off x="3492500" y="2133600"/>
            <a:ext cx="2232025" cy="1008063"/>
          </a:xfrm>
          <a:prstGeom prst="rect">
            <a:avLst/>
          </a:prstGeom>
        </p:spPr>
        <p:txBody>
          <a:bodyPr wrap="none" fromWordArt="1">
            <a:prstTxWarp prst="textInflate">
              <a:avLst>
                <a:gd name="adj" fmla="val 13634"/>
              </a:avLst>
            </a:prstTxWarp>
          </a:bodyPr>
          <a:lstStyle/>
          <a:p>
            <a:pPr algn="ctr"/>
            <a:r>
              <a:rPr lang="ru-RU" sz="3600" b="1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2088000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ТЬСЯ - </a:t>
            </a:r>
          </a:p>
        </p:txBody>
      </p:sp>
      <p:sp>
        <p:nvSpPr>
          <p:cNvPr id="2063" name="WordArt 15"/>
          <p:cNvSpPr>
            <a:spLocks noChangeArrowheads="1" noChangeShapeType="1" noTextEdit="1"/>
          </p:cNvSpPr>
          <p:nvPr/>
        </p:nvSpPr>
        <p:spPr bwMode="auto">
          <a:xfrm>
            <a:off x="1285852" y="3071810"/>
            <a:ext cx="7429552" cy="342902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>
              <a:defRPr/>
            </a:pPr>
            <a:r>
              <a:rPr lang="ru-RU" sz="3600" b="1" kern="10" dirty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В КОНЦЕ </a:t>
            </a:r>
          </a:p>
          <a:p>
            <a:pPr>
              <a:defRPr/>
            </a:pPr>
            <a:r>
              <a:rPr lang="ru-RU" sz="3600" b="1" kern="1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ГЛАГОЛОВ</a:t>
            </a:r>
            <a:endParaRPr lang="ru-RU" sz="3600" b="1" kern="10" dirty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79999"/>
                  </a:srgbClr>
                </a:outerShdw>
              </a:effectLst>
              <a:latin typeface="Arial"/>
              <a:cs typeface="Arial"/>
            </a:endParaRPr>
          </a:p>
          <a:p>
            <a:pPr algn="ctr">
              <a:defRPr/>
            </a:pPr>
            <a:endParaRPr lang="ru-RU" sz="3600" b="1" kern="10" dirty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552805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2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20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06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20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20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9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0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0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0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61" grpId="0" animBg="1"/>
      <p:bldP spid="2062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198</TotalTime>
  <Words>697</Words>
  <Application>Microsoft Office PowerPoint</Application>
  <PresentationFormat>Экран (4:3)</PresentationFormat>
  <Paragraphs>192</Paragraphs>
  <Slides>26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Изящная</vt:lpstr>
      <vt:lpstr>Слайд 1</vt:lpstr>
      <vt:lpstr>Слайд 2</vt:lpstr>
      <vt:lpstr>Слайд 3</vt:lpstr>
      <vt:lpstr>  Словарная работа Вставь пропущенные буквы. Спиши, подчеркни лишнее слово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Чтение правила с.115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Рефлексия</vt:lpstr>
      <vt:lpstr>Домашнее задание.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Учитель</dc:creator>
  <cp:lastModifiedBy>Админ</cp:lastModifiedBy>
  <cp:revision>33</cp:revision>
  <dcterms:created xsi:type="dcterms:W3CDTF">2019-11-25T09:44:57Z</dcterms:created>
  <dcterms:modified xsi:type="dcterms:W3CDTF">2019-12-07T16:25:33Z</dcterms:modified>
</cp:coreProperties>
</file>