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60" r:id="rId4"/>
    <p:sldId id="258" r:id="rId5"/>
    <p:sldId id="259" r:id="rId6"/>
    <p:sldId id="263" r:id="rId7"/>
    <p:sldId id="264" r:id="rId8"/>
    <p:sldId id="265" r:id="rId9"/>
    <p:sldId id="271" r:id="rId10"/>
    <p:sldId id="266" r:id="rId11"/>
    <p:sldId id="267" r:id="rId12"/>
    <p:sldId id="268" r:id="rId13"/>
    <p:sldId id="270" r:id="rId14"/>
    <p:sldId id="269" r:id="rId15"/>
    <p:sldId id="276" r:id="rId16"/>
    <p:sldId id="277" r:id="rId17"/>
    <p:sldId id="273" r:id="rId18"/>
    <p:sldId id="274" r:id="rId19"/>
    <p:sldId id="275" r:id="rId20"/>
    <p:sldId id="278" r:id="rId21"/>
    <p:sldId id="279" r:id="rId22"/>
    <p:sldId id="280" r:id="rId23"/>
    <p:sldId id="26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569" autoAdjust="0"/>
  </p:normalViewPr>
  <p:slideViewPr>
    <p:cSldViewPr>
      <p:cViewPr varScale="1">
        <p:scale>
          <a:sx n="66" d="100"/>
          <a:sy n="66" d="100"/>
        </p:scale>
        <p:origin x="-9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B9646-0EE3-49EB-9249-E6B4B5DF5710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C075261-4D8C-4740-B7C6-5F6AB6DD8D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B9646-0EE3-49EB-9249-E6B4B5DF5710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75261-4D8C-4740-B7C6-5F6AB6DD8D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B9646-0EE3-49EB-9249-E6B4B5DF5710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75261-4D8C-4740-B7C6-5F6AB6DD8D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B9646-0EE3-49EB-9249-E6B4B5DF5710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C075261-4D8C-4740-B7C6-5F6AB6DD8D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B9646-0EE3-49EB-9249-E6B4B5DF5710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75261-4D8C-4740-B7C6-5F6AB6DD8D6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B9646-0EE3-49EB-9249-E6B4B5DF5710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75261-4D8C-4740-B7C6-5F6AB6DD8D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B9646-0EE3-49EB-9249-E6B4B5DF5710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C075261-4D8C-4740-B7C6-5F6AB6DD8D6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B9646-0EE3-49EB-9249-E6B4B5DF5710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75261-4D8C-4740-B7C6-5F6AB6DD8D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B9646-0EE3-49EB-9249-E6B4B5DF5710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75261-4D8C-4740-B7C6-5F6AB6DD8D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B9646-0EE3-49EB-9249-E6B4B5DF5710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75261-4D8C-4740-B7C6-5F6AB6DD8D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B9646-0EE3-49EB-9249-E6B4B5DF5710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75261-4D8C-4740-B7C6-5F6AB6DD8D6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EBB9646-0EE3-49EB-9249-E6B4B5DF5710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C075261-4D8C-4740-B7C6-5F6AB6DD8D6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73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13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902941"/>
            <a:ext cx="8352928" cy="3180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Статья 228.1. Незаконные производство, сбыт или пересылка наркотических средств, психотропных веществ или их аналогов, а также незаконные сбыт или пересылка растений, содержащих наркотические средства или психотропные вещества, либо их частей, содержащих наркотические средства или психотропные вещества</a:t>
            </a: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Calibri"/>
              <a:cs typeface="Times New Roman"/>
            </a:endParaRPr>
          </a:p>
          <a:p>
            <a:pPr algn="ctr">
              <a:spcAft>
                <a:spcPts val="1000"/>
              </a:spcAft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 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лишение  свободы на срок от четырех до восьми лет</a:t>
            </a:r>
          </a:p>
          <a:p>
            <a:pPr algn="ctr">
              <a:spcAft>
                <a:spcPts val="100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 с ограничением свободы на срок до одного года либо без такового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8311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21483"/>
            <a:ext cx="8928992" cy="5992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2. Сбыт наркотических средств, психотропных веществ или их аналогов, совершенный: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а) в следственном изоляторе, исправительном учреждении, административном здании, сооружении административного назначения, образовательной организации, на объектах спорта, железнодорожного, воздушного, морского, внутреннего водного транспорта или метрополитена, в общественном транспорте либо помещениях, используемых для развлечений или досуга;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б) с использованием средств массовой информации либо электронных или информационно-телекоммуникационных сетей (включая сеть "Интернет"), -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Calibri"/>
              <a:cs typeface="Times New Roman"/>
            </a:endParaRPr>
          </a:p>
          <a:p>
            <a:pPr algn="ctr">
              <a:spcAft>
                <a:spcPts val="1000"/>
              </a:spcAft>
            </a:pP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лишение  свободы на срок от пяти до двенадцати лет</a:t>
            </a:r>
          </a:p>
          <a:p>
            <a:pPr algn="ctr">
              <a:spcAft>
                <a:spcPts val="1000"/>
              </a:spcAft>
            </a:pP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 со штрафом в размере до пятисот тысяч рублей </a:t>
            </a:r>
          </a:p>
          <a:p>
            <a:pPr algn="ctr">
              <a:spcAft>
                <a:spcPts val="1000"/>
              </a:spcAft>
            </a:pP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или </a:t>
            </a:r>
          </a:p>
          <a:p>
            <a:pPr algn="ctr">
              <a:spcAft>
                <a:spcPts val="1000"/>
              </a:spcAft>
            </a:pP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в размере заработной платы или иного дохода осужденного</a:t>
            </a:r>
          </a:p>
          <a:p>
            <a:pPr algn="ctr">
              <a:spcAft>
                <a:spcPts val="1000"/>
              </a:spcAft>
            </a:pP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 за период до трех лет либо без такового и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с ограничением свободы на срок до одного года либо без такового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69331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752" y="1036037"/>
            <a:ext cx="9036496" cy="478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3. </a:t>
            </a: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Деяния, предусмотренные частями первой или второй настоящей статьи, совершенные:</a:t>
            </a: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а) группой лиц по предварительному сговору;</a:t>
            </a: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б) в значительном размере, -</a:t>
            </a: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Calibri"/>
              <a:cs typeface="Times New Roman"/>
            </a:endParaRPr>
          </a:p>
          <a:p>
            <a:pPr algn="ctr">
              <a:spcAft>
                <a:spcPts val="100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лишение свободы на срок от восьми до пятнадцати лет </a:t>
            </a:r>
          </a:p>
          <a:p>
            <a:pPr algn="ctr">
              <a:spcAft>
                <a:spcPts val="100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со штрафом в размере до пятисот тысяч рублей </a:t>
            </a:r>
          </a:p>
          <a:p>
            <a:pPr algn="ctr">
              <a:spcAft>
                <a:spcPts val="100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или </a:t>
            </a:r>
          </a:p>
          <a:p>
            <a:pPr algn="ctr">
              <a:spcAft>
                <a:spcPts val="100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в размере заработной платы </a:t>
            </a:r>
          </a:p>
          <a:p>
            <a:pPr algn="ctr">
              <a:spcAft>
                <a:spcPts val="100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или </a:t>
            </a:r>
          </a:p>
          <a:p>
            <a:pPr algn="ctr">
              <a:spcAft>
                <a:spcPts val="100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иного дохода осужденного за период до трех лет либо без такового и </a:t>
            </a:r>
          </a:p>
          <a:p>
            <a:pPr algn="ctr">
              <a:spcAft>
                <a:spcPts val="100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с ограничением свободы на срок до двух лет либо без такового</a:t>
            </a:r>
          </a:p>
        </p:txBody>
      </p:sp>
    </p:spTree>
    <p:extLst>
      <p:ext uri="{BB962C8B-B14F-4D97-AF65-F5344CB8AC3E}">
        <p14:creationId xmlns:p14="http://schemas.microsoft.com/office/powerpoint/2010/main" val="2815508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893"/>
            <a:ext cx="8496944" cy="6776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4. 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Деяния, предусмотренные частями первой, второй или третьей настоящей статьи, совершенные:</a:t>
            </a:r>
            <a:endParaRPr lang="ru-RU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Calibri"/>
              <a:cs typeface="Times New Roman"/>
            </a:endParaRPr>
          </a:p>
          <a:p>
            <a:pPr lvl="0" algn="just">
              <a:spcAft>
                <a:spcPts val="1000"/>
              </a:spcAft>
            </a:pP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а) организованной группой;</a:t>
            </a:r>
            <a:endParaRPr lang="ru-RU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Calibri"/>
              <a:cs typeface="Times New Roman"/>
            </a:endParaRPr>
          </a:p>
          <a:p>
            <a:pPr lvl="0" algn="just">
              <a:spcAft>
                <a:spcPts val="1000"/>
              </a:spcAft>
            </a:pP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б) лицом с использованием своего служебного положения;</a:t>
            </a:r>
            <a:endParaRPr lang="ru-RU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Calibri"/>
              <a:cs typeface="Times New Roman"/>
            </a:endParaRPr>
          </a:p>
          <a:p>
            <a:pPr lvl="0" algn="just">
              <a:spcAft>
                <a:spcPts val="1000"/>
              </a:spcAft>
            </a:pP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в) лицом, достигшим восемнадцатилетнего возраста, в отношении несовершеннолетнего;</a:t>
            </a:r>
            <a:endParaRPr lang="ru-RU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Calibri"/>
              <a:cs typeface="Times New Roman"/>
            </a:endParaRPr>
          </a:p>
          <a:p>
            <a:pPr lvl="0" algn="just">
              <a:spcAft>
                <a:spcPts val="1000"/>
              </a:spcAft>
            </a:pP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г) в крупном размере, -</a:t>
            </a:r>
            <a:endParaRPr lang="ru-RU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Calibri"/>
              <a:cs typeface="Times New Roman"/>
            </a:endParaRPr>
          </a:p>
          <a:p>
            <a:pPr lvl="0" algn="ctr">
              <a:spcAft>
                <a:spcPts val="100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лишение свободы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на срок от десяти до двадцати лет </a:t>
            </a:r>
            <a:endParaRPr lang="ru-RU" sz="2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Times New Roman"/>
              <a:cs typeface="Times New Roman"/>
            </a:endParaRPr>
          </a:p>
          <a:p>
            <a:pPr lvl="0" algn="ctr">
              <a:spcAft>
                <a:spcPts val="100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с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лишением права занимать определенные должности </a:t>
            </a:r>
            <a:endParaRPr lang="ru-RU" sz="2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Times New Roman"/>
              <a:cs typeface="Times New Roman"/>
            </a:endParaRPr>
          </a:p>
          <a:p>
            <a:pPr lvl="0" algn="ctr">
              <a:spcAft>
                <a:spcPts val="100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или </a:t>
            </a:r>
          </a:p>
          <a:p>
            <a:pPr lvl="0" algn="ctr">
              <a:spcAft>
                <a:spcPts val="100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заниматься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определенной деятельностью на срок до двадцати лет </a:t>
            </a:r>
            <a:endParaRPr lang="ru-RU" sz="2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Times New Roman"/>
              <a:cs typeface="Times New Roman"/>
            </a:endParaRPr>
          </a:p>
          <a:p>
            <a:pPr lvl="0" algn="ctr">
              <a:spcAft>
                <a:spcPts val="100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или </a:t>
            </a:r>
          </a:p>
          <a:p>
            <a:pPr lvl="0" algn="ctr">
              <a:spcAft>
                <a:spcPts val="100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без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такового и со штрафом в размере до одного миллиона рублей </a:t>
            </a:r>
            <a:endParaRPr lang="ru-RU" sz="2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Times New Roman"/>
              <a:cs typeface="Times New Roman"/>
            </a:endParaRPr>
          </a:p>
          <a:p>
            <a:pPr lvl="0" algn="ctr">
              <a:spcAft>
                <a:spcPts val="100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или </a:t>
            </a:r>
          </a:p>
          <a:p>
            <a:pPr lvl="0" algn="ctr">
              <a:spcAft>
                <a:spcPts val="100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в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размере заработной платы или иного дохода 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осужденного</a:t>
            </a:r>
          </a:p>
          <a:p>
            <a:pPr lvl="0" algn="ctr">
              <a:spcAft>
                <a:spcPts val="100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за период до пяти лет либо без 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такового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12680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72719"/>
            <a:ext cx="8640960" cy="6312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5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Деяния, предусмотренные частями первой, второй, третьей или четвертой настоящей статьи, совершенные в особо крупном размере, -</a:t>
            </a:r>
            <a:endParaRPr lang="ru-RU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лишение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свободы на срок от пятнадцати до двадцати лет с лишением права занимать определенные должности </a:t>
            </a:r>
            <a:endParaRPr lang="ru-RU" sz="2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Times New Roman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или </a:t>
            </a: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заниматься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определенной деятельностью на срок до двадцати лет </a:t>
            </a:r>
            <a:endParaRPr lang="ru-RU" sz="2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Times New Roman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или </a:t>
            </a: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без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такового и со штрафом в размере до одного миллиона рублей </a:t>
            </a:r>
            <a:endParaRPr lang="ru-RU" sz="2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Times New Roman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или </a:t>
            </a: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в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размере заработной платы или иного дохода осужденного </a:t>
            </a:r>
            <a:endParaRPr lang="ru-RU" sz="2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Times New Roman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за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период 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до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пяти лет либо без такового </a:t>
            </a:r>
            <a:endParaRPr lang="ru-RU" sz="2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Times New Roman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или </a:t>
            </a: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пожизненным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лишением 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свободы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Calibri"/>
                <a:cs typeface="Times New Roman"/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Calibri"/>
                <a:cs typeface="Times New Roman"/>
              </a:rPr>
              <a:t> </a:t>
            </a:r>
            <a:endParaRPr lang="ru-RU" sz="2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69884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6886" y="1035781"/>
            <a:ext cx="8770228" cy="4786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1084580" algn="l"/>
              </a:tabLst>
            </a:pPr>
            <a:r>
              <a:rPr lang="ru-RU" sz="2000" b="1" dirty="0">
                <a:solidFill>
                  <a:srgbClr val="00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Статья </a:t>
            </a:r>
            <a:r>
              <a:rPr lang="ru-RU" sz="2000" b="1" dirty="0">
                <a:solidFill>
                  <a:srgbClr val="000000"/>
                </a:solidFill>
                <a:latin typeface="Book Antiqua" panose="02040602050305030304" pitchFamily="18" charset="0"/>
                <a:ea typeface="Times New Roman"/>
                <a:cs typeface="Aldhabi" panose="01000000000000000000" pitchFamily="2" charset="-78"/>
              </a:rPr>
              <a:t>228.2</a:t>
            </a:r>
            <a:r>
              <a:rPr lang="ru-RU" sz="2000" b="1" dirty="0">
                <a:solidFill>
                  <a:srgbClr val="00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. Нарушение правил оборота наркотических средств или психотропных веществ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tabLst>
                <a:tab pos="1084580" algn="l"/>
              </a:tabLs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штраф в размере до ста двадцати тысяч рублей</a:t>
            </a:r>
            <a:endParaRPr lang="ru-RU" sz="2000" dirty="0">
              <a:solidFill>
                <a:srgbClr val="FF0000"/>
              </a:solidFill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tabLst>
                <a:tab pos="1084580" algn="l"/>
              </a:tabLs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или</a:t>
            </a:r>
            <a:endParaRPr lang="ru-RU" sz="2000" dirty="0">
              <a:solidFill>
                <a:srgbClr val="FF0000"/>
              </a:solidFill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tabLst>
                <a:tab pos="1084580" algn="l"/>
              </a:tabLs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в размере заработной платы или иного дохода осужденного за период до одного года</a:t>
            </a:r>
            <a:endParaRPr lang="ru-RU" sz="2000" dirty="0">
              <a:solidFill>
                <a:srgbClr val="FF0000"/>
              </a:solidFill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tabLst>
                <a:tab pos="1084580" algn="l"/>
              </a:tabLs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либо обязательными работами на срок до трехсот шестидесяти часов </a:t>
            </a:r>
            <a:endParaRPr lang="ru-RU" sz="2000" dirty="0">
              <a:solidFill>
                <a:srgbClr val="FF0000"/>
              </a:solidFill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tabLst>
                <a:tab pos="1084580" algn="l"/>
              </a:tabLs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с лишением права занимать определенные должности</a:t>
            </a:r>
            <a:endParaRPr lang="ru-RU" sz="2000" dirty="0">
              <a:solidFill>
                <a:srgbClr val="FF0000"/>
              </a:solidFill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tabLst>
                <a:tab pos="1084580" algn="l"/>
              </a:tabLs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или</a:t>
            </a:r>
            <a:endParaRPr lang="ru-RU" sz="2000" dirty="0">
              <a:solidFill>
                <a:srgbClr val="FF0000"/>
              </a:solidFill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tabLst>
                <a:tab pos="1084580" algn="l"/>
              </a:tabLs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заниматься определенной деятельностью на срок до трех лет или без такового</a:t>
            </a:r>
            <a:endParaRPr lang="ru-RU" sz="2000" dirty="0">
              <a:solidFill>
                <a:srgbClr val="FF0000"/>
              </a:solidFill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tabLst>
                <a:tab pos="1084580" algn="l"/>
              </a:tabLst>
            </a:pPr>
            <a:r>
              <a:rPr lang="ru-RU" b="1" i="1" dirty="0">
                <a:solidFill>
                  <a:srgbClr val="FF0000"/>
                </a:solidFill>
                <a:latin typeface="Book Antiqua"/>
                <a:ea typeface="Times New Roman"/>
                <a:cs typeface="Times New Roman"/>
              </a:rPr>
              <a:t> </a:t>
            </a:r>
            <a:endParaRPr lang="ru-RU" sz="1050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72834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540" y="1090764"/>
            <a:ext cx="8280920" cy="4676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tabLst>
                <a:tab pos="1084580" algn="l"/>
              </a:tabLst>
            </a:pPr>
            <a:r>
              <a:rPr lang="ru-RU" sz="2000" b="1" dirty="0">
                <a:solidFill>
                  <a:srgbClr val="00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2. То же деяние, совершенное из корыстных побуждений либо повлекшее по неосторожности причинение вреда здоровью человека или иные тяжкие последствия, -</a:t>
            </a:r>
            <a:endParaRPr lang="ru-RU" sz="2000" dirty="0">
              <a:solidFill>
                <a:prstClr val="black"/>
              </a:solidFill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tabLst>
                <a:tab pos="1084580" algn="l"/>
              </a:tabLst>
            </a:pPr>
            <a:r>
              <a:rPr lang="ru-RU" sz="2000" b="1" dirty="0">
                <a:solidFill>
                  <a:srgbClr val="00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 </a:t>
            </a:r>
            <a:endParaRPr lang="ru-RU" sz="2000" dirty="0">
              <a:solidFill>
                <a:prstClr val="black"/>
              </a:solidFill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tabLst>
                <a:tab pos="1084580" algn="l"/>
              </a:tabLs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штраф в размере от ста тысяч до трехсот тысяч рублей</a:t>
            </a:r>
            <a:endParaRPr lang="ru-RU" sz="2000" dirty="0">
              <a:solidFill>
                <a:srgbClr val="FF0000"/>
              </a:solidFill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tabLst>
                <a:tab pos="1084580" algn="l"/>
              </a:tabLs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или</a:t>
            </a:r>
            <a:endParaRPr lang="ru-RU" sz="2000" dirty="0">
              <a:solidFill>
                <a:srgbClr val="FF0000"/>
              </a:solidFill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tabLst>
                <a:tab pos="1084580" algn="l"/>
              </a:tabLs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в размере заработной платы или иного дохода осужденного за период от одного года до двух лет,</a:t>
            </a:r>
            <a:endParaRPr lang="ru-RU" sz="2000" dirty="0">
              <a:solidFill>
                <a:srgbClr val="FF0000"/>
              </a:solidFill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tabLst>
                <a:tab pos="1084580" algn="l"/>
              </a:tabLs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либо обязательными работами на срок до четырехсот восьмидесяти часов,</a:t>
            </a:r>
            <a:endParaRPr lang="ru-RU" sz="2000" dirty="0">
              <a:solidFill>
                <a:srgbClr val="FF0000"/>
              </a:solidFill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tabLst>
                <a:tab pos="1084580" algn="l"/>
              </a:tabLs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либо ограничением свободы на срок до трех лет,</a:t>
            </a:r>
            <a:endParaRPr lang="ru-RU" sz="2000" dirty="0">
              <a:solidFill>
                <a:srgbClr val="FF0000"/>
              </a:solidFill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tabLst>
                <a:tab pos="1084580" algn="l"/>
              </a:tabLs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либо лишением свободы на тот же срок с лишением права занимать определенные должности</a:t>
            </a:r>
            <a:endParaRPr lang="ru-RU" sz="2000" dirty="0">
              <a:solidFill>
                <a:srgbClr val="FF0000"/>
              </a:solidFill>
              <a:latin typeface="Book Antiqua" panose="02040602050305030304" pitchFamily="18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43769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841112"/>
            <a:ext cx="8784976" cy="5175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00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Статья 228.3. Незаконные приобретение, хранение или перевозка прекурсоров наркотических средств или психотропных веществ, а также незаконные приобретение, хранение или перевозка растений, содержащих прекурсоры наркотических средств или психотропных веществ, либо их частей, содержащих прекурсоры наркотических средств или психотропных веществ 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наказываются штрафом в размере от двухсот тысяч до трехсот тысяч рублей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или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в размере заработной платы или иного дохода осужденного за период до девяти месяцев,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либо обязательными работами на срок до ста восьмидесяти часов,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либо исправительными работами на срок до одного года,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либо ограничением свободы на срок до одного </a:t>
            </a:r>
            <a:r>
              <a:rPr lang="ru-RU" sz="2000" b="1" i="1" dirty="0" smtClean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года</a:t>
            </a:r>
            <a:r>
              <a:rPr lang="ru-RU" b="1" i="1" dirty="0">
                <a:solidFill>
                  <a:srgbClr val="FF0000"/>
                </a:solidFill>
                <a:latin typeface="Book Antiqua"/>
                <a:ea typeface="Times New Roman"/>
                <a:cs typeface="Times New Roman"/>
              </a:rPr>
              <a:t> </a:t>
            </a:r>
            <a:endParaRPr lang="ru-RU" sz="105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27785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540" y="1444963"/>
            <a:ext cx="8280920" cy="396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Book Antiqua"/>
                <a:ea typeface="Times New Roman"/>
                <a:cs typeface="Times New Roman"/>
              </a:rPr>
              <a:t>2. Те же деяния, совершенные в особо крупном размере, -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Book Antiqua"/>
                <a:ea typeface="Times New Roman"/>
                <a:cs typeface="Times New Roman"/>
              </a:rPr>
              <a:t> 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/>
                <a:ea typeface="Times New Roman"/>
                <a:cs typeface="Times New Roman"/>
              </a:rPr>
              <a:t>штраф в размере от трехсот тысяч до пятисот тысяч рублей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/>
                <a:ea typeface="Times New Roman"/>
                <a:cs typeface="Times New Roman"/>
              </a:rPr>
              <a:t>или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/>
                <a:ea typeface="Times New Roman"/>
                <a:cs typeface="Times New Roman"/>
              </a:rPr>
              <a:t>в размере заработной платы или иного дохода осужденного за период от девяти месяцев до одного года,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/>
                <a:ea typeface="Times New Roman"/>
                <a:cs typeface="Times New Roman"/>
              </a:rPr>
              <a:t>либо обязательными работами на срок от ста восьмидесяти до двухсот сорока часов,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/>
                <a:ea typeface="Times New Roman"/>
                <a:cs typeface="Times New Roman"/>
              </a:rPr>
              <a:t>либо исправительными работами на срок до двух лет,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/>
                <a:ea typeface="Times New Roman"/>
                <a:cs typeface="Times New Roman"/>
              </a:rPr>
              <a:t>либо ограничением свободы на срок до двух лет, 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/>
                <a:ea typeface="Times New Roman"/>
                <a:cs typeface="Times New Roman"/>
              </a:rPr>
              <a:t>либо лишением свободы на тот же срок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68597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95055"/>
            <a:ext cx="8496944" cy="4467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00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Статья 228.4. Незаконные производство, сбыт или пересылка прекурсоров наркотических средств или психотропных веществ, а также незаконные сбыт или пересылка растений, содержащих прекурсоры наркотических средств или психотропных веществ, либо их частей, содержащих прекурсоры наркотических средств или психотропных веществ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наказываются ограничением свободы на срок до четырех лет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либо лишением свободы на срок до пяти лет со штрафом 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в размере от двухсот тысяч до трехсот тысяч рублей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или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в размере заработной платы или иного дохода осужденного за период до девяти месяцев либо без </a:t>
            </a:r>
            <a:r>
              <a:rPr lang="ru-RU" sz="2000" b="1" i="1" dirty="0" smtClean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такового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16622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124"/>
            <a:ext cx="9144000" cy="682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881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736821"/>
            <a:ext cx="8352928" cy="5384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Book Antiqua"/>
                <a:ea typeface="Times New Roman"/>
                <a:cs typeface="Times New Roman"/>
              </a:rPr>
              <a:t>2</a:t>
            </a:r>
            <a:r>
              <a:rPr lang="ru-RU" sz="2000" b="1" dirty="0">
                <a:solidFill>
                  <a:srgbClr val="00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. Те же деяния, совершенные: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а) группой лиц по предварительному сговору или организованной группой;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б) лицом с использованием своего служебного положения;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в) в особо крупном размере, -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 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наказываются лишением свободы на срок от четырех до восьми лет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со штрафом в размере от трехсот тысяч до пятисот тысяч рублей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или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в размере заработной платы или иного дохода осужденного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за период от девяти месяцев до одного года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либо без такового и с ограничением свободы на срок до двух лет 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либо без такового</a:t>
            </a:r>
            <a:endParaRPr lang="ru-RU" sz="2000" dirty="0">
              <a:effectLst/>
              <a:latin typeface="Book Antiqua" panose="02040602050305030304" pitchFamily="18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8193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962524"/>
            <a:ext cx="8784976" cy="4932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00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Статья 230. Склонение к потреблению наркотических средств, психотропных веществ или их аналогов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Наказывается ограничением свободы на срок до трех лет,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либо арестом на срок до шести месяцев, либо лишением свободы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на срок от трех до пяти лет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00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2. То же деяние, совершенное: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а) группой лиц по предварительному сговору или организованной группой;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б) утратил силу;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в) в отношении двух или более лиц;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г) с применением насилия или с угрозой его применения, -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наказывается лишением свободы на срок от пяти до десяти лет 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с ограничением свободы на срок до двух лет либо без такового</a:t>
            </a:r>
            <a:endParaRPr lang="ru-RU" sz="2000" dirty="0">
              <a:effectLst/>
              <a:latin typeface="Book Antiqua" panose="02040602050305030304" pitchFamily="18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58213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026644"/>
            <a:ext cx="8496944" cy="4452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0000"/>
                </a:solidFill>
                <a:latin typeface="Book Antiqua"/>
                <a:ea typeface="Times New Roman"/>
                <a:cs typeface="Times New Roman"/>
              </a:rPr>
              <a:t>3</a:t>
            </a:r>
            <a:r>
              <a:rPr lang="ru-RU" sz="2000" b="1" dirty="0">
                <a:solidFill>
                  <a:srgbClr val="00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. Деяния, предусмотренные частями первой или второй настоящей статьи, если они: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а) совершены в отношении несовершеннолетнего;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б) повлекли по неосторожности смерть потерпевшего или иные тяжкие последствия, -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наказываются лишением свободы на срок от десяти до пятнадцати лет с лишением права занимать определенные должности 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или 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заниматься определенной деятельностью на срок до двадцати лет 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или 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без такового и с ограничением свободы на срок до двух лет </a:t>
            </a:r>
            <a:endParaRPr lang="ru-RU" sz="2000" dirty="0">
              <a:latin typeface="Book Antiqua" panose="02040602050305030304" pitchFamily="18" charset="0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/>
                <a:cs typeface="Times New Roman"/>
              </a:rPr>
              <a:t>либо без такового</a:t>
            </a:r>
            <a:endParaRPr lang="ru-RU" sz="2000" dirty="0">
              <a:effectLst/>
              <a:latin typeface="Book Antiqua" panose="02040602050305030304" pitchFamily="18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33923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156" y="-28230"/>
            <a:ext cx="9171156" cy="686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330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622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720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589" y="0"/>
            <a:ext cx="48488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429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659285"/>
            <a:ext cx="67687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Статья 6.8. Незаконный оборот наркотических средств, психотропных веществ или их аналогов и незаконные приобретение, хранение, перевозка растений, содержащих наркотические средства или психотропные вещества, либо их частей, содержащих наркотические средства или психотропные вещества</a:t>
            </a:r>
          </a:p>
          <a:p>
            <a:pPr algn="just"/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АДМИНИСТРАТИВНЫЙ ШТРАФ –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от четырех тысяч до пяти тысяч рублей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АДМИНИСТРАТИВНЫЙ АРЕСТ –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на срок до пятнадцати суток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718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12776" y="1850363"/>
            <a:ext cx="6318448" cy="3157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Статья 6.9. Потребление наркотических средств или     психотропных веществ без назначения врача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Calibri"/>
              <a:cs typeface="Times New Roman"/>
            </a:endParaRPr>
          </a:p>
          <a:p>
            <a:pPr algn="ctr">
              <a:lnSpc>
                <a:spcPts val="1220"/>
              </a:lnSpc>
              <a:spcAft>
                <a:spcPts val="0"/>
              </a:spcAft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Calibri"/>
                <a:cs typeface="Times New Roman"/>
              </a:rPr>
              <a:t>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АДМИНИСТРАТИВНЫЙ ШТРАФ – </a:t>
            </a: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от четырех тысяч до пяти тысяч рублей 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АДМИНИСТРАТИВНЫЙ АРЕСТ –</a:t>
            </a:r>
            <a:endParaRPr lang="ru-RU" sz="1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/>
                <a:cs typeface="Times New Roman"/>
              </a:rPr>
              <a:t>на срок до пятнадцати суток</a:t>
            </a:r>
            <a:endParaRPr lang="ru-RU" sz="2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 </a:t>
            </a:r>
            <a:endParaRPr lang="ru-RU" sz="1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67368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518221"/>
            <a:ext cx="8784976" cy="38215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Статья 228. Незаконные приобретение, хранение, перевозка, изготовление, переработка наркотических средств, психотропных веществ или их аналогов, а также незаконные приобретение, хранение, перевозка растений, содержащих наркотические средства или психотропные вещества, либо их частей, содержащих наркотические средства или психотропные вещества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342900" algn="ctr">
              <a:spcAft>
                <a:spcPts val="0"/>
              </a:spcAft>
              <a:buClr>
                <a:srgbClr val="FF0000"/>
              </a:buClr>
              <a:buFont typeface="+mj-lt"/>
              <a:buAutoNum type="arabicPeriod"/>
              <a:tabLst>
                <a:tab pos="457200" algn="l"/>
              </a:tabLst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ШТРАФ – </a:t>
            </a:r>
            <a:endParaRPr lang="ru-RU" sz="1400" dirty="0">
              <a:noFill/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до сорока тысяч рублей или в размере заработной 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платы</a:t>
            </a:r>
          </a:p>
          <a:p>
            <a:pPr algn="ctr">
              <a:spcAft>
                <a:spcPts val="0"/>
              </a:spcAft>
            </a:pP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 </a:t>
            </a: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или </a:t>
            </a:r>
            <a:endParaRPr lang="ru-RU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000"/>
                  </a:srgbClr>
                </a:outerShdw>
              </a:effectLst>
              <a:latin typeface="Book Antiqua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иного </a:t>
            </a: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дохода осужденного 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за </a:t>
            </a: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период до трех месяцев, </a:t>
            </a:r>
            <a:endParaRPr lang="ru-RU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000"/>
                  </a:srgbClr>
                </a:outerShdw>
              </a:effectLst>
              <a:latin typeface="Book Antiqua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либо </a:t>
            </a: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обязательными работами на срок до четырехсот восьмидесяти часов, либо исправительными работами на срок до двух лет, </a:t>
            </a:r>
            <a:endParaRPr lang="ru-RU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000"/>
                  </a:srgbClr>
                </a:outerShdw>
              </a:effectLst>
              <a:latin typeface="Book Antiqua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либо </a:t>
            </a: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ограничением свободы на срок до трех лет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,</a:t>
            </a:r>
          </a:p>
          <a:p>
            <a:pPr algn="ctr">
              <a:spcAft>
                <a:spcPts val="0"/>
              </a:spcAft>
            </a:pP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 </a:t>
            </a: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либо лишением свободы на тот же 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срок</a:t>
            </a:r>
          </a:p>
        </p:txBody>
      </p:sp>
    </p:spTree>
    <p:extLst>
      <p:ext uri="{BB962C8B-B14F-4D97-AF65-F5344CB8AC3E}">
        <p14:creationId xmlns:p14="http://schemas.microsoft.com/office/powerpoint/2010/main" val="4011679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516" y="974482"/>
            <a:ext cx="8712968" cy="463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Aft>
                <a:spcPts val="1000"/>
              </a:spcAft>
              <a:buFont typeface="+mj-lt"/>
              <a:buAutoNum type="arabicPeriod" startAt="2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ТЕ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ЖЕ ДЕЯНИЯ, СОВЕРШЕННЫЕ В КРУПНОМ РАЗМЕРЕ, -</a:t>
            </a:r>
            <a:endParaRPr lang="ru-RU" sz="1400" dirty="0">
              <a:latin typeface="Times New Roman"/>
              <a:ea typeface="Times New Roman"/>
            </a:endParaRPr>
          </a:p>
          <a:p>
            <a:pPr lvl="0" algn="ctr"/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лишение свободы на срок от трех до десяти лет </a:t>
            </a:r>
            <a:endParaRPr lang="ru-RU" sz="1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со штрафом в размере до пятисот тысяч рублей </a:t>
            </a:r>
            <a:endParaRPr lang="ru-RU" sz="1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или</a:t>
            </a:r>
            <a:endParaRPr lang="ru-RU" sz="1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 в размере заработной платы или иного дохода осужденного </a:t>
            </a:r>
            <a:endParaRPr lang="ru-RU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000"/>
                  </a:srgbClr>
                </a:outerShdw>
              </a:effectLst>
              <a:latin typeface="Book Antiqua"/>
              <a:ea typeface="Times New Roman"/>
            </a:endParaRPr>
          </a:p>
          <a:p>
            <a:pPr lvl="0" algn="ctr"/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за </a:t>
            </a: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период до трех лет 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либо </a:t>
            </a: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без 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такового</a:t>
            </a:r>
          </a:p>
          <a:p>
            <a:pPr lvl="0" algn="ctr">
              <a:spcAft>
                <a:spcPts val="1000"/>
              </a:spcAft>
            </a:pP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 </a:t>
            </a: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и с ограничением свободы на срок до одного года либо без такового </a:t>
            </a:r>
            <a:endParaRPr lang="ru-RU" sz="1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ctr">
              <a:spcAft>
                <a:spcPts val="1000"/>
              </a:spcAft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3. ТЕ ЖЕ ДЕЯНИЯ, СОВЕРШЕННЫЕ В ОСОБО КРУПНОМ РАЗМЕРЕ, -</a:t>
            </a:r>
            <a:endParaRPr lang="ru-RU" sz="1400" dirty="0">
              <a:latin typeface="Times New Roman"/>
              <a:ea typeface="Times New Roman"/>
            </a:endParaRPr>
          </a:p>
          <a:p>
            <a:pPr lvl="0" algn="ctr"/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лишение  свободы на срок от десяти до пятнадцати лет </a:t>
            </a:r>
            <a:endParaRPr lang="ru-RU" sz="1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со штрафом в размере до пятисот тысяч рублей </a:t>
            </a:r>
            <a:endParaRPr lang="ru-RU" sz="1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или</a:t>
            </a:r>
            <a:endParaRPr lang="ru-RU" sz="1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 в размере заработной платы или иного дохода осужденного </a:t>
            </a:r>
            <a:endParaRPr lang="ru-RU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000"/>
                  </a:srgbClr>
                </a:outerShdw>
              </a:effectLst>
              <a:latin typeface="Book Antiqua"/>
              <a:ea typeface="Times New Roman"/>
            </a:endParaRPr>
          </a:p>
          <a:p>
            <a:pPr lvl="0" algn="ctr"/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за </a:t>
            </a: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период до трех лет </a:t>
            </a:r>
            <a:endParaRPr lang="ru-RU" sz="1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либо без такового и с ограничением свободы </a:t>
            </a:r>
            <a:endParaRPr lang="ru-RU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000"/>
                  </a:srgbClr>
                </a:outerShdw>
              </a:effectLst>
              <a:latin typeface="Book Antiqua"/>
              <a:ea typeface="Times New Roman"/>
            </a:endParaRPr>
          </a:p>
          <a:p>
            <a:pPr lvl="0" algn="ctr"/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на </a:t>
            </a: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ook Antiqua"/>
                <a:ea typeface="Times New Roman"/>
              </a:rPr>
              <a:t>срок до полутора лет либо без такового</a:t>
            </a:r>
            <a:endParaRPr lang="ru-RU" sz="14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31371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182</TotalTime>
  <Words>1266</Words>
  <Application>Microsoft Office PowerPoint</Application>
  <PresentationFormat>Экран (4:3)</PresentationFormat>
  <Paragraphs>156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26 квартира</dc:creator>
  <cp:lastModifiedBy>Оксаночка</cp:lastModifiedBy>
  <cp:revision>29</cp:revision>
  <dcterms:created xsi:type="dcterms:W3CDTF">2014-06-07T22:02:47Z</dcterms:created>
  <dcterms:modified xsi:type="dcterms:W3CDTF">2019-12-07T20:34:30Z</dcterms:modified>
</cp:coreProperties>
</file>