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523FE3-800C-4395-B9A2-C37A8C3B4E6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94BBD6-9E9F-421F-BBD7-675F8553233F}">
      <dgm:prSet phldrT="[Текст]" custT="1"/>
      <dgm:spPr/>
      <dgm:t>
        <a:bodyPr/>
        <a:lstStyle/>
        <a:p>
          <a:r>
            <a:rPr lang="ru-RU" sz="3600" dirty="0" smtClean="0">
              <a:solidFill>
                <a:srgbClr val="FFFF00"/>
              </a:solidFill>
            </a:rPr>
            <a:t>ФОРМЫ РАБОТЫ</a:t>
          </a:r>
          <a:endParaRPr lang="ru-RU" sz="3600" dirty="0">
            <a:solidFill>
              <a:srgbClr val="FFFF00"/>
            </a:solidFill>
          </a:endParaRPr>
        </a:p>
      </dgm:t>
    </dgm:pt>
    <dgm:pt modelId="{05FE10C2-DCC0-4E74-9CD0-6034623BDEFB}" type="parTrans" cxnId="{C2160DB4-8ADD-408A-B737-6A7D96658B5A}">
      <dgm:prSet/>
      <dgm:spPr/>
      <dgm:t>
        <a:bodyPr/>
        <a:lstStyle/>
        <a:p>
          <a:endParaRPr lang="ru-RU"/>
        </a:p>
      </dgm:t>
    </dgm:pt>
    <dgm:pt modelId="{90390D57-BDF2-4926-AE7D-9A62B7962D20}" type="sibTrans" cxnId="{C2160DB4-8ADD-408A-B737-6A7D96658B5A}">
      <dgm:prSet/>
      <dgm:spPr/>
      <dgm:t>
        <a:bodyPr/>
        <a:lstStyle/>
        <a:p>
          <a:endParaRPr lang="ru-RU"/>
        </a:p>
      </dgm:t>
    </dgm:pt>
    <dgm:pt modelId="{74494EB0-52D2-49E6-AACE-A7EDB8541EE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СОВМЕСТНАЯ ДЕЯТЕЛЬНОСТЬ С ПЕДАГОГОМ</a:t>
          </a:r>
        </a:p>
        <a:p>
          <a:r>
            <a:rPr lang="ru-RU" sz="1800" dirty="0" smtClean="0">
              <a:solidFill>
                <a:srgbClr val="0000FF"/>
              </a:solidFill>
            </a:rPr>
            <a:t>ДИДАКТИЧЕСКИЕ ИГРЫ</a:t>
          </a:r>
        </a:p>
        <a:p>
          <a:r>
            <a:rPr lang="ru-RU" sz="1800" dirty="0" smtClean="0">
              <a:solidFill>
                <a:srgbClr val="0000FF"/>
              </a:solidFill>
            </a:rPr>
            <a:t>ПРОБЛЕМНЫЕ СИТУАЦИИ</a:t>
          </a:r>
        </a:p>
        <a:p>
          <a:r>
            <a:rPr lang="ru-RU" sz="1800" dirty="0" smtClean="0">
              <a:solidFill>
                <a:srgbClr val="0000FF"/>
              </a:solidFill>
            </a:rPr>
            <a:t>ПРОЕКТНАЯ ДЕЯТЕЛЬНОСТЬ</a:t>
          </a:r>
        </a:p>
        <a:p>
          <a:r>
            <a:rPr lang="ru-RU" sz="1800" dirty="0" smtClean="0">
              <a:solidFill>
                <a:srgbClr val="0000FF"/>
              </a:solidFill>
            </a:rPr>
            <a:t>ОБЩЕНИЕ</a:t>
          </a:r>
        </a:p>
        <a:p>
          <a:r>
            <a:rPr lang="ru-RU" sz="1800" dirty="0" smtClean="0">
              <a:solidFill>
                <a:srgbClr val="0000FF"/>
              </a:solidFill>
            </a:rPr>
            <a:t>РАЗВИВАЮЩИЕ ИГРЫ</a:t>
          </a:r>
        </a:p>
        <a:p>
          <a:r>
            <a:rPr lang="ru-RU" sz="1800" dirty="0" smtClean="0">
              <a:solidFill>
                <a:srgbClr val="0000FF"/>
              </a:solidFill>
            </a:rPr>
            <a:t>ПРОДУКТИВНАЯ ДЕЯТЕЛЬНОСТЬ</a:t>
          </a:r>
        </a:p>
        <a:p>
          <a:r>
            <a:rPr lang="ru-RU" sz="1800" dirty="0" smtClean="0">
              <a:solidFill>
                <a:srgbClr val="0000FF"/>
              </a:solidFill>
            </a:rPr>
            <a:t>ИГРОВЫЕ СИТУАЦИИ</a:t>
          </a:r>
          <a:endParaRPr lang="ru-RU" sz="1800" dirty="0">
            <a:solidFill>
              <a:srgbClr val="0000FF"/>
            </a:solidFill>
          </a:endParaRPr>
        </a:p>
      </dgm:t>
    </dgm:pt>
    <dgm:pt modelId="{3840CF04-9F9F-4483-B0D6-0BDD92190B24}" type="parTrans" cxnId="{FEAEF3CA-5F27-4B21-BE08-DB58A6FDC920}">
      <dgm:prSet/>
      <dgm:spPr/>
      <dgm:t>
        <a:bodyPr/>
        <a:lstStyle/>
        <a:p>
          <a:endParaRPr lang="ru-RU"/>
        </a:p>
      </dgm:t>
    </dgm:pt>
    <dgm:pt modelId="{833631B0-E0A9-4515-9F40-88A9F3F14638}" type="sibTrans" cxnId="{FEAEF3CA-5F27-4B21-BE08-DB58A6FDC920}">
      <dgm:prSet/>
      <dgm:spPr/>
      <dgm:t>
        <a:bodyPr/>
        <a:lstStyle/>
        <a:p>
          <a:endParaRPr lang="ru-RU"/>
        </a:p>
      </dgm:t>
    </dgm:pt>
    <dgm:pt modelId="{30D37D15-AC8A-4666-866B-654C9AB5BA6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СОВМЕСТНАЯ ДЕЯТЕЛЬНОСТЬ С РОДИТЕЛЯМИ</a:t>
          </a:r>
        </a:p>
        <a:p>
          <a:r>
            <a:rPr lang="ru-RU" sz="2000" dirty="0" smtClean="0">
              <a:solidFill>
                <a:srgbClr val="0000FF"/>
              </a:solidFill>
            </a:rPr>
            <a:t>КОНСУЛЬТАЦИИ</a:t>
          </a:r>
        </a:p>
        <a:p>
          <a:r>
            <a:rPr lang="ru-RU" sz="2000" dirty="0" smtClean="0">
              <a:solidFill>
                <a:srgbClr val="0000FF"/>
              </a:solidFill>
            </a:rPr>
            <a:t>БЕСЕДЫ</a:t>
          </a:r>
        </a:p>
        <a:p>
          <a:r>
            <a:rPr lang="ru-RU" sz="2000" dirty="0" smtClean="0">
              <a:solidFill>
                <a:srgbClr val="0000FF"/>
              </a:solidFill>
            </a:rPr>
            <a:t>СОВМЕСТНЫЕ ПРОЕКТЫ</a:t>
          </a:r>
        </a:p>
        <a:p>
          <a:r>
            <a:rPr lang="ru-RU" sz="2000" dirty="0" smtClean="0">
              <a:solidFill>
                <a:srgbClr val="0000FF"/>
              </a:solidFill>
            </a:rPr>
            <a:t>МАСТЕР-КЛАССЫ</a:t>
          </a:r>
        </a:p>
        <a:p>
          <a:r>
            <a:rPr lang="ru-RU" sz="2000" dirty="0" smtClean="0">
              <a:solidFill>
                <a:srgbClr val="0000FF"/>
              </a:solidFill>
            </a:rPr>
            <a:t>ВЫСТАВКИ</a:t>
          </a:r>
        </a:p>
        <a:p>
          <a:r>
            <a:rPr lang="ru-RU" sz="2000" dirty="0" smtClean="0">
              <a:solidFill>
                <a:srgbClr val="0000FF"/>
              </a:solidFill>
            </a:rPr>
            <a:t>ДОСУГИ</a:t>
          </a:r>
          <a:endParaRPr lang="ru-RU" sz="2000" dirty="0">
            <a:solidFill>
              <a:srgbClr val="0000FF"/>
            </a:solidFill>
          </a:endParaRPr>
        </a:p>
      </dgm:t>
    </dgm:pt>
    <dgm:pt modelId="{06C809EF-8E13-4B2F-A93C-FC29680B81F2}" type="parTrans" cxnId="{B5F1D454-7D7A-49A4-9A99-43767302E84B}">
      <dgm:prSet/>
      <dgm:spPr/>
      <dgm:t>
        <a:bodyPr/>
        <a:lstStyle/>
        <a:p>
          <a:endParaRPr lang="ru-RU"/>
        </a:p>
      </dgm:t>
    </dgm:pt>
    <dgm:pt modelId="{29A7F71B-93C1-4C15-83EB-9912D1D9148D}" type="sibTrans" cxnId="{B5F1D454-7D7A-49A4-9A99-43767302E84B}">
      <dgm:prSet/>
      <dgm:spPr/>
      <dgm:t>
        <a:bodyPr/>
        <a:lstStyle/>
        <a:p>
          <a:endParaRPr lang="ru-RU"/>
        </a:p>
      </dgm:t>
    </dgm:pt>
    <dgm:pt modelId="{B34C18AB-DFFA-4364-B7D6-FC93160AE71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САМОСТОЯТЕЛЬНАЯ ДЕЯТЕЛЬНОСТЬ ДЕТЕЙ</a:t>
          </a:r>
        </a:p>
        <a:p>
          <a:r>
            <a:rPr lang="ru-RU" sz="2000" dirty="0" smtClean="0">
              <a:solidFill>
                <a:srgbClr val="0000FF"/>
              </a:solidFill>
            </a:rPr>
            <a:t>РОЛЕВЫЕ ИГРЫ</a:t>
          </a:r>
        </a:p>
        <a:p>
          <a:r>
            <a:rPr lang="ru-RU" sz="2000" dirty="0" smtClean="0">
              <a:solidFill>
                <a:srgbClr val="0000FF"/>
              </a:solidFill>
            </a:rPr>
            <a:t>ИГРЫ- ДРАМАТИЗАЦИИ</a:t>
          </a:r>
        </a:p>
        <a:p>
          <a:r>
            <a:rPr lang="ru-RU" sz="2000" dirty="0" smtClean="0">
              <a:solidFill>
                <a:srgbClr val="0000FF"/>
              </a:solidFill>
            </a:rPr>
            <a:t>ПРОДУКТИВНАЯ ДЕЯТЕЛЬНОСТЬ</a:t>
          </a:r>
        </a:p>
        <a:p>
          <a:r>
            <a:rPr lang="ru-RU" sz="2000" dirty="0" smtClean="0">
              <a:solidFill>
                <a:srgbClr val="0000FF"/>
              </a:solidFill>
            </a:rPr>
            <a:t>ДИДАКТИЧЕСКИЕ ИГРЫ</a:t>
          </a:r>
          <a:endParaRPr lang="ru-RU" sz="2000" dirty="0">
            <a:solidFill>
              <a:srgbClr val="0000FF"/>
            </a:solidFill>
          </a:endParaRPr>
        </a:p>
      </dgm:t>
    </dgm:pt>
    <dgm:pt modelId="{43C2F274-01BA-4B8B-A164-87AA1414967D}" type="parTrans" cxnId="{00074C87-C2A5-424F-82E6-118F530123B9}">
      <dgm:prSet/>
      <dgm:spPr/>
      <dgm:t>
        <a:bodyPr/>
        <a:lstStyle/>
        <a:p>
          <a:endParaRPr lang="ru-RU"/>
        </a:p>
      </dgm:t>
    </dgm:pt>
    <dgm:pt modelId="{0542910A-7775-484A-BCF0-5CEDC25EEF92}" type="sibTrans" cxnId="{00074C87-C2A5-424F-82E6-118F530123B9}">
      <dgm:prSet/>
      <dgm:spPr/>
      <dgm:t>
        <a:bodyPr/>
        <a:lstStyle/>
        <a:p>
          <a:endParaRPr lang="ru-RU"/>
        </a:p>
      </dgm:t>
    </dgm:pt>
    <dgm:pt modelId="{5D29F87F-7355-44CA-89AF-3E69CE6F0277}" type="pres">
      <dgm:prSet presAssocID="{76523FE3-800C-4395-B9A2-C37A8C3B4E6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78CF81-0F77-438B-97C9-8883FF8BBDFC}" type="pres">
      <dgm:prSet presAssocID="{8D94BBD6-9E9F-421F-BBD7-675F8553233F}" presName="roof" presStyleLbl="dkBgShp" presStyleIdx="0" presStyleCnt="2" custScaleY="41980"/>
      <dgm:spPr/>
      <dgm:t>
        <a:bodyPr/>
        <a:lstStyle/>
        <a:p>
          <a:endParaRPr lang="ru-RU"/>
        </a:p>
      </dgm:t>
    </dgm:pt>
    <dgm:pt modelId="{03370356-74EC-4890-AB9E-DA60A4419D5A}" type="pres">
      <dgm:prSet presAssocID="{8D94BBD6-9E9F-421F-BBD7-675F8553233F}" presName="pillars" presStyleCnt="0"/>
      <dgm:spPr/>
    </dgm:pt>
    <dgm:pt modelId="{2C200F2F-262F-41EC-BE04-24049D873FCC}" type="pres">
      <dgm:prSet presAssocID="{8D94BBD6-9E9F-421F-BBD7-675F8553233F}" presName="pillar1" presStyleLbl="node1" presStyleIdx="0" presStyleCnt="3" custScaleY="127020" custLinFactNeighborX="-147" custLinFactNeighborY="-2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CF07F-9788-4F9E-B05A-25086D7E3875}" type="pres">
      <dgm:prSet presAssocID="{30D37D15-AC8A-4666-866B-654C9AB5BA6A}" presName="pillarX" presStyleLbl="node1" presStyleIdx="1" presStyleCnt="3" custScaleY="127939" custLinFactNeighborX="238" custLinFactNeighborY="-1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52B7DD-0B0D-4580-852A-9BC61AB20156}" type="pres">
      <dgm:prSet presAssocID="{B34C18AB-DFFA-4364-B7D6-FC93160AE71A}" presName="pillarX" presStyleLbl="node1" presStyleIdx="2" presStyleCnt="3" custScaleY="129297" custLinFactNeighborX="622" custLinFactNeighborY="-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A7454-378E-4F3E-A0C2-1BA2D3E4B397}" type="pres">
      <dgm:prSet presAssocID="{8D94BBD6-9E9F-421F-BBD7-675F8553233F}" presName="base" presStyleLbl="dkBgShp" presStyleIdx="1" presStyleCnt="2" custScaleY="68603" custLinFactNeighborX="836" custLinFactNeighborY="-20029"/>
      <dgm:spPr/>
    </dgm:pt>
  </dgm:ptLst>
  <dgm:cxnLst>
    <dgm:cxn modelId="{B5F1D454-7D7A-49A4-9A99-43767302E84B}" srcId="{8D94BBD6-9E9F-421F-BBD7-675F8553233F}" destId="{30D37D15-AC8A-4666-866B-654C9AB5BA6A}" srcOrd="1" destOrd="0" parTransId="{06C809EF-8E13-4B2F-A93C-FC29680B81F2}" sibTransId="{29A7F71B-93C1-4C15-83EB-9912D1D9148D}"/>
    <dgm:cxn modelId="{77BE046D-6079-4104-B7A5-D16C6A6F7CDE}" type="presOf" srcId="{76523FE3-800C-4395-B9A2-C37A8C3B4E69}" destId="{5D29F87F-7355-44CA-89AF-3E69CE6F0277}" srcOrd="0" destOrd="0" presId="urn:microsoft.com/office/officeart/2005/8/layout/hList3"/>
    <dgm:cxn modelId="{6866F74B-F5C9-47D4-A549-D1AE51C546A3}" type="presOf" srcId="{B34C18AB-DFFA-4364-B7D6-FC93160AE71A}" destId="{9952B7DD-0B0D-4580-852A-9BC61AB20156}" srcOrd="0" destOrd="0" presId="urn:microsoft.com/office/officeart/2005/8/layout/hList3"/>
    <dgm:cxn modelId="{00074C87-C2A5-424F-82E6-118F530123B9}" srcId="{8D94BBD6-9E9F-421F-BBD7-675F8553233F}" destId="{B34C18AB-DFFA-4364-B7D6-FC93160AE71A}" srcOrd="2" destOrd="0" parTransId="{43C2F274-01BA-4B8B-A164-87AA1414967D}" sibTransId="{0542910A-7775-484A-BCF0-5CEDC25EEF92}"/>
    <dgm:cxn modelId="{3FBCABE1-4E3C-49E8-B451-2907D521FE5F}" type="presOf" srcId="{8D94BBD6-9E9F-421F-BBD7-675F8553233F}" destId="{E178CF81-0F77-438B-97C9-8883FF8BBDFC}" srcOrd="0" destOrd="0" presId="urn:microsoft.com/office/officeart/2005/8/layout/hList3"/>
    <dgm:cxn modelId="{FEAEF3CA-5F27-4B21-BE08-DB58A6FDC920}" srcId="{8D94BBD6-9E9F-421F-BBD7-675F8553233F}" destId="{74494EB0-52D2-49E6-AACE-A7EDB8541EE3}" srcOrd="0" destOrd="0" parTransId="{3840CF04-9F9F-4483-B0D6-0BDD92190B24}" sibTransId="{833631B0-E0A9-4515-9F40-88A9F3F14638}"/>
    <dgm:cxn modelId="{C2160DB4-8ADD-408A-B737-6A7D96658B5A}" srcId="{76523FE3-800C-4395-B9A2-C37A8C3B4E69}" destId="{8D94BBD6-9E9F-421F-BBD7-675F8553233F}" srcOrd="0" destOrd="0" parTransId="{05FE10C2-DCC0-4E74-9CD0-6034623BDEFB}" sibTransId="{90390D57-BDF2-4926-AE7D-9A62B7962D20}"/>
    <dgm:cxn modelId="{F8AE4177-DDA3-4D3C-89D6-753CA944FCCE}" type="presOf" srcId="{74494EB0-52D2-49E6-AACE-A7EDB8541EE3}" destId="{2C200F2F-262F-41EC-BE04-24049D873FCC}" srcOrd="0" destOrd="0" presId="urn:microsoft.com/office/officeart/2005/8/layout/hList3"/>
    <dgm:cxn modelId="{14092E44-09B8-449C-BCB6-A5F39975CA3E}" type="presOf" srcId="{30D37D15-AC8A-4666-866B-654C9AB5BA6A}" destId="{946CF07F-9788-4F9E-B05A-25086D7E3875}" srcOrd="0" destOrd="0" presId="urn:microsoft.com/office/officeart/2005/8/layout/hList3"/>
    <dgm:cxn modelId="{33CD53B2-2E47-4C71-A1E5-95E94DCD9808}" type="presParOf" srcId="{5D29F87F-7355-44CA-89AF-3E69CE6F0277}" destId="{E178CF81-0F77-438B-97C9-8883FF8BBDFC}" srcOrd="0" destOrd="0" presId="urn:microsoft.com/office/officeart/2005/8/layout/hList3"/>
    <dgm:cxn modelId="{36BC85DF-56DA-4E92-9A3E-0BA835691242}" type="presParOf" srcId="{5D29F87F-7355-44CA-89AF-3E69CE6F0277}" destId="{03370356-74EC-4890-AB9E-DA60A4419D5A}" srcOrd="1" destOrd="0" presId="urn:microsoft.com/office/officeart/2005/8/layout/hList3"/>
    <dgm:cxn modelId="{7D4FA6B9-AE1D-4D44-9D77-27CA2A51C933}" type="presParOf" srcId="{03370356-74EC-4890-AB9E-DA60A4419D5A}" destId="{2C200F2F-262F-41EC-BE04-24049D873FCC}" srcOrd="0" destOrd="0" presId="urn:microsoft.com/office/officeart/2005/8/layout/hList3"/>
    <dgm:cxn modelId="{1CA99880-0174-4D9B-B523-F183B143F659}" type="presParOf" srcId="{03370356-74EC-4890-AB9E-DA60A4419D5A}" destId="{946CF07F-9788-4F9E-B05A-25086D7E3875}" srcOrd="1" destOrd="0" presId="urn:microsoft.com/office/officeart/2005/8/layout/hList3"/>
    <dgm:cxn modelId="{E1471C65-2161-4F34-B5E6-C16F16068D57}" type="presParOf" srcId="{03370356-74EC-4890-AB9E-DA60A4419D5A}" destId="{9952B7DD-0B0D-4580-852A-9BC61AB20156}" srcOrd="2" destOrd="0" presId="urn:microsoft.com/office/officeart/2005/8/layout/hList3"/>
    <dgm:cxn modelId="{BC355CBB-6D7E-4449-8BDE-129793028027}" type="presParOf" srcId="{5D29F87F-7355-44CA-89AF-3E69CE6F0277}" destId="{A5AA7454-378E-4F3E-A0C2-1BA2D3E4B39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5FAE5E-2174-4979-B632-BBD19D8842E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FF4CDA-E857-44CC-8981-9CC93F09A687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</a:rPr>
            <a:t>ПОДГОТОВИТЕЛЬНЫЙ</a:t>
          </a:r>
          <a:endParaRPr lang="ru-RU" dirty="0">
            <a:solidFill>
              <a:srgbClr val="0000FF"/>
            </a:solidFill>
          </a:endParaRPr>
        </a:p>
      </dgm:t>
    </dgm:pt>
    <dgm:pt modelId="{88FA0433-0188-4F1B-822B-40296CC7998B}" type="parTrans" cxnId="{63BFD572-45CD-4401-A341-4C517B1AAE8A}">
      <dgm:prSet/>
      <dgm:spPr/>
      <dgm:t>
        <a:bodyPr/>
        <a:lstStyle/>
        <a:p>
          <a:endParaRPr lang="ru-RU"/>
        </a:p>
      </dgm:t>
    </dgm:pt>
    <dgm:pt modelId="{06B3FE47-E8D4-493C-B825-751A3A9F0AE6}" type="sibTrans" cxnId="{63BFD572-45CD-4401-A341-4C517B1AAE8A}">
      <dgm:prSet/>
      <dgm:spPr/>
      <dgm:t>
        <a:bodyPr/>
        <a:lstStyle/>
        <a:p>
          <a:endParaRPr lang="ru-RU"/>
        </a:p>
      </dgm:t>
    </dgm:pt>
    <dgm:pt modelId="{969D6961-D600-45D9-AEFF-25D28FCD9EC4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</a:rPr>
            <a:t>ОСНОВНОЙ</a:t>
          </a:r>
          <a:endParaRPr lang="ru-RU" dirty="0">
            <a:solidFill>
              <a:srgbClr val="0000FF"/>
            </a:solidFill>
          </a:endParaRPr>
        </a:p>
      </dgm:t>
    </dgm:pt>
    <dgm:pt modelId="{8D09AB18-5BAE-492E-8E2C-E0BF86D67F15}" type="sibTrans" cxnId="{A5F85553-E127-4612-8A54-19449D90651A}">
      <dgm:prSet/>
      <dgm:spPr/>
      <dgm:t>
        <a:bodyPr/>
        <a:lstStyle/>
        <a:p>
          <a:endParaRPr lang="ru-RU"/>
        </a:p>
      </dgm:t>
    </dgm:pt>
    <dgm:pt modelId="{55E35946-0674-4750-808C-45145561E494}" type="parTrans" cxnId="{A5F85553-E127-4612-8A54-19449D90651A}">
      <dgm:prSet/>
      <dgm:spPr/>
      <dgm:t>
        <a:bodyPr/>
        <a:lstStyle/>
        <a:p>
          <a:endParaRPr lang="ru-RU"/>
        </a:p>
      </dgm:t>
    </dgm:pt>
    <dgm:pt modelId="{52744819-C8B2-4E8B-9862-AAE7267869A7}">
      <dgm:prSet phldrT="[Текст]"/>
      <dgm:spPr/>
      <dgm:t>
        <a:bodyPr/>
        <a:lstStyle/>
        <a:p>
          <a:r>
            <a:rPr lang="ru-RU" dirty="0" smtClean="0">
              <a:solidFill>
                <a:srgbClr val="0000FF"/>
              </a:solidFill>
            </a:rPr>
            <a:t>ЗАКЛЮЧИТЕЛЬНЫЙ</a:t>
          </a:r>
          <a:endParaRPr lang="ru-RU" dirty="0">
            <a:solidFill>
              <a:srgbClr val="0000FF"/>
            </a:solidFill>
          </a:endParaRPr>
        </a:p>
      </dgm:t>
    </dgm:pt>
    <dgm:pt modelId="{3E6DA3EA-2640-46E1-B485-54B50199A2F8}" type="sibTrans" cxnId="{F20BDDD9-BE4A-4E88-B3B5-888A4214F37C}">
      <dgm:prSet/>
      <dgm:spPr/>
      <dgm:t>
        <a:bodyPr/>
        <a:lstStyle/>
        <a:p>
          <a:endParaRPr lang="ru-RU"/>
        </a:p>
      </dgm:t>
    </dgm:pt>
    <dgm:pt modelId="{D3E65EF6-24AD-4491-BA9F-95B67AB2EB3B}" type="parTrans" cxnId="{F20BDDD9-BE4A-4E88-B3B5-888A4214F37C}">
      <dgm:prSet/>
      <dgm:spPr/>
      <dgm:t>
        <a:bodyPr/>
        <a:lstStyle/>
        <a:p>
          <a:endParaRPr lang="ru-RU"/>
        </a:p>
      </dgm:t>
    </dgm:pt>
    <dgm:pt modelId="{D9A5EA77-7AA6-4E6D-9DE4-ED66C0B4EFB2}" type="pres">
      <dgm:prSet presAssocID="{B35FAE5E-2174-4979-B632-BBD19D8842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4F7D59-7215-49A9-860D-D28F9FAEE746}" type="pres">
      <dgm:prSet presAssocID="{52744819-C8B2-4E8B-9862-AAE7267869A7}" presName="boxAndChildren" presStyleCnt="0"/>
      <dgm:spPr/>
    </dgm:pt>
    <dgm:pt modelId="{9E27D3FE-0019-4AA8-8153-C3B2BFA0057F}" type="pres">
      <dgm:prSet presAssocID="{52744819-C8B2-4E8B-9862-AAE7267869A7}" presName="parentTextBox" presStyleLbl="node1" presStyleIdx="0" presStyleCnt="3"/>
      <dgm:spPr/>
      <dgm:t>
        <a:bodyPr/>
        <a:lstStyle/>
        <a:p>
          <a:endParaRPr lang="ru-RU"/>
        </a:p>
      </dgm:t>
    </dgm:pt>
    <dgm:pt modelId="{61CEE14E-F708-437D-9704-D18055D35071}" type="pres">
      <dgm:prSet presAssocID="{8D09AB18-5BAE-492E-8E2C-E0BF86D67F15}" presName="sp" presStyleCnt="0"/>
      <dgm:spPr/>
    </dgm:pt>
    <dgm:pt modelId="{1A2BCE5D-8CB8-4BDE-8C88-A87D3BF2A4D1}" type="pres">
      <dgm:prSet presAssocID="{969D6961-D600-45D9-AEFF-25D28FCD9EC4}" presName="arrowAndChildren" presStyleCnt="0"/>
      <dgm:spPr/>
    </dgm:pt>
    <dgm:pt modelId="{C3F01A2A-A7D9-4B00-8C89-3E8425730442}" type="pres">
      <dgm:prSet presAssocID="{969D6961-D600-45D9-AEFF-25D28FCD9EC4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62984D21-7B9A-440B-841A-6990611165A0}" type="pres">
      <dgm:prSet presAssocID="{06B3FE47-E8D4-493C-B825-751A3A9F0AE6}" presName="sp" presStyleCnt="0"/>
      <dgm:spPr/>
    </dgm:pt>
    <dgm:pt modelId="{9A5914A8-CD9F-42A4-8A84-E4E7D3ED191F}" type="pres">
      <dgm:prSet presAssocID="{D3FF4CDA-E857-44CC-8981-9CC93F09A687}" presName="arrowAndChildren" presStyleCnt="0"/>
      <dgm:spPr/>
    </dgm:pt>
    <dgm:pt modelId="{FE10ADBE-EC82-43C1-B6CD-3376B5598928}" type="pres">
      <dgm:prSet presAssocID="{D3FF4CDA-E857-44CC-8981-9CC93F09A687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929E290C-8FE8-4D20-9708-B8D10262328C}" type="presOf" srcId="{B35FAE5E-2174-4979-B632-BBD19D8842E1}" destId="{D9A5EA77-7AA6-4E6D-9DE4-ED66C0B4EFB2}" srcOrd="0" destOrd="0" presId="urn:microsoft.com/office/officeart/2005/8/layout/process4"/>
    <dgm:cxn modelId="{F8E57A3C-E88A-4C30-BF40-336389C2B3F0}" type="presOf" srcId="{52744819-C8B2-4E8B-9862-AAE7267869A7}" destId="{9E27D3FE-0019-4AA8-8153-C3B2BFA0057F}" srcOrd="0" destOrd="0" presId="urn:microsoft.com/office/officeart/2005/8/layout/process4"/>
    <dgm:cxn modelId="{A5F85553-E127-4612-8A54-19449D90651A}" srcId="{B35FAE5E-2174-4979-B632-BBD19D8842E1}" destId="{969D6961-D600-45D9-AEFF-25D28FCD9EC4}" srcOrd="1" destOrd="0" parTransId="{55E35946-0674-4750-808C-45145561E494}" sibTransId="{8D09AB18-5BAE-492E-8E2C-E0BF86D67F15}"/>
    <dgm:cxn modelId="{9205673E-A27F-4898-B611-520074BF3A2E}" type="presOf" srcId="{D3FF4CDA-E857-44CC-8981-9CC93F09A687}" destId="{FE10ADBE-EC82-43C1-B6CD-3376B5598928}" srcOrd="0" destOrd="0" presId="urn:microsoft.com/office/officeart/2005/8/layout/process4"/>
    <dgm:cxn modelId="{910E1C8F-876E-49F0-9EE5-1FFAB33B7A50}" type="presOf" srcId="{969D6961-D600-45D9-AEFF-25D28FCD9EC4}" destId="{C3F01A2A-A7D9-4B00-8C89-3E8425730442}" srcOrd="0" destOrd="0" presId="urn:microsoft.com/office/officeart/2005/8/layout/process4"/>
    <dgm:cxn modelId="{F20BDDD9-BE4A-4E88-B3B5-888A4214F37C}" srcId="{B35FAE5E-2174-4979-B632-BBD19D8842E1}" destId="{52744819-C8B2-4E8B-9862-AAE7267869A7}" srcOrd="2" destOrd="0" parTransId="{D3E65EF6-24AD-4491-BA9F-95B67AB2EB3B}" sibTransId="{3E6DA3EA-2640-46E1-B485-54B50199A2F8}"/>
    <dgm:cxn modelId="{63BFD572-45CD-4401-A341-4C517B1AAE8A}" srcId="{B35FAE5E-2174-4979-B632-BBD19D8842E1}" destId="{D3FF4CDA-E857-44CC-8981-9CC93F09A687}" srcOrd="0" destOrd="0" parTransId="{88FA0433-0188-4F1B-822B-40296CC7998B}" sibTransId="{06B3FE47-E8D4-493C-B825-751A3A9F0AE6}"/>
    <dgm:cxn modelId="{AB2E2B83-BAFF-48C7-8493-F5E97AD20D6F}" type="presParOf" srcId="{D9A5EA77-7AA6-4E6D-9DE4-ED66C0B4EFB2}" destId="{154F7D59-7215-49A9-860D-D28F9FAEE746}" srcOrd="0" destOrd="0" presId="urn:microsoft.com/office/officeart/2005/8/layout/process4"/>
    <dgm:cxn modelId="{30356FB5-17A8-4CBE-978C-E5F7CFE69829}" type="presParOf" srcId="{154F7D59-7215-49A9-860D-D28F9FAEE746}" destId="{9E27D3FE-0019-4AA8-8153-C3B2BFA0057F}" srcOrd="0" destOrd="0" presId="urn:microsoft.com/office/officeart/2005/8/layout/process4"/>
    <dgm:cxn modelId="{EBBB9022-6B7F-4362-87B6-14C863198E6E}" type="presParOf" srcId="{D9A5EA77-7AA6-4E6D-9DE4-ED66C0B4EFB2}" destId="{61CEE14E-F708-437D-9704-D18055D35071}" srcOrd="1" destOrd="0" presId="urn:microsoft.com/office/officeart/2005/8/layout/process4"/>
    <dgm:cxn modelId="{5FEFCC8D-593F-4AF7-A301-47C7D9A08E0D}" type="presParOf" srcId="{D9A5EA77-7AA6-4E6D-9DE4-ED66C0B4EFB2}" destId="{1A2BCE5D-8CB8-4BDE-8C88-A87D3BF2A4D1}" srcOrd="2" destOrd="0" presId="urn:microsoft.com/office/officeart/2005/8/layout/process4"/>
    <dgm:cxn modelId="{1BE52D59-F2E6-4678-9CC4-474D30138C98}" type="presParOf" srcId="{1A2BCE5D-8CB8-4BDE-8C88-A87D3BF2A4D1}" destId="{C3F01A2A-A7D9-4B00-8C89-3E8425730442}" srcOrd="0" destOrd="0" presId="urn:microsoft.com/office/officeart/2005/8/layout/process4"/>
    <dgm:cxn modelId="{33084F30-1BC6-4177-840C-88D270BA5B6E}" type="presParOf" srcId="{D9A5EA77-7AA6-4E6D-9DE4-ED66C0B4EFB2}" destId="{62984D21-7B9A-440B-841A-6990611165A0}" srcOrd="3" destOrd="0" presId="urn:microsoft.com/office/officeart/2005/8/layout/process4"/>
    <dgm:cxn modelId="{EE0AC5FB-7F8B-4AF6-AD6E-E2378AF4E26F}" type="presParOf" srcId="{D9A5EA77-7AA6-4E6D-9DE4-ED66C0B4EFB2}" destId="{9A5914A8-CD9F-42A4-8A84-E4E7D3ED191F}" srcOrd="4" destOrd="0" presId="urn:microsoft.com/office/officeart/2005/8/layout/process4"/>
    <dgm:cxn modelId="{D3880A3E-F55F-4704-8B9A-ADED97B35DA8}" type="presParOf" srcId="{9A5914A8-CD9F-42A4-8A84-E4E7D3ED191F}" destId="{FE10ADBE-EC82-43C1-B6CD-3376B559892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78CF81-0F77-438B-97C9-8883FF8BBDFC}">
      <dsp:nvSpPr>
        <dsp:cNvPr id="0" name=""/>
        <dsp:cNvSpPr/>
      </dsp:nvSpPr>
      <dsp:spPr>
        <a:xfrm>
          <a:off x="0" y="212126"/>
          <a:ext cx="8616280" cy="82525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FFFF00"/>
              </a:solidFill>
            </a:rPr>
            <a:t>ФОРМЫ РАБОТЫ</a:t>
          </a:r>
          <a:endParaRPr lang="ru-RU" sz="3600" kern="1200" dirty="0">
            <a:solidFill>
              <a:srgbClr val="FFFF00"/>
            </a:solidFill>
          </a:endParaRPr>
        </a:p>
      </dsp:txBody>
      <dsp:txXfrm>
        <a:off x="0" y="212126"/>
        <a:ext cx="8616280" cy="825250"/>
      </dsp:txXfrm>
    </dsp:sp>
    <dsp:sp modelId="{2C200F2F-262F-41EC-BE04-24049D873FCC}">
      <dsp:nvSpPr>
        <dsp:cNvPr id="0" name=""/>
        <dsp:cNvSpPr/>
      </dsp:nvSpPr>
      <dsp:spPr>
        <a:xfrm>
          <a:off x="0" y="958952"/>
          <a:ext cx="2869288" cy="5243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СОВМЕСТНАЯ ДЕЯТЕЛЬНОСТЬ С ПЕДАГОГОМ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ДИДАКТИЧЕСКИЕ ИГРЫ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ПРОБЛЕМНЫЕ СИТУАЦИИ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ПРОЕКТНАЯ ДЕЯТЕЛЬНОСТЬ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ОБЩЕНИЕ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РАЗВИВАЮЩИЕ ИГРЫ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ПРОДУКТИВНАЯ ДЕЯТЕЛЬНОСТЬ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00FF"/>
              </a:solidFill>
            </a:rPr>
            <a:t>ИГРОВЫЕ СИТУАЦИИ</a:t>
          </a:r>
          <a:endParaRPr lang="ru-RU" sz="1800" kern="1200" dirty="0">
            <a:solidFill>
              <a:srgbClr val="0000FF"/>
            </a:solidFill>
          </a:endParaRPr>
        </a:p>
      </dsp:txBody>
      <dsp:txXfrm>
        <a:off x="0" y="958952"/>
        <a:ext cx="2869288" cy="5243663"/>
      </dsp:txXfrm>
    </dsp:sp>
    <dsp:sp modelId="{946CF07F-9788-4F9E-B05A-25086D7E3875}">
      <dsp:nvSpPr>
        <dsp:cNvPr id="0" name=""/>
        <dsp:cNvSpPr/>
      </dsp:nvSpPr>
      <dsp:spPr>
        <a:xfrm>
          <a:off x="2880324" y="963472"/>
          <a:ext cx="2869288" cy="52816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СОВМЕСТНАЯ ДЕЯТЕЛЬНОСТЬ С РОДИТЕЛЯМИ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КОНСУЛЬТАЦИИ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БЕСЕДЫ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СОВМЕСТНЫЕ ПРОЕКТЫ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МАСТЕР-КЛАССЫ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ВЫСТАВКИ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ДОСУГИ</a:t>
          </a:r>
          <a:endParaRPr lang="ru-RU" sz="2000" kern="1200" dirty="0">
            <a:solidFill>
              <a:srgbClr val="0000FF"/>
            </a:solidFill>
          </a:endParaRPr>
        </a:p>
      </dsp:txBody>
      <dsp:txXfrm>
        <a:off x="2880324" y="963472"/>
        <a:ext cx="2869288" cy="5281601"/>
      </dsp:txXfrm>
    </dsp:sp>
    <dsp:sp modelId="{9952B7DD-0B0D-4580-852A-9BC61AB20156}">
      <dsp:nvSpPr>
        <dsp:cNvPr id="0" name=""/>
        <dsp:cNvSpPr/>
      </dsp:nvSpPr>
      <dsp:spPr>
        <a:xfrm>
          <a:off x="5746991" y="963472"/>
          <a:ext cx="2869288" cy="53376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САМОСТОЯТЕЛЬНАЯ ДЕЯТЕЛЬНОСТЬ ДЕТЕЙ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РОЛЕВЫЕ ИГРЫ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ИГРЫ- ДРАМАТИЗАЦИИ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ПРОДУКТИВНАЯ ДЕЯТЕЛЬНОСТЬ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00FF"/>
              </a:solidFill>
            </a:rPr>
            <a:t>ДИДАКТИЧЕСКИЕ ИГРЫ</a:t>
          </a:r>
          <a:endParaRPr lang="ru-RU" sz="2000" kern="1200" dirty="0">
            <a:solidFill>
              <a:srgbClr val="0000FF"/>
            </a:solidFill>
          </a:endParaRPr>
        </a:p>
      </dsp:txBody>
      <dsp:txXfrm>
        <a:off x="5746991" y="963472"/>
        <a:ext cx="2869288" cy="5337662"/>
      </dsp:txXfrm>
    </dsp:sp>
    <dsp:sp modelId="{A5AA7454-378E-4F3E-A0C2-1BA2D3E4B397}">
      <dsp:nvSpPr>
        <dsp:cNvPr id="0" name=""/>
        <dsp:cNvSpPr/>
      </dsp:nvSpPr>
      <dsp:spPr>
        <a:xfrm>
          <a:off x="0" y="5716015"/>
          <a:ext cx="8616280" cy="31467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27D3FE-0019-4AA8-8153-C3B2BFA0057F}">
      <dsp:nvSpPr>
        <dsp:cNvPr id="0" name=""/>
        <dsp:cNvSpPr/>
      </dsp:nvSpPr>
      <dsp:spPr>
        <a:xfrm>
          <a:off x="0" y="3544355"/>
          <a:ext cx="8229600" cy="1163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rgbClr val="0000FF"/>
              </a:solidFill>
            </a:rPr>
            <a:t>ЗАКЛЮЧИТЕЛЬНЫЙ</a:t>
          </a:r>
          <a:endParaRPr lang="ru-RU" sz="4200" kern="1200" dirty="0">
            <a:solidFill>
              <a:srgbClr val="0000FF"/>
            </a:solidFill>
          </a:endParaRPr>
        </a:p>
      </dsp:txBody>
      <dsp:txXfrm>
        <a:off x="0" y="3544355"/>
        <a:ext cx="8229600" cy="1163336"/>
      </dsp:txXfrm>
    </dsp:sp>
    <dsp:sp modelId="{C3F01A2A-A7D9-4B00-8C89-3E8425730442}">
      <dsp:nvSpPr>
        <dsp:cNvPr id="0" name=""/>
        <dsp:cNvSpPr/>
      </dsp:nvSpPr>
      <dsp:spPr>
        <a:xfrm rot="10800000">
          <a:off x="0" y="1772594"/>
          <a:ext cx="8229600" cy="178921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rgbClr val="0000FF"/>
              </a:solidFill>
            </a:rPr>
            <a:t>ОСНОВНОЙ</a:t>
          </a:r>
          <a:endParaRPr lang="ru-RU" sz="4200" kern="1200" dirty="0">
            <a:solidFill>
              <a:srgbClr val="0000FF"/>
            </a:solidFill>
          </a:endParaRPr>
        </a:p>
      </dsp:txBody>
      <dsp:txXfrm rot="10800000">
        <a:off x="0" y="1772594"/>
        <a:ext cx="8229600" cy="1789211"/>
      </dsp:txXfrm>
    </dsp:sp>
    <dsp:sp modelId="{FE10ADBE-EC82-43C1-B6CD-3376B5598928}">
      <dsp:nvSpPr>
        <dsp:cNvPr id="0" name=""/>
        <dsp:cNvSpPr/>
      </dsp:nvSpPr>
      <dsp:spPr>
        <a:xfrm rot="10800000">
          <a:off x="0" y="832"/>
          <a:ext cx="8229600" cy="178921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rgbClr val="0000FF"/>
              </a:solidFill>
            </a:rPr>
            <a:t>ПОДГОТОВИТЕЛЬНЫЙ</a:t>
          </a:r>
          <a:endParaRPr lang="ru-RU" sz="4200" kern="1200" dirty="0">
            <a:solidFill>
              <a:srgbClr val="0000FF"/>
            </a:solidFill>
          </a:endParaRPr>
        </a:p>
      </dsp:txBody>
      <dsp:txXfrm rot="10800000">
        <a:off x="0" y="832"/>
        <a:ext cx="8229600" cy="1789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86409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ПРОЕКТ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424936" cy="4896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«Использование развивающих игр как средство развития интеллектуальных и творческих способностей детей старшего дошкольного возраста при подготовке к школе»  </a:t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                                                              </a:t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/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                                             Подготовили:</a:t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                                           воспитатели</a:t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                                                  Кузьмичева Л.И.</a:t>
            </a:r>
            <a:br>
              <a:rPr lang="ru-RU" dirty="0" smtClean="0">
                <a:solidFill>
                  <a:srgbClr val="0000FF"/>
                </a:solidFill>
                <a:cs typeface="Andalus" pitchFamily="18" charset="-78"/>
              </a:rPr>
            </a:br>
            <a:r>
              <a:rPr lang="ru-RU" dirty="0" smtClean="0">
                <a:solidFill>
                  <a:srgbClr val="0000FF"/>
                </a:solidFill>
                <a:cs typeface="Andalus" pitchFamily="18" charset="-78"/>
              </a:rPr>
              <a:t>                                             Бекетова Е.А.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79208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effectLst/>
              </a:rPr>
              <a:t>ОЖИДАЕМЫЕ РЕЗУЛЬТАТЫ РЕАЛИЗАЦИИ ПРОЕКТА</a:t>
            </a:r>
            <a:endParaRPr lang="ru-RU" sz="2800" dirty="0">
              <a:solidFill>
                <a:schemeClr val="tx2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8291264" cy="5400600"/>
          </a:xfrm>
        </p:spPr>
        <p:txBody>
          <a:bodyPr>
            <a:noAutofit/>
          </a:bodyPr>
          <a:lstStyle/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1. Облегчение процесса социально-психологической адаптации к школе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2. Воспитание положительного отношения к школе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3. Повышение уровня готовности детей к школе 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4. Выработка навыков общения и поведения в коллективе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5. </a:t>
            </a:r>
            <a:r>
              <a:rPr lang="ru-RU" sz="2000" dirty="0" err="1" smtClean="0">
                <a:solidFill>
                  <a:srgbClr val="0000FF"/>
                </a:solidFill>
              </a:rPr>
              <a:t>Сформированность</a:t>
            </a:r>
            <a:r>
              <a:rPr lang="ru-RU" sz="2000" dirty="0" smtClean="0">
                <a:solidFill>
                  <a:srgbClr val="0000FF"/>
                </a:solidFill>
              </a:rPr>
              <a:t>  элементарных математических представлений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6. Повышение уровня речевого развития 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7. Развитие познавательных интересов к учебной деятельности и формирование желания учиться в школе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8. Воспитание у детей организованности,  сплоченности в группе, уважения к старшим</a:t>
            </a:r>
          </a:p>
          <a:p>
            <a:pPr lvl="1"/>
            <a:r>
              <a:rPr lang="ru-RU" sz="2000" dirty="0" smtClean="0">
                <a:solidFill>
                  <a:srgbClr val="0000FF"/>
                </a:solidFill>
              </a:rPr>
              <a:t>9. Воспитание у детей навыков ЗОЖ и осознанного отношения к здоровью, развитие общей и мелкой моторики, общее оздоровление организма</a:t>
            </a:r>
            <a:endParaRPr lang="ru-RU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effectLst/>
              </a:rPr>
              <a:t>СПАСИБО ЗА ВНИМАНИЕ</a:t>
            </a:r>
            <a:endParaRPr lang="ru-RU" sz="3600" dirty="0">
              <a:solidFill>
                <a:schemeClr val="tx2"/>
              </a:solidFill>
              <a:effectLst/>
            </a:endParaRPr>
          </a:p>
        </p:txBody>
      </p:sp>
      <p:pic>
        <p:nvPicPr>
          <p:cNvPr id="5" name="Содержимое 4" descr="IMG_20191113_0747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Содержимое 5" descr="IMG_20191112_16200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Игра – это искра, зажигающая огонёк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пытливости и любознательности.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                             В.А.Сухомлинский</a:t>
            </a:r>
            <a:endParaRPr lang="ru-RU" sz="3200" dirty="0">
              <a:solidFill>
                <a:srgbClr val="0000FF"/>
              </a:solidFill>
            </a:endParaRPr>
          </a:p>
        </p:txBody>
      </p:sp>
      <p:pic>
        <p:nvPicPr>
          <p:cNvPr id="4" name="Содержимое 3" descr="IMG_20191112_1618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22927"/>
          <a:stretch>
            <a:fillRect/>
          </a:stretch>
        </p:blipFill>
        <p:spPr>
          <a:xfrm>
            <a:off x="2771799" y="2564904"/>
            <a:ext cx="4248473" cy="38884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836712"/>
            <a:ext cx="7772400" cy="5544616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ru-RU" sz="2400" dirty="0" smtClean="0">
                <a:effectLst/>
                <a:latin typeface="+mn-lt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  <a:t>Процесс глубоких перемен, происходящих в современном образовании, выдвигает в качестве приоритетной проблему развития творчества, мышления, способствующего формированию разносторонне-развитой личности. </a:t>
            </a:r>
            <a:b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  <a:t>       Ребенок по своей природе -  исследователь, экспериментатор, с радостью и удивлением открывающий для себя мир. </a:t>
            </a:r>
            <a:b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  <a:t>       Интеллектуальный труд очень нелегок, и, учитывая возрастные особенности детей дошкольного возраста, педагоги должны помнить, что основной метод развития - проблемно-поисковый, а главная форма организации - игра.</a:t>
            </a:r>
            <a:b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  <a:t>        Игра – самоценная деятельность для дошкольника, обеспечивающая ему ощущение свободы, подвластности вещей, действий, отношений; позволяющая наиболее полно реализовать, достичь состояния полного эмоционального комфорта. </a:t>
            </a:r>
            <a:br>
              <a:rPr lang="ru-RU" sz="2400" dirty="0" smtClean="0">
                <a:solidFill>
                  <a:srgbClr val="0000FF"/>
                </a:solidFill>
                <a:effectLst/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effectLst/>
                <a:latin typeface="+mn-lt"/>
              </a:rPr>
              <a:t>        </a:t>
            </a:r>
            <a:endParaRPr lang="ru-RU" sz="2400" dirty="0"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50405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АКТУАЛЬНОСТЬ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84784"/>
            <a:ext cx="7772400" cy="4176464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rgbClr val="0000FF"/>
                </a:solidFill>
                <a:effectLst/>
                <a:latin typeface="+mn-lt"/>
              </a:rPr>
              <a:t>Гармоничное развитие как интеллектуальных и творческих способностей детей старшего дошкольного возраста посредством развивающих игр</a:t>
            </a:r>
            <a:br>
              <a:rPr lang="ru-RU" sz="4000" b="0" dirty="0" smtClean="0">
                <a:solidFill>
                  <a:srgbClr val="0000FF"/>
                </a:solidFill>
                <a:effectLst/>
                <a:latin typeface="+mn-lt"/>
              </a:rPr>
            </a:br>
            <a:endParaRPr lang="ru-RU" sz="4000" b="0" dirty="0">
              <a:solidFill>
                <a:srgbClr val="0000FF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0"/>
            <a:ext cx="7772400" cy="6480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ЦЕЛЬ 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80728"/>
            <a:ext cx="7772400" cy="525658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00FF"/>
                </a:solidFill>
                <a:latin typeface="+mn-lt"/>
                <a:cs typeface="Arial" charset="0"/>
              </a:rPr>
              <a:t> </a:t>
            </a:r>
            <a: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  <a:t>- Анализ психолого-педагогической литературы и передового опыта по теме проекта;</a:t>
            </a:r>
            <a:b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</a:br>
            <a: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  <a:t>- Определение уровня знаний и мотивации детей;</a:t>
            </a:r>
            <a:b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</a:br>
            <a: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  <a:t>- Пополнение и модернизация развивающей предметно-пространственной среды;</a:t>
            </a:r>
            <a:b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</a:br>
            <a: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  <a:t>- Определить систему работы с детьми;</a:t>
            </a:r>
            <a:b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</a:br>
            <a:r>
              <a:rPr lang="ru-RU" sz="3100" dirty="0" smtClean="0">
                <a:solidFill>
                  <a:srgbClr val="0000FF"/>
                </a:solidFill>
                <a:effectLst/>
                <a:latin typeface="+mn-lt"/>
                <a:cs typeface="Arial" charset="0"/>
              </a:rPr>
              <a:t>- Организовать педагогическое просвещение родителей.</a:t>
            </a:r>
            <a:r>
              <a:rPr lang="ru-RU" sz="3100" dirty="0" smtClean="0">
                <a:effectLst/>
                <a:latin typeface="+mn-lt"/>
                <a:cs typeface="Arial" charset="0"/>
              </a:rPr>
              <a:t/>
            </a:r>
            <a:br>
              <a:rPr lang="ru-RU" sz="3100" dirty="0" smtClean="0">
                <a:effectLst/>
                <a:latin typeface="+mn-lt"/>
                <a:cs typeface="Arial" charset="0"/>
              </a:rPr>
            </a:br>
            <a:endParaRPr lang="ru-RU" sz="3100" dirty="0"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50405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ЗАДАЧИ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ВИД ПРОЕКТА </a:t>
            </a:r>
            <a:r>
              <a:rPr lang="ru-RU" sz="3200" b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ДОЛГОСРОЧНЫЙ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ХАРАКТЕР ПРОЕКТА </a:t>
            </a:r>
            <a:r>
              <a:rPr lang="ru-RU" sz="3200" b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ОТКРЫТЫЙ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ТИП ПРОЕКТА: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i="1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ИГРОВОЙ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УЧАСТНИКИ ПРОЕКТА :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i="1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ДЕТИ СТАРШЕГО ДОШКОЛЬНОГО ВОЗРАСТА, ВОСПИТАТЕЛИ, РОДИТЕЛИ, ПЕДАГОГ-ПСИХОЛОГ</a:t>
            </a:r>
            <a:br>
              <a:rPr lang="ru-RU" sz="3200" b="0" i="1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СРОКИ РЕАЛИЗАЦИИ :</a:t>
            </a: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0" dirty="0" smtClean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1.09.2019 по 30.03.2020</a:t>
            </a:r>
            <a:endParaRPr lang="ru-RU" sz="3200" b="0" i="1" dirty="0">
              <a:solidFill>
                <a:srgbClr val="0000FF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9512" y="305272"/>
          <a:ext cx="861628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ЭТАПЫ ПРОЕКТА</a:t>
            </a:r>
            <a:endParaRPr lang="ru-RU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76672"/>
            <a:ext cx="7086600" cy="79208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effectLst/>
              </a:rPr>
              <a:t>НА ЗАКЛЮЧИТЕЛЬНОМ ЭТАПЕ ПЛАНИРУЕТСЯ</a:t>
            </a:r>
            <a:endParaRPr lang="ru-RU" sz="3600" dirty="0">
              <a:solidFill>
                <a:schemeClr val="tx2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8291264" cy="4968552"/>
          </a:xfrm>
        </p:spPr>
        <p:txBody>
          <a:bodyPr/>
          <a:lstStyle/>
          <a:p>
            <a:pPr lvl="0"/>
            <a:r>
              <a:rPr lang="ru-RU" sz="3600" dirty="0" smtClean="0">
                <a:solidFill>
                  <a:srgbClr val="0000FF"/>
                </a:solidFill>
              </a:rPr>
              <a:t>Выставка творческих работ «Скоро в школу мы пойдем!»</a:t>
            </a:r>
          </a:p>
          <a:p>
            <a:pPr lvl="0"/>
            <a:r>
              <a:rPr lang="ru-RU" sz="3600" dirty="0" smtClean="0">
                <a:solidFill>
                  <a:srgbClr val="0000FF"/>
                </a:solidFill>
              </a:rPr>
              <a:t>Коллективная работа «Мы вместе»</a:t>
            </a:r>
          </a:p>
          <a:p>
            <a:pPr lvl="0"/>
            <a:r>
              <a:rPr lang="ru-RU" sz="3600" dirty="0" smtClean="0">
                <a:solidFill>
                  <a:srgbClr val="0000FF"/>
                </a:solidFill>
              </a:rPr>
              <a:t>Итоговая </a:t>
            </a:r>
            <a:r>
              <a:rPr lang="ru-RU" sz="3600" dirty="0" err="1" smtClean="0">
                <a:solidFill>
                  <a:srgbClr val="0000FF"/>
                </a:solidFill>
              </a:rPr>
              <a:t>квест-игра</a:t>
            </a:r>
            <a:r>
              <a:rPr lang="ru-RU" sz="3600" dirty="0" smtClean="0">
                <a:solidFill>
                  <a:srgbClr val="0000FF"/>
                </a:solidFill>
              </a:rPr>
              <a:t> «Мы- будущие первоклассники»</a:t>
            </a:r>
          </a:p>
          <a:p>
            <a:pPr lvl="0"/>
            <a:r>
              <a:rPr lang="ru-RU" sz="3600" dirty="0" smtClean="0">
                <a:solidFill>
                  <a:srgbClr val="0000FF"/>
                </a:solidFill>
              </a:rPr>
              <a:t>Фотовыставка «Наши успехи»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310</TotalTime>
  <Words>264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ПРОЕКТ</vt:lpstr>
      <vt:lpstr>Игра – это искра, зажигающая огонёк пытливости и любознательности.                              В.А.Сухомлинский</vt:lpstr>
      <vt:lpstr> Процесс глубоких перемен, происходящих в современном образовании, выдвигает в качестве приоритетной проблему развития творчества, мышления, способствующего формированию разносторонне-развитой личности.         Ребенок по своей природе -  исследователь, экспериментатор, с радостью и удивлением открывающий для себя мир.         Интеллектуальный труд очень нелегок, и, учитывая возрастные особенности детей дошкольного возраста, педагоги должны помнить, что основной метод развития - проблемно-поисковый, а главная форма организации - игра.         Игра – самоценная деятельность для дошкольника, обеспечивающая ему ощущение свободы, подвластности вещей, действий, отношений; позволяющая наиболее полно реализовать, достичь состояния полного эмоционального комфорта.          </vt:lpstr>
      <vt:lpstr>Гармоничное развитие как интеллектуальных и творческих способностей детей старшего дошкольного возраста посредством развивающих игр </vt:lpstr>
      <vt:lpstr> - Анализ психолого-педагогической литературы и передового опыта по теме проекта; - Определение уровня знаний и мотивации детей; - Пополнение и модернизация развивающей предметно-пространственной среды; - Определить систему работы с детьми; - Организовать педагогическое просвещение родителей. </vt:lpstr>
      <vt:lpstr>ВИД ПРОЕКТА : ДОЛГОСРОЧНЫЙ ХАРАКТЕР ПРОЕКТА : ОТКРЫТЫЙ ТИП ПРОЕКТА: ИГРОВОЙ УЧАСТНИКИ ПРОЕКТА : ДЕТИ СТАРШЕГО ДОШКОЛЬНОГО ВОЗРАСТА, ВОСПИТАТЕЛИ, РОДИТЕЛИ, ПЕДАГОГ-ПСИХОЛОГ СРОКИ РЕАЛИЗАЦИИ : с 1.09.2019 по 30.03.2020</vt:lpstr>
      <vt:lpstr>Слайд 7</vt:lpstr>
      <vt:lpstr>ЭТАПЫ ПРОЕКТА</vt:lpstr>
      <vt:lpstr>НА ЗАКЛЮЧИТЕЛЬНОМ ЭТАПЕ ПЛАНИРУЕТСЯ</vt:lpstr>
      <vt:lpstr>ОЖИДАЕМЫЕ РЕЗУЛЬТАТЫ РЕАЛИЗАЦИИ ПРОЕКТА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ЦРР – д/с № 23 «Ромашка»</dc:title>
  <dc:creator>User</dc:creator>
  <cp:lastModifiedBy>User</cp:lastModifiedBy>
  <cp:revision>34</cp:revision>
  <dcterms:created xsi:type="dcterms:W3CDTF">2019-11-12T10:30:02Z</dcterms:created>
  <dcterms:modified xsi:type="dcterms:W3CDTF">2019-11-13T20:08:57Z</dcterms:modified>
</cp:coreProperties>
</file>