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media/audio11.wav" ContentType="audio/x-wav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handoutMasterIdLst>
    <p:handoutMasterId r:id="rId20"/>
  </p:handoutMasterIdLst>
  <p:sldIdLst>
    <p:sldId id="256" r:id="rId5"/>
    <p:sldId id="265" r:id="rId6"/>
    <p:sldId id="266" r:id="rId7"/>
    <p:sldId id="259" r:id="rId8"/>
    <p:sldId id="271" r:id="rId9"/>
    <p:sldId id="272" r:id="rId10"/>
    <p:sldId id="273" r:id="rId11"/>
    <p:sldId id="261" r:id="rId12"/>
    <p:sldId id="263" r:id="rId13"/>
    <p:sldId id="269" r:id="rId14"/>
    <p:sldId id="257" r:id="rId15"/>
    <p:sldId id="262" r:id="rId16"/>
    <p:sldId id="270" r:id="rId17"/>
    <p:sldId id="260" r:id="rId18"/>
    <p:sldId id="264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D3FF"/>
    <a:srgbClr val="79D9FF"/>
    <a:srgbClr val="F4BBFF"/>
    <a:srgbClr val="31CB31"/>
    <a:srgbClr val="FDD100"/>
    <a:srgbClr val="1F74F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-120" y="-25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1602" y="84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AEEAA5-93AF-47F9-9B91-DF726A727AF6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D263AB-F390-4FB4-8143-322A3543A6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39660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rgbClr val="57D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2117271" y="1143000"/>
            <a:ext cx="7957458" cy="2677886"/>
          </a:xfrm>
        </p:spPr>
        <p:txBody>
          <a:bodyPr anchor="ctr"/>
          <a:lstStyle>
            <a:lvl1pPr algn="ctr">
              <a:defRPr sz="6000">
                <a:solidFill>
                  <a:schemeClr val="accent5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dirty="0"/>
              <a:t>Название презентации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3194957" y="4006362"/>
            <a:ext cx="5802086" cy="544673"/>
          </a:xfr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5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xmlns="" val="7509960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circle/>
      </p:transition>
    </mc:Choice>
    <mc:Fallback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1">
    <p:bg>
      <p:bgPr>
        <a:solidFill>
          <a:srgbClr val="57D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7775061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circle/>
      </p:transition>
    </mc:Choice>
    <mc:Fallback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2">
    <p:bg>
      <p:bgPr>
        <a:solidFill>
          <a:srgbClr val="1F74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2208403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circle/>
      </p:transition>
    </mc:Choice>
    <mc:Fallback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3">
    <p:bg>
      <p:bgPr>
        <a:solidFill>
          <a:srgbClr val="31CB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8080920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circle/>
      </p:transition>
    </mc:Choice>
    <mc:Fallback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4">
    <p:bg>
      <p:bgPr>
        <a:solidFill>
          <a:srgbClr val="F4B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8059654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circle/>
      </p:transition>
    </mc:Choice>
    <mc:Fallback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5">
    <p:bg>
      <p:bgPr>
        <a:solidFill>
          <a:srgbClr val="79D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9700534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circle/>
      </p:transition>
    </mc:Choice>
    <mc:Fallback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6">
    <p:bg>
      <p:bgPr>
        <a:solidFill>
          <a:srgbClr val="FDD1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532151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circle/>
      </p:transition>
    </mc:Choice>
    <mc:Fallback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инальный слайд">
    <p:bg>
      <p:bgPr>
        <a:solidFill>
          <a:srgbClr val="57D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2117271" y="1143000"/>
            <a:ext cx="7957458" cy="2677886"/>
          </a:xfrm>
        </p:spPr>
        <p:txBody>
          <a:bodyPr anchor="ctr"/>
          <a:lstStyle>
            <a:lvl1pPr algn="ctr">
              <a:defRPr sz="6000" baseline="0">
                <a:solidFill>
                  <a:schemeClr val="accent5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dirty="0"/>
              <a:t>Финальное поздравление</a:t>
            </a:r>
          </a:p>
        </p:txBody>
      </p:sp>
    </p:spTree>
    <p:extLst>
      <p:ext uri="{BB962C8B-B14F-4D97-AF65-F5344CB8AC3E}">
        <p14:creationId xmlns:p14="http://schemas.microsoft.com/office/powerpoint/2010/main" xmlns="" val="12325561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circle/>
      </p:transition>
    </mc:Choice>
    <mc:Fallback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AB10E5-E7F4-4A0C-A17F-7BDE1227269E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9511D-E764-4C1E-9794-0B587D7708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93154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0" r:id="rId3"/>
    <p:sldLayoutId id="2147483660" r:id="rId4"/>
    <p:sldLayoutId id="2147483661" r:id="rId5"/>
    <p:sldLayoutId id="2147483664" r:id="rId6"/>
    <p:sldLayoutId id="2147483651" r:id="rId7"/>
    <p:sldLayoutId id="2147483662" r:id="rId8"/>
  </p:sldLayoutIdLst>
  <mc:AlternateContent xmlns:mc="http://schemas.openxmlformats.org/markup-compatibility/2006">
    <mc:Choice xmlns:p14="http://schemas.microsoft.com/office/powerpoint/2010/main" xmlns="" Requires="p14">
      <p:transition spd="slow" p14:dur="2000">
        <p:circle/>
      </p:transition>
    </mc:Choice>
    <mc:Fallback>
      <p:transition spd="slow">
        <p:circl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image" Target="../media/image72.jpeg"/><Relationship Id="rId3" Type="http://schemas.openxmlformats.org/officeDocument/2006/relationships/image" Target="../media/image19.png"/><Relationship Id="rId7" Type="http://schemas.openxmlformats.org/officeDocument/2006/relationships/image" Target="../media/image49.png"/><Relationship Id="rId12" Type="http://schemas.openxmlformats.org/officeDocument/2006/relationships/image" Target="../media/image7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8.png"/><Relationship Id="rId11" Type="http://schemas.openxmlformats.org/officeDocument/2006/relationships/image" Target="../media/image53.png"/><Relationship Id="rId5" Type="http://schemas.openxmlformats.org/officeDocument/2006/relationships/image" Target="../media/image47.png"/><Relationship Id="rId15" Type="http://schemas.openxmlformats.org/officeDocument/2006/relationships/audio" Target="../media/audio11.wav"/><Relationship Id="rId10" Type="http://schemas.openxmlformats.org/officeDocument/2006/relationships/image" Target="../media/image52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Relationship Id="rId14" Type="http://schemas.openxmlformats.org/officeDocument/2006/relationships/image" Target="../media/image7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76.jpeg"/><Relationship Id="rId5" Type="http://schemas.openxmlformats.org/officeDocument/2006/relationships/image" Target="../media/image14.png"/><Relationship Id="rId10" Type="http://schemas.openxmlformats.org/officeDocument/2006/relationships/image" Target="../media/image75.jpeg"/><Relationship Id="rId4" Type="http://schemas.openxmlformats.org/officeDocument/2006/relationships/image" Target="../media/image2.png"/><Relationship Id="rId9" Type="http://schemas.openxmlformats.org/officeDocument/2006/relationships/image" Target="../media/image7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13" Type="http://schemas.openxmlformats.org/officeDocument/2006/relationships/image" Target="../media/image81.jpeg"/><Relationship Id="rId3" Type="http://schemas.openxmlformats.org/officeDocument/2006/relationships/image" Target="../media/image77.png"/><Relationship Id="rId7" Type="http://schemas.openxmlformats.org/officeDocument/2006/relationships/image" Target="../media/image13.png"/><Relationship Id="rId12" Type="http://schemas.openxmlformats.org/officeDocument/2006/relationships/image" Target="../media/image80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png"/><Relationship Id="rId11" Type="http://schemas.openxmlformats.org/officeDocument/2006/relationships/image" Target="../media/image79.jpeg"/><Relationship Id="rId5" Type="http://schemas.openxmlformats.org/officeDocument/2006/relationships/image" Target="../media/image59.png"/><Relationship Id="rId10" Type="http://schemas.openxmlformats.org/officeDocument/2006/relationships/image" Target="../media/image63.png"/><Relationship Id="rId4" Type="http://schemas.openxmlformats.org/officeDocument/2006/relationships/image" Target="../media/image78.png"/><Relationship Id="rId9" Type="http://schemas.openxmlformats.org/officeDocument/2006/relationships/image" Target="../media/image6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5.jpeg"/><Relationship Id="rId5" Type="http://schemas.openxmlformats.org/officeDocument/2006/relationships/image" Target="../media/image84.jpeg"/><Relationship Id="rId4" Type="http://schemas.openxmlformats.org/officeDocument/2006/relationships/image" Target="../media/image8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13" Type="http://schemas.openxmlformats.org/officeDocument/2006/relationships/image" Target="../media/image93.jpeg"/><Relationship Id="rId3" Type="http://schemas.openxmlformats.org/officeDocument/2006/relationships/image" Target="../media/image86.png"/><Relationship Id="rId7" Type="http://schemas.openxmlformats.org/officeDocument/2006/relationships/image" Target="../media/image89.png"/><Relationship Id="rId12" Type="http://schemas.openxmlformats.org/officeDocument/2006/relationships/image" Target="../media/image92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8.png"/><Relationship Id="rId11" Type="http://schemas.openxmlformats.org/officeDocument/2006/relationships/image" Target="../media/image91.png"/><Relationship Id="rId5" Type="http://schemas.openxmlformats.org/officeDocument/2006/relationships/image" Target="../media/image82.png"/><Relationship Id="rId10" Type="http://schemas.openxmlformats.org/officeDocument/2006/relationships/image" Target="../media/image13.png"/><Relationship Id="rId4" Type="http://schemas.openxmlformats.org/officeDocument/2006/relationships/image" Target="../media/image87.png"/><Relationship Id="rId9" Type="http://schemas.openxmlformats.org/officeDocument/2006/relationships/image" Target="../media/image90.png"/><Relationship Id="rId14" Type="http://schemas.openxmlformats.org/officeDocument/2006/relationships/image" Target="../media/image94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13" Type="http://schemas.openxmlformats.org/officeDocument/2006/relationships/image" Target="../media/image10.png"/><Relationship Id="rId3" Type="http://schemas.openxmlformats.org/officeDocument/2006/relationships/image" Target="../media/image37.png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2" Type="http://schemas.openxmlformats.org/officeDocument/2006/relationships/audio" Target="../media/audio2.wav"/><Relationship Id="rId16" Type="http://schemas.openxmlformats.org/officeDocument/2006/relationships/image" Target="../media/image99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5" Type="http://schemas.openxmlformats.org/officeDocument/2006/relationships/image" Target="../media/image98.jpeg"/><Relationship Id="rId10" Type="http://schemas.openxmlformats.org/officeDocument/2006/relationships/image" Target="../media/image7.png"/><Relationship Id="rId4" Type="http://schemas.openxmlformats.org/officeDocument/2006/relationships/image" Target="../media/image95.png"/><Relationship Id="rId9" Type="http://schemas.openxmlformats.org/officeDocument/2006/relationships/image" Target="../media/image6.png"/><Relationship Id="rId14" Type="http://schemas.openxmlformats.org/officeDocument/2006/relationships/image" Target="../media/image9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audio" Target="../media/audio11.wav"/><Relationship Id="rId5" Type="http://schemas.openxmlformats.org/officeDocument/2006/relationships/image" Target="../media/image2.png"/><Relationship Id="rId10" Type="http://schemas.openxmlformats.org/officeDocument/2006/relationships/image" Target="../media/image18.png"/><Relationship Id="rId4" Type="http://schemas.openxmlformats.org/officeDocument/2006/relationships/image" Target="../media/image13.png"/><Relationship Id="rId9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Relationship Id="rId14" Type="http://schemas.openxmlformats.org/officeDocument/2006/relationships/audio" Target="../media/audio11.wav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1.png"/><Relationship Id="rId7" Type="http://schemas.openxmlformats.org/officeDocument/2006/relationships/image" Target="../media/image33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png"/><Relationship Id="rId5" Type="http://schemas.openxmlformats.org/officeDocument/2006/relationships/image" Target="../media/image6.png"/><Relationship Id="rId10" Type="http://schemas.openxmlformats.org/officeDocument/2006/relationships/image" Target="../media/image36.png"/><Relationship Id="rId4" Type="http://schemas.openxmlformats.org/officeDocument/2006/relationships/image" Target="../media/image29.png"/><Relationship Id="rId9" Type="http://schemas.openxmlformats.org/officeDocument/2006/relationships/image" Target="../media/image3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0.png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56.jpe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12" Type="http://schemas.openxmlformats.org/officeDocument/2006/relationships/image" Target="../media/image55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9.png"/><Relationship Id="rId11" Type="http://schemas.openxmlformats.org/officeDocument/2006/relationships/image" Target="../media/image54.jpeg"/><Relationship Id="rId5" Type="http://schemas.openxmlformats.org/officeDocument/2006/relationships/image" Target="../media/image48.png"/><Relationship Id="rId10" Type="http://schemas.openxmlformats.org/officeDocument/2006/relationships/image" Target="../media/image53.png"/><Relationship Id="rId4" Type="http://schemas.openxmlformats.org/officeDocument/2006/relationships/image" Target="../media/image47.png"/><Relationship Id="rId9" Type="http://schemas.openxmlformats.org/officeDocument/2006/relationships/image" Target="../media/image5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13" Type="http://schemas.openxmlformats.org/officeDocument/2006/relationships/image" Target="../media/image66.jpeg"/><Relationship Id="rId18" Type="http://schemas.openxmlformats.org/officeDocument/2006/relationships/audio" Target="../media/audio11.wav"/><Relationship Id="rId3" Type="http://schemas.openxmlformats.org/officeDocument/2006/relationships/image" Target="../media/image57.png"/><Relationship Id="rId7" Type="http://schemas.openxmlformats.org/officeDocument/2006/relationships/image" Target="../media/image13.png"/><Relationship Id="rId12" Type="http://schemas.openxmlformats.org/officeDocument/2006/relationships/image" Target="../media/image65.png"/><Relationship Id="rId17" Type="http://schemas.openxmlformats.org/officeDocument/2006/relationships/image" Target="../media/image70.jpeg"/><Relationship Id="rId2" Type="http://schemas.openxmlformats.org/officeDocument/2006/relationships/audio" Target="../media/audio1.wav"/><Relationship Id="rId16" Type="http://schemas.openxmlformats.org/officeDocument/2006/relationships/image" Target="../media/image6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png"/><Relationship Id="rId11" Type="http://schemas.openxmlformats.org/officeDocument/2006/relationships/image" Target="../media/image64.png"/><Relationship Id="rId5" Type="http://schemas.openxmlformats.org/officeDocument/2006/relationships/image" Target="../media/image59.png"/><Relationship Id="rId15" Type="http://schemas.openxmlformats.org/officeDocument/2006/relationships/image" Target="../media/image68.jpeg"/><Relationship Id="rId10" Type="http://schemas.openxmlformats.org/officeDocument/2006/relationships/image" Target="../media/image63.png"/><Relationship Id="rId4" Type="http://schemas.openxmlformats.org/officeDocument/2006/relationships/image" Target="../media/image58.png"/><Relationship Id="rId9" Type="http://schemas.openxmlformats.org/officeDocument/2006/relationships/image" Target="../media/image62.png"/><Relationship Id="rId14" Type="http://schemas.openxmlformats.org/officeDocument/2006/relationships/image" Target="../media/image6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29420" y="404674"/>
            <a:ext cx="8733160" cy="487297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59321" y="1211110"/>
            <a:ext cx="6873358" cy="3183909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latin typeface="+mj-lt"/>
              </a:rPr>
              <a:t>Проект</a:t>
            </a:r>
            <a:br>
              <a:rPr lang="ru-RU" sz="4000" b="1" i="1" dirty="0" smtClean="0">
                <a:latin typeface="+mj-lt"/>
              </a:rPr>
            </a:br>
            <a:r>
              <a:rPr lang="ru-RU" sz="4000" b="1" i="1" dirty="0" smtClean="0">
                <a:latin typeface="+mj-lt"/>
              </a:rPr>
              <a:t> </a:t>
            </a:r>
            <a:r>
              <a:rPr lang="ru-RU" sz="5400" b="1" i="1" dirty="0" smtClean="0">
                <a:latin typeface="+mj-lt"/>
              </a:rPr>
              <a:t>«Я и мое тело!»</a:t>
            </a:r>
            <a:endParaRPr lang="ru-RU" sz="5400" b="1" i="1" dirty="0">
              <a:latin typeface="+mj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2373" y="539880"/>
            <a:ext cx="825074" cy="96803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510493" y="840618"/>
            <a:ext cx="416144" cy="40162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63340" y="5503056"/>
            <a:ext cx="372494" cy="39011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2388" y="5010771"/>
            <a:ext cx="645282" cy="64528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4873" y="1288728"/>
            <a:ext cx="435429" cy="43837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38576" y="5726069"/>
            <a:ext cx="674234" cy="67423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21452" y="1183517"/>
            <a:ext cx="689834" cy="70168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34013" y="5871145"/>
            <a:ext cx="332356" cy="34807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71365" y="5317239"/>
            <a:ext cx="678255" cy="795774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58509">
            <a:off x="10027607" y="2857723"/>
            <a:ext cx="1319550" cy="2900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342288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1" dur="8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4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26" presetClass="emph" presetSubtype="0" repeatCount="indefinite" fill="hold" nodeType="withEffect">
                                  <p:stCondLst>
                                    <p:cond delay="25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4" dur="8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4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7" dur="8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4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26" presetClass="emph" presetSubtype="0" repeatCount="indefinite" fill="hold" nodeType="withEffect">
                                  <p:stCondLst>
                                    <p:cond delay="75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0" dur="8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40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26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3" dur="8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40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54655" y="13063"/>
            <a:ext cx="12274770" cy="7074245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769326" y="1525783"/>
            <a:ext cx="6831873" cy="6687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i="1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Сюжетно – ролевая игра «Больница»</a:t>
            </a:r>
            <a:endParaRPr lang="ru-RU" sz="3600" b="1" i="1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63376" y="2481534"/>
            <a:ext cx="454479" cy="4759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4947" y="718784"/>
            <a:ext cx="679567" cy="69124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2362" y="3273552"/>
            <a:ext cx="444736" cy="42922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189793" y="1078969"/>
            <a:ext cx="446937" cy="43134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77066" y="550749"/>
            <a:ext cx="677992" cy="69197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60200" y="5733647"/>
            <a:ext cx="739549" cy="73954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99749" y="3885748"/>
            <a:ext cx="475651" cy="47886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66107" y="188704"/>
            <a:ext cx="389164" cy="40757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184668" y="4531563"/>
            <a:ext cx="712493" cy="72473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56135" y="5256298"/>
            <a:ext cx="454479" cy="4759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2211949" y="2191019"/>
            <a:ext cx="2918176" cy="34854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23379" y="2194561"/>
            <a:ext cx="2878658" cy="34783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869315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  <p:sndAc>
          <p:stSnd>
            <p:snd r:embed="rId15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718458" y="-378822"/>
            <a:ext cx="13062857" cy="8229599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2390503" y="1606731"/>
            <a:ext cx="7106194" cy="809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2800" kern="1200" baseline="0" dirty="0">
                <a:solidFill>
                  <a:schemeClr val="accent4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sz="4000" b="1" i="1" dirty="0" smtClean="0">
                <a:solidFill>
                  <a:schemeClr val="accent5">
                    <a:lumMod val="50000"/>
                  </a:schemeClr>
                </a:solidFill>
              </a:rPr>
              <a:t>Носики – </a:t>
            </a:r>
            <a:r>
              <a:rPr lang="ru-RU" sz="4000" b="1" i="1" dirty="0" err="1" smtClean="0">
                <a:solidFill>
                  <a:schemeClr val="accent5">
                    <a:lumMod val="50000"/>
                  </a:schemeClr>
                </a:solidFill>
              </a:rPr>
              <a:t>курносики</a:t>
            </a:r>
            <a:endParaRPr lang="ru-RU" sz="4000" b="1" i="1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sz="4000" b="1" i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sz="3200" b="1" i="1" dirty="0" smtClean="0">
                <a:solidFill>
                  <a:schemeClr val="accent5">
                    <a:lumMod val="50000"/>
                  </a:schemeClr>
                </a:solidFill>
              </a:rPr>
              <a:t>Дидактическая игра «Что чем пахнет»</a:t>
            </a:r>
            <a:endParaRPr lang="ru-RU" sz="32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806482" y="1168843"/>
            <a:ext cx="4935451" cy="10634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944467" y="5306846"/>
            <a:ext cx="779556" cy="80342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6225" y="377773"/>
            <a:ext cx="864687" cy="101450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62237" y="512735"/>
            <a:ext cx="450734" cy="47205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35416" y="1320153"/>
            <a:ext cx="457418" cy="46050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4515" y="6010221"/>
            <a:ext cx="643420" cy="6209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95057" y="5228720"/>
            <a:ext cx="817948" cy="95967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46440" y="2249778"/>
            <a:ext cx="505709" cy="50912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1325093" y="2878935"/>
            <a:ext cx="2996754" cy="22475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5400000">
            <a:off x="4103283" y="2904954"/>
            <a:ext cx="2968642" cy="21674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10800000">
            <a:off x="7141704" y="2963106"/>
            <a:ext cx="3562167" cy="18526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42052695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5840" y="-123487"/>
            <a:ext cx="9843337" cy="5144153"/>
          </a:xfrm>
          <a:prstGeom prst="rect">
            <a:avLst/>
          </a:prstGeom>
        </p:spPr>
      </p:pic>
      <p:pic>
        <p:nvPicPr>
          <p:cNvPr id="4" name="Рисунок 3"/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08681" y="3886201"/>
            <a:ext cx="5586984" cy="317296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42421" y="4479309"/>
            <a:ext cx="499426" cy="5028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36831" y="5523297"/>
            <a:ext cx="405780" cy="40852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2290" y="623080"/>
            <a:ext cx="807211" cy="94707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4361" y="3231910"/>
            <a:ext cx="689471" cy="71057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185508" y="445434"/>
            <a:ext cx="405493" cy="42467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0370" y="3536497"/>
            <a:ext cx="487136" cy="47014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67365" y="5020666"/>
            <a:ext cx="706892" cy="706892"/>
          </a:xfrm>
          <a:prstGeom prst="rect">
            <a:avLst/>
          </a:prstGeom>
        </p:spPr>
      </p:pic>
      <p:sp>
        <p:nvSpPr>
          <p:cNvPr id="20" name="Заголовок 1"/>
          <p:cNvSpPr txBox="1">
            <a:spLocks/>
          </p:cNvSpPr>
          <p:nvPr/>
        </p:nvSpPr>
        <p:spPr>
          <a:xfrm>
            <a:off x="1005839" y="4414569"/>
            <a:ext cx="3553098" cy="202541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2800" kern="1200" baseline="0" dirty="0">
                <a:solidFill>
                  <a:schemeClr val="accent4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</a:rPr>
              <a:t>Дыхательное упражнение «Подуй на ватку»</a:t>
            </a:r>
            <a:endParaRPr lang="ru-RU" sz="24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3806482" y="1168843"/>
            <a:ext cx="5976258" cy="27173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5400000">
            <a:off x="6313229" y="862269"/>
            <a:ext cx="3055414" cy="30710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5400000">
            <a:off x="2551620" y="1022634"/>
            <a:ext cx="3055418" cy="27375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-1093"/>
          <a:stretch/>
        </p:blipFill>
        <p:spPr>
          <a:xfrm>
            <a:off x="6056919" y="4414569"/>
            <a:ext cx="5035462" cy="21828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16869853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5760" y="274320"/>
            <a:ext cx="11469189" cy="1201783"/>
          </a:xfrm>
        </p:spPr>
        <p:txBody>
          <a:bodyPr/>
          <a:lstStyle/>
          <a:p>
            <a:r>
              <a:rPr lang="ru-RU" b="1" i="1" dirty="0" smtClean="0"/>
              <a:t>«Надуй шарик»</a:t>
            </a:r>
            <a:endParaRPr lang="ru-RU" b="1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4811" y="680933"/>
            <a:ext cx="747851" cy="77074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50194" y="1293299"/>
            <a:ext cx="657293" cy="7711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93768" y="5518360"/>
            <a:ext cx="391089" cy="40958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77656" y="5981293"/>
            <a:ext cx="689471" cy="71057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748736" y="1670346"/>
            <a:ext cx="5137109" cy="350364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6096204" y="2652856"/>
            <a:ext cx="5081452" cy="368372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xmlns="" val="17881419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5943" y="122869"/>
            <a:ext cx="11639006" cy="7140079"/>
          </a:xfrm>
          <a:prstGeom prst="rect">
            <a:avLst/>
          </a:prstGeom>
        </p:spPr>
      </p:pic>
      <p:pic>
        <p:nvPicPr>
          <p:cNvPr id="3" name="Рисунок 2"/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63350" y="3796783"/>
            <a:ext cx="5586984" cy="317296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58500" y="1384344"/>
            <a:ext cx="710972" cy="72563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298141" y="5861431"/>
            <a:ext cx="657293" cy="77118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45669" y="967309"/>
            <a:ext cx="481119" cy="48436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66287" y="1537526"/>
            <a:ext cx="416453" cy="41926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7571" y="3332125"/>
            <a:ext cx="391089" cy="40958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992530" y="5045083"/>
            <a:ext cx="414623" cy="434234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4811" y="680933"/>
            <a:ext cx="747851" cy="770745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75776" y="1402062"/>
            <a:ext cx="355050" cy="371843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8487" y="2089887"/>
            <a:ext cx="385530" cy="388135"/>
          </a:xfrm>
          <a:prstGeom prst="rect">
            <a:avLst/>
          </a:prstGeom>
        </p:spPr>
      </p:pic>
      <p:sp>
        <p:nvSpPr>
          <p:cNvPr id="24" name="Заголовок 1"/>
          <p:cNvSpPr txBox="1">
            <a:spLocks/>
          </p:cNvSpPr>
          <p:nvPr/>
        </p:nvSpPr>
        <p:spPr>
          <a:xfrm>
            <a:off x="908660" y="4595814"/>
            <a:ext cx="3728653" cy="13978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2800" kern="1200" baseline="0" dirty="0">
                <a:solidFill>
                  <a:schemeClr val="accent4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sz="6500" b="1" i="1" dirty="0" smtClean="0">
                <a:solidFill>
                  <a:schemeClr val="accent5">
                    <a:lumMod val="50000"/>
                  </a:schemeClr>
                </a:solidFill>
              </a:rPr>
              <a:t>Мои ушки</a:t>
            </a:r>
          </a:p>
          <a:p>
            <a:endParaRPr lang="ru-RU" sz="6500" b="1" i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sz="3900" b="1" i="1" dirty="0" smtClean="0">
                <a:solidFill>
                  <a:schemeClr val="accent5">
                    <a:lumMod val="50000"/>
                  </a:schemeClr>
                </a:solidFill>
              </a:rPr>
              <a:t>Дидактическая игра «Что ты слышал?»</a:t>
            </a:r>
          </a:p>
          <a:p>
            <a:endParaRPr lang="ru-RU" sz="5000" b="1" i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sz="5000" b="1" i="1" dirty="0" smtClean="0">
                <a:solidFill>
                  <a:schemeClr val="accent5">
                    <a:lumMod val="50000"/>
                  </a:schemeClr>
                </a:solidFill>
              </a:rPr>
              <a:t>Самомассаж ушей</a:t>
            </a:r>
            <a:endParaRPr lang="ru-RU" sz="50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5" name="Заголовок 1"/>
          <p:cNvSpPr txBox="1">
            <a:spLocks/>
          </p:cNvSpPr>
          <p:nvPr/>
        </p:nvSpPr>
        <p:spPr>
          <a:xfrm>
            <a:off x="3806482" y="1168843"/>
            <a:ext cx="5976258" cy="27173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626851">
            <a:off x="5544696" y="2273023"/>
            <a:ext cx="5118092" cy="333649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20613327">
            <a:off x="1300987" y="1528617"/>
            <a:ext cx="3888309" cy="21912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24052911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640080"/>
            <a:ext cx="12409714" cy="8151223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242319" y="1242245"/>
            <a:ext cx="8275247" cy="965378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/>
              <a:t>Аппликация «Жил на свете Снеговик»</a:t>
            </a:r>
            <a:endParaRPr lang="ru-RU" sz="3200" b="1" i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1052" y="3802385"/>
            <a:ext cx="842963" cy="84296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2373" y="539880"/>
            <a:ext cx="825074" cy="96803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510493" y="840618"/>
            <a:ext cx="416144" cy="40162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63340" y="5503056"/>
            <a:ext cx="372494" cy="39011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2388" y="5010771"/>
            <a:ext cx="457712" cy="45771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4873" y="1288728"/>
            <a:ext cx="435429" cy="43837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38576" y="5726069"/>
            <a:ext cx="674234" cy="67423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21452" y="1183517"/>
            <a:ext cx="689834" cy="70168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74729" y="5552031"/>
            <a:ext cx="332356" cy="34807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17567" y="4935525"/>
            <a:ext cx="678255" cy="79577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799550" y="1815493"/>
            <a:ext cx="2836284" cy="32577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8079942" y="1846182"/>
            <a:ext cx="2996572" cy="307965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772267" y="2602179"/>
            <a:ext cx="3171812" cy="297553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xmlns="" val="29549620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1" dur="8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4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26" presetClass="emph" presetSubtype="0" repeatCount="indefinite" fill="hold" nodeType="withEffect">
                                  <p:stCondLst>
                                    <p:cond delay="75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4" dur="8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4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26" presetClass="emph" presetSubtype="0" repeatCount="indefinite" fill="hold" nodeType="withEffect">
                                  <p:stCondLst>
                                    <p:cond delay="25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7" dur="8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40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26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0" dur="8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40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3" dur="8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40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6401" y="41357"/>
            <a:ext cx="10119041" cy="6696617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747685" y="1525782"/>
            <a:ext cx="5573355" cy="37331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i="1" dirty="0">
                <a:solidFill>
                  <a:schemeClr val="accent5">
                    <a:lumMod val="50000"/>
                  </a:schemeClr>
                </a:solidFill>
              </a:rPr>
              <a:t>Актуальность</a:t>
            </a:r>
            <a:r>
              <a:rPr lang="ru-RU" sz="1600" b="1" i="1" dirty="0">
                <a:solidFill>
                  <a:schemeClr val="accent5">
                    <a:lumMod val="50000"/>
                  </a:schemeClr>
                </a:solidFill>
              </a:rPr>
              <a:t> </a:t>
            </a:r>
          </a:p>
          <a:p>
            <a:endParaRPr lang="ru-RU" sz="1600" b="1" i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sz="1600" b="1" i="1" dirty="0" smtClean="0">
                <a:solidFill>
                  <a:schemeClr val="accent5">
                    <a:lumMod val="50000"/>
                  </a:schemeClr>
                </a:solidFill>
              </a:rPr>
              <a:t>Знакомя</a:t>
            </a:r>
            <a:r>
              <a:rPr lang="ru-RU" sz="1600" b="1" i="1" dirty="0">
                <a:solidFill>
                  <a:schemeClr val="accent5">
                    <a:lumMod val="50000"/>
                  </a:schemeClr>
                </a:solidFill>
              </a:rPr>
              <a:t> детей с окружающим </a:t>
            </a:r>
            <a:r>
              <a:rPr lang="ru-RU" sz="1600" b="1" i="1" dirty="0" smtClean="0">
                <a:solidFill>
                  <a:schemeClr val="accent5">
                    <a:lumMod val="50000"/>
                  </a:schemeClr>
                </a:solidFill>
              </a:rPr>
              <a:t>миром, </a:t>
            </a:r>
            <a:r>
              <a:rPr lang="ru-RU" sz="1600" b="1" i="1" dirty="0">
                <a:solidFill>
                  <a:schemeClr val="accent5">
                    <a:lumMod val="50000"/>
                  </a:schemeClr>
                </a:solidFill>
              </a:rPr>
              <a:t>мы порой </a:t>
            </a:r>
            <a:r>
              <a:rPr lang="ru-RU" sz="1600" b="1" i="1" dirty="0" smtClean="0">
                <a:solidFill>
                  <a:schemeClr val="accent5">
                    <a:lumMod val="50000"/>
                  </a:schemeClr>
                </a:solidFill>
              </a:rPr>
              <a:t>не обращаем </a:t>
            </a:r>
            <a:r>
              <a:rPr lang="ru-RU" sz="1600" b="1" i="1" dirty="0">
                <a:solidFill>
                  <a:schemeClr val="accent5">
                    <a:lumMod val="50000"/>
                  </a:schemeClr>
                </a:solidFill>
              </a:rPr>
              <a:t>внимания на самое близкое, и на </a:t>
            </a:r>
            <a:r>
              <a:rPr lang="ru-RU" sz="1600" b="1" i="1" dirty="0" smtClean="0">
                <a:solidFill>
                  <a:schemeClr val="accent5">
                    <a:lumMod val="50000"/>
                  </a:schemeClr>
                </a:solidFill>
              </a:rPr>
              <a:t>наш </a:t>
            </a:r>
            <a:r>
              <a:rPr lang="ru-RU" sz="1600" b="1" i="1" dirty="0">
                <a:solidFill>
                  <a:schemeClr val="accent5">
                    <a:lumMod val="50000"/>
                  </a:schemeClr>
                </a:solidFill>
              </a:rPr>
              <a:t>взгляд не менее </a:t>
            </a:r>
            <a:r>
              <a:rPr lang="ru-RU" sz="1600" b="1" i="1" dirty="0" smtClean="0">
                <a:solidFill>
                  <a:schemeClr val="accent5">
                    <a:lumMod val="50000"/>
                  </a:schemeClr>
                </a:solidFill>
              </a:rPr>
              <a:t>важное это </a:t>
            </a:r>
            <a:r>
              <a:rPr lang="ru-RU" sz="1600" b="1" i="1" dirty="0">
                <a:solidFill>
                  <a:schemeClr val="accent5">
                    <a:lumMod val="50000"/>
                  </a:schemeClr>
                </a:solidFill>
              </a:rPr>
              <a:t>- </a:t>
            </a:r>
            <a:r>
              <a:rPr lang="ru-RU" sz="1600" b="1" i="1" u="sng" dirty="0">
                <a:solidFill>
                  <a:schemeClr val="accent5">
                    <a:lumMod val="50000"/>
                  </a:schemeClr>
                </a:solidFill>
              </a:rPr>
              <a:t>познание </a:t>
            </a:r>
            <a:r>
              <a:rPr lang="ru-RU" sz="1600" b="1" i="1" u="sng" dirty="0" smtClean="0">
                <a:solidFill>
                  <a:schemeClr val="accent5">
                    <a:lumMod val="50000"/>
                  </a:schemeClr>
                </a:solidFill>
              </a:rPr>
              <a:t>себя</a:t>
            </a:r>
            <a:r>
              <a:rPr lang="ru-RU" sz="1600" b="1" i="1" dirty="0" smtClean="0">
                <a:solidFill>
                  <a:schemeClr val="accent5">
                    <a:lumMod val="50000"/>
                  </a:schemeClr>
                </a:solidFill>
              </a:rPr>
              <a:t>, строение </a:t>
            </a:r>
            <a:r>
              <a:rPr lang="ru-RU" sz="1600" b="1" i="1" dirty="0">
                <a:solidFill>
                  <a:schemeClr val="accent5">
                    <a:lumMod val="50000"/>
                  </a:schemeClr>
                </a:solidFill>
              </a:rPr>
              <a:t>своего тела, организма, значение и функции каждого органа. Отсюда забота о своём </a:t>
            </a:r>
            <a:r>
              <a:rPr lang="ru-RU" sz="1600" b="1" i="1" dirty="0" smtClean="0">
                <a:solidFill>
                  <a:schemeClr val="accent5">
                    <a:lumMod val="50000"/>
                  </a:schemeClr>
                </a:solidFill>
              </a:rPr>
              <a:t>здоровье и  </a:t>
            </a:r>
            <a:r>
              <a:rPr lang="ru-RU" sz="1600" b="1" i="1" dirty="0">
                <a:solidFill>
                  <a:schemeClr val="accent5">
                    <a:lumMod val="50000"/>
                  </a:schemeClr>
                </a:solidFill>
              </a:rPr>
              <a:t>укрепление его, личная гигиена, исключение вредных привычек, что является основой здорового образа жизни.</a:t>
            </a:r>
          </a:p>
          <a:p>
            <a:r>
              <a:rPr lang="ru-RU" sz="1600" b="1" i="1" dirty="0">
                <a:solidFill>
                  <a:schemeClr val="accent5">
                    <a:lumMod val="50000"/>
                  </a:schemeClr>
                </a:solidFill>
              </a:rPr>
              <a:t>Давая знания детям о строении своего тела, тем самым мы помогаем ребёнку ответить на такие жизненно важные вопросы, как «Кто я такой?» и «Каков я есть, что я из себя представляю?» 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09691" y="938588"/>
            <a:ext cx="779556" cy="80342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9739" y="414356"/>
            <a:ext cx="864687" cy="101450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2794" y="1289756"/>
            <a:ext cx="450734" cy="47205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20879" y="616641"/>
            <a:ext cx="457418" cy="46050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6401" y="3394883"/>
            <a:ext cx="643420" cy="62097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950502" y="5408900"/>
            <a:ext cx="817948" cy="95967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25442" y="4749803"/>
            <a:ext cx="505709" cy="50912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27507" y="5505706"/>
            <a:ext cx="927092" cy="862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686652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00">
        <p14:flip dir="r"/>
        <p:sndAc>
          <p:stSnd>
            <p:snd r:embed="rId11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7795" y="117566"/>
            <a:ext cx="10905260" cy="6091165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023748" y="979714"/>
            <a:ext cx="7642766" cy="42544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i="1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Задачи:</a:t>
            </a:r>
          </a:p>
          <a:p>
            <a:endParaRPr lang="ru-RU" sz="3600" dirty="0" smtClean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1.Учить детей любить себя и окружающих, свое тело, свой организм.</a:t>
            </a:r>
          </a:p>
          <a:p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 Формировать элементарные представления о строении своего тела.</a:t>
            </a:r>
          </a:p>
          <a:p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3. Прививать практические навыки и умения по </a:t>
            </a:r>
            <a:r>
              <a:rPr lang="ru-RU" sz="2000" b="1" i="1" dirty="0" err="1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самокоррекции</a:t>
            </a:r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собственного состояния.</a:t>
            </a:r>
          </a:p>
          <a:p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4. Активизировать познавательный интерес к своему организму и его возможностям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ru-RU" sz="20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7794" y="590196"/>
            <a:ext cx="759960" cy="77562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47754" y="1308113"/>
            <a:ext cx="488751" cy="47170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92876" y="5964121"/>
            <a:ext cx="739549" cy="73954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30252" y="5729100"/>
            <a:ext cx="496967" cy="47963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10584835" y="4376523"/>
            <a:ext cx="526247" cy="50789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926055" y="4868749"/>
            <a:ext cx="690873" cy="81057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3246" y="3323594"/>
            <a:ext cx="434825" cy="455391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905811" y="645660"/>
            <a:ext cx="865254" cy="88012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96870" y="5552203"/>
            <a:ext cx="626878" cy="65652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37506" y="5699678"/>
            <a:ext cx="827711" cy="770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62817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  <p:sndAc>
          <p:stSnd>
            <p:snd r:embed="rId14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88336" y="237744"/>
            <a:ext cx="7854696" cy="4489704"/>
          </a:xfrm>
          <a:prstGeom prst="rect">
            <a:avLst/>
          </a:prstGeom>
        </p:spPr>
      </p:pic>
      <p:pic>
        <p:nvPicPr>
          <p:cNvPr id="3" name="Рисунок 2"/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0971" y="3651600"/>
            <a:ext cx="5586984" cy="3172968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890033" y="4099064"/>
            <a:ext cx="3855174" cy="17465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2800" kern="1200" baseline="0" dirty="0">
                <a:solidFill>
                  <a:schemeClr val="accent4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Выполнять оздоровительные упражнения</a:t>
            </a:r>
          </a:p>
          <a:p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806482" y="1168843"/>
            <a:ext cx="5976258" cy="27173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i="1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Дети должны знать:</a:t>
            </a:r>
          </a:p>
          <a:p>
            <a:endParaRPr lang="ru-RU" sz="2400" dirty="0" smtClean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Части тела </a:t>
            </a:r>
          </a:p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(руки, ноги, голова, пальцы, живот, спина)</a:t>
            </a:r>
          </a:p>
          <a:p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Органы чувств</a:t>
            </a:r>
          </a:p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(глаза, уши, нос, язык)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4618" y="731860"/>
            <a:ext cx="827711" cy="77036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21021" y="1317496"/>
            <a:ext cx="435211" cy="43815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5337" y="3599349"/>
            <a:ext cx="547795" cy="57370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22566" y="5603734"/>
            <a:ext cx="437421" cy="42216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277643" y="1170529"/>
            <a:ext cx="473130" cy="45662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82104" y="1536572"/>
            <a:ext cx="693032" cy="707322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16158" y="4972347"/>
            <a:ext cx="766685" cy="713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859807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22514" y="444138"/>
            <a:ext cx="11364685" cy="1018902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«Тело человека»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084216" y="698310"/>
            <a:ext cx="14244890" cy="691733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282" r="-2257" b="-2153"/>
          <a:stretch/>
        </p:blipFill>
        <p:spPr>
          <a:xfrm>
            <a:off x="1571003" y="2832886"/>
            <a:ext cx="4594666" cy="29937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-501"/>
          <a:stretch/>
        </p:blipFill>
        <p:spPr>
          <a:xfrm>
            <a:off x="6446152" y="2832886"/>
            <a:ext cx="4749471" cy="28607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8687498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54230" y="346165"/>
            <a:ext cx="10958650" cy="1208315"/>
          </a:xfrm>
        </p:spPr>
        <p:txBody>
          <a:bodyPr>
            <a:normAutofit/>
          </a:bodyPr>
          <a:lstStyle/>
          <a:p>
            <a:r>
              <a:rPr lang="ru-RU" sz="3600" b="1" i="1" dirty="0" smtClean="0"/>
              <a:t>Дидактическая игра </a:t>
            </a:r>
            <a:br>
              <a:rPr lang="ru-RU" sz="3600" b="1" i="1" dirty="0" smtClean="0"/>
            </a:br>
            <a:r>
              <a:rPr lang="ru-RU" sz="3600" b="1" i="1" dirty="0" smtClean="0"/>
              <a:t>«Угадай  на вкус»</a:t>
            </a:r>
            <a:endParaRPr lang="ru-RU" sz="3600" b="1" i="1" dirty="0"/>
          </a:p>
        </p:txBody>
      </p:sp>
      <p:pic>
        <p:nvPicPr>
          <p:cNvPr id="3" name="Рисунок 2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26571" y="1345474"/>
            <a:ext cx="12414068" cy="574765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1112" r="-2771"/>
          <a:stretch/>
        </p:blipFill>
        <p:spPr>
          <a:xfrm rot="5400000">
            <a:off x="1011590" y="2768543"/>
            <a:ext cx="3683724" cy="296683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541"/>
          <a:stretch/>
        </p:blipFill>
        <p:spPr>
          <a:xfrm rot="5400000">
            <a:off x="4332968" y="2553722"/>
            <a:ext cx="3601173" cy="331392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799"/>
          <a:stretch/>
        </p:blipFill>
        <p:spPr>
          <a:xfrm rot="5400000">
            <a:off x="7635238" y="2705099"/>
            <a:ext cx="3618411" cy="302840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4978035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4138" y="431074"/>
            <a:ext cx="11168742" cy="1084217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/>
              <a:t>Игра «Лицо» </a:t>
            </a:r>
            <a:br>
              <a:rPr lang="ru-RU" sz="4000" b="1" i="1" dirty="0" smtClean="0"/>
            </a:br>
            <a:r>
              <a:rPr lang="ru-RU" sz="4000" b="1" i="1" dirty="0" smtClean="0"/>
              <a:t>конструирование</a:t>
            </a:r>
            <a:endParaRPr lang="ru-RU" sz="4000" b="1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83675" y="1638742"/>
            <a:ext cx="7689667" cy="49845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2388" y="5010771"/>
            <a:ext cx="645282" cy="6452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83817" y="650541"/>
            <a:ext cx="645282" cy="64528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410880" y="993460"/>
            <a:ext cx="645282" cy="64528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4618" y="731860"/>
            <a:ext cx="827711" cy="77036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59486" y="5852965"/>
            <a:ext cx="827711" cy="77036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66833" y="5852965"/>
            <a:ext cx="827711" cy="77036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66833" y="3176642"/>
            <a:ext cx="759960" cy="77562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07359" y="3743223"/>
            <a:ext cx="759960" cy="775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00287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withEffect">
                                  <p:stCondLst>
                                    <p:cond delay="75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8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4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indefinite" fill="hold" nodeType="withEffect">
                                  <p:stCondLst>
                                    <p:cond delay="75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9" dur="8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4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indefinite" fill="hold" nodeType="withEffect">
                                  <p:stCondLst>
                                    <p:cond delay="75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2" dur="8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4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6324" y="3420413"/>
            <a:ext cx="5586984" cy="317296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958800" y="5138682"/>
            <a:ext cx="454479" cy="4759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7207" y="350630"/>
            <a:ext cx="679567" cy="69124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9338" y="3743454"/>
            <a:ext cx="444736" cy="42922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48819" y="2033566"/>
            <a:ext cx="446937" cy="43134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77651" y="3126993"/>
            <a:ext cx="677992" cy="69197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84776" y="5006897"/>
            <a:ext cx="739549" cy="73954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0672" y="5507013"/>
            <a:ext cx="475651" cy="47886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330168" y="2236759"/>
            <a:ext cx="389164" cy="407570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1890033" y="4099064"/>
            <a:ext cx="3855174" cy="17465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2800" kern="1200" baseline="0" dirty="0">
                <a:solidFill>
                  <a:schemeClr val="accent4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sz="3600" b="1" i="1" dirty="0" smtClean="0">
                <a:solidFill>
                  <a:schemeClr val="accent5">
                    <a:lumMod val="50000"/>
                  </a:schemeClr>
                </a:solidFill>
              </a:rPr>
              <a:t>Наши глазки</a:t>
            </a:r>
          </a:p>
          <a:p>
            <a:endParaRPr lang="ru-RU" sz="3600" b="1" i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sz="2600" b="1" i="1" dirty="0" smtClean="0">
                <a:solidFill>
                  <a:schemeClr val="accent5">
                    <a:lumMod val="50000"/>
                  </a:schemeClr>
                </a:solidFill>
              </a:rPr>
              <a:t>Дидактическая игра «Жмурки»</a:t>
            </a:r>
            <a:endParaRPr lang="ru-RU" sz="26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3806482" y="1168843"/>
            <a:ext cx="5976258" cy="27173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7080434" y="414061"/>
            <a:ext cx="3459339" cy="33376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-3629"/>
          <a:stretch/>
        </p:blipFill>
        <p:spPr>
          <a:xfrm>
            <a:off x="960016" y="322331"/>
            <a:ext cx="5221862" cy="342247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7277140" y="3887637"/>
            <a:ext cx="2988328" cy="29780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9996607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483326" y="-340424"/>
            <a:ext cx="12675326" cy="7320139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747685" y="1525782"/>
            <a:ext cx="559621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01274" y="1352100"/>
            <a:ext cx="399638" cy="40233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15642" y="5729100"/>
            <a:ext cx="405780" cy="40852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8208" y="595028"/>
            <a:ext cx="807211" cy="94707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71292" y="984375"/>
            <a:ext cx="689471" cy="71057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365799" y="1542102"/>
            <a:ext cx="405493" cy="42467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0370" y="3536497"/>
            <a:ext cx="487136" cy="47014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55496" y="5841468"/>
            <a:ext cx="706892" cy="70689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77245" y="6050382"/>
            <a:ext cx="487136" cy="47014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99089" y="174593"/>
            <a:ext cx="487136" cy="47014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22909" y="5430945"/>
            <a:ext cx="694740" cy="70667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319877" y="728770"/>
            <a:ext cx="4850321" cy="220762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-2751"/>
          <a:stretch/>
        </p:blipFill>
        <p:spPr>
          <a:xfrm rot="834561">
            <a:off x="6620874" y="843844"/>
            <a:ext cx="4441703" cy="242391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915231" y="3353522"/>
            <a:ext cx="2991455" cy="24105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977181" y="2936392"/>
            <a:ext cx="2814862" cy="1831552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1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669952">
            <a:off x="7801992" y="3367416"/>
            <a:ext cx="3292890" cy="23245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7124172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  <p:sndAc>
          <p:stSnd>
            <p:snd r:embed="rId18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/Times New Roman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Презентация1" id="{AE5AFE9A-981F-4E09-85F3-1AFBD1D58921}" vid="{31978A82-DAA1-43A8-A6C4-41B43BC4DF0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E236678D-C49E-4F6E-A3C8-2F95040A5F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ABF8C2E-BF41-4DA4-8E6A-C59CE968EEC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B228850-8D93-4258-94C5-9335006265EF}">
  <ds:schemaRefs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documentManagement/types"/>
    <ds:schemaRef ds:uri="http://schemas.microsoft.com/sharepoint/v3"/>
    <ds:schemaRef ds:uri="2547570a-e5f4-4946-a4c3-82580e42479e"/>
    <ds:schemaRef ds:uri="http://schemas.microsoft.com/office/infopath/2007/PartnerControls"/>
    <ds:schemaRef ds:uri="http://schemas.openxmlformats.org/package/2006/metadata/core-properties"/>
    <ds:schemaRef ds:uri="6ee78bd2-4339-4042-adc0-bcc646419980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Интерактивная игра Вопросы и ответы</Template>
  <TotalTime>0</TotalTime>
  <Words>150</Words>
  <Application>Microsoft Office PowerPoint</Application>
  <PresentationFormat>Произвольный</PresentationFormat>
  <Paragraphs>38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Проект  «Я и мое тело!»</vt:lpstr>
      <vt:lpstr>Слайд 2</vt:lpstr>
      <vt:lpstr>Слайд 3</vt:lpstr>
      <vt:lpstr>Слайд 4</vt:lpstr>
      <vt:lpstr>«Тело человека»</vt:lpstr>
      <vt:lpstr>Дидактическая игра  «Угадай  на вкус»</vt:lpstr>
      <vt:lpstr>Игра «Лицо»  конструирование</vt:lpstr>
      <vt:lpstr>Слайд 8</vt:lpstr>
      <vt:lpstr>Слайд 9</vt:lpstr>
      <vt:lpstr>Слайд 10</vt:lpstr>
      <vt:lpstr>Слайд 11</vt:lpstr>
      <vt:lpstr>Слайд 12</vt:lpstr>
      <vt:lpstr>«Надуй шарик»</vt:lpstr>
      <vt:lpstr>Слайд 14</vt:lpstr>
      <vt:lpstr>Аппликация «Жил на свете Снеговик»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2018-12-05T13:32:07Z</dcterms:created>
  <dcterms:modified xsi:type="dcterms:W3CDTF">2019-12-07T14:38:18Z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