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562D-4A63-45CB-AF97-EC6F0506EE4C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8898-22FC-4AC4-B327-4C5846EA8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3568" y="33265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Сфрагистика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://metalspace.ru/media/tz_portfolio/article/cache/drevnie-pechati-232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484268" cy="43228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5589240"/>
            <a:ext cx="666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2650"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Карасавиди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Е.Ю., учитель истории </a:t>
            </a:r>
          </a:p>
          <a:p>
            <a:pPr indent="2152650"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обществознания МБОУ СОШ №5, </a:t>
            </a:r>
          </a:p>
          <a:p>
            <a:pPr indent="2152650"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Пыть-Ях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ХМАО-Югра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980728"/>
            <a:ext cx="413995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На печатях были изображены присвоенные владельцам эмблемы, надписи в форме правил, наставлений, изображения лиц владельцев. Символы или эмблемы были особенно разнообразны. Особые государственные печати были и имеются в каждом государстве. </a:t>
            </a:r>
          </a:p>
        </p:txBody>
      </p:sp>
      <p:pic>
        <p:nvPicPr>
          <p:cNvPr id="22530" name="Picture 2" descr="https://www.altspu.ru/atlas/img/20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3887457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476672"/>
            <a:ext cx="4043363" cy="572149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Наиболее древняя княжеская печать, дошедшая до нас, - серебряная, позолоченная, на которой на одной стороне изображен лик Христа, а на другой - поражающего змия Архангела Михаила. Эта печать привешена к жалованной грамоте Мстислава Владимировича (князя) и Всеволода (его сына). </a:t>
            </a:r>
          </a:p>
        </p:txBody>
      </p:sp>
      <p:pic>
        <p:nvPicPr>
          <p:cNvPr id="23554" name="Picture 2" descr="ÑÑÑÑÐºÐ°Ñ ÑÑÑÐ°Ð³Ð¸ÑÑ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0068" y="4437112"/>
            <a:ext cx="4223932" cy="2160240"/>
          </a:xfrm>
          <a:prstGeom prst="rect">
            <a:avLst/>
          </a:prstGeom>
          <a:noFill/>
        </p:spPr>
      </p:pic>
      <p:pic>
        <p:nvPicPr>
          <p:cNvPr id="23556" name="Picture 4" descr="http://kremlion.ru/wp-content/uploads/2016/10/372919_mstislav-vladimirovich-hrabry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48679"/>
            <a:ext cx="2880320" cy="3746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upload.wikimedia.org/wikipedia/commons/thumb/9/91/Goldene-bulle_1c-480x475.jpg/220px-Goldene-bulle_1c-480x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3077186" cy="30492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077072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Золотая </a:t>
            </a:r>
            <a:r>
              <a:rPr lang="ru-RU" dirty="0" smtClean="0"/>
              <a:t>булла императора</a:t>
            </a:r>
            <a:r>
              <a:rPr lang="ru-RU" dirty="0"/>
              <a:t> Карла </a:t>
            </a:r>
            <a:r>
              <a:rPr lang="ru-RU" dirty="0" smtClean="0"/>
              <a:t>IV</a:t>
            </a:r>
            <a:endParaRPr lang="ru-RU" dirty="0"/>
          </a:p>
        </p:txBody>
      </p:sp>
      <p:pic>
        <p:nvPicPr>
          <p:cNvPr id="24580" name="Picture 4" descr="https://upload.wikimedia.org/wikipedia/commons/thumb/9/9a/Chrysobull_of_Alexius_III_of_Trebizond.jpg/200px-Chrysobull_of_Alexius_III_of_Trebizo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2656"/>
            <a:ext cx="3960440" cy="6198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Сфрагистика</a:t>
            </a:r>
            <a:r>
              <a:rPr lang="ru-RU" dirty="0"/>
              <a:t> (от </a:t>
            </a:r>
            <a:r>
              <a:rPr lang="ru-RU" dirty="0" err="1" smtClean="0"/>
              <a:t>гре</a:t>
            </a:r>
            <a:r>
              <a:rPr lang="ru-RU" dirty="0" smtClean="0"/>
              <a:t>.</a:t>
            </a:r>
            <a:r>
              <a:rPr lang="ru-RU" dirty="0"/>
              <a:t> </a:t>
            </a:r>
            <a:r>
              <a:rPr lang="ru-RU" dirty="0" err="1"/>
              <a:t>σφραγις </a:t>
            </a:r>
            <a:r>
              <a:rPr lang="ru-RU" dirty="0"/>
              <a:t>— печать), или </a:t>
            </a:r>
            <a:r>
              <a:rPr lang="ru-RU" b="1" dirty="0"/>
              <a:t>сигиллография</a:t>
            </a:r>
            <a:r>
              <a:rPr lang="ru-RU" dirty="0"/>
              <a:t> (от </a:t>
            </a:r>
            <a:r>
              <a:rPr lang="ru-RU" dirty="0" smtClean="0"/>
              <a:t>лат.</a:t>
            </a:r>
            <a:r>
              <a:rPr lang="ru-RU" dirty="0"/>
              <a:t> </a:t>
            </a:r>
            <a:r>
              <a:rPr lang="ru-RU" i="1" dirty="0" err="1"/>
              <a:t>sigillum</a:t>
            </a:r>
            <a:r>
              <a:rPr lang="ru-RU" dirty="0"/>
              <a:t> — печать) — вспомогательная историческая дисциплина, изучающая печати (матрицы) и их оттиски на различных материалах.</a:t>
            </a:r>
          </a:p>
        </p:txBody>
      </p:sp>
      <p:pic>
        <p:nvPicPr>
          <p:cNvPr id="4098" name="Picture 2" descr="http://forumimage.ru/uploads/20180317/152128497586821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4347483" cy="49685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50851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Печать,камень.Приобретена</a:t>
            </a:r>
            <a:r>
              <a:rPr lang="ru-RU" dirty="0"/>
              <a:t> в Иране ,город СУЗЫ. ШУМЕРА - АККАДА приблизительно 3000 - 2800 лет до нашей эры . Есть надписи или орнамент с пяти сторон ,высота-16,6 см. ширина- 5,5 </a:t>
            </a:r>
            <a:r>
              <a:rPr lang="ru-RU" dirty="0" err="1"/>
              <a:t>x</a:t>
            </a:r>
            <a:r>
              <a:rPr lang="ru-RU" dirty="0"/>
              <a:t> 5,5 см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Начало ей положил в 1709 году М. </a:t>
            </a:r>
            <a:r>
              <a:rPr lang="ru-RU" dirty="0" err="1"/>
              <a:t>Гейнекций</a:t>
            </a:r>
            <a:r>
              <a:rPr lang="ru-RU" dirty="0"/>
              <a:t>. Сфрагистика - это наука, изучающая печати. За </a:t>
            </a:r>
            <a:r>
              <a:rPr lang="ru-RU" dirty="0" err="1"/>
              <a:t>Гейнекцием</a:t>
            </a:r>
            <a:r>
              <a:rPr lang="ru-RU" dirty="0"/>
              <a:t> последовал давший этой науке современное название Иоганн </a:t>
            </a:r>
            <a:r>
              <a:rPr lang="ru-RU" dirty="0" err="1"/>
              <a:t>Гейманн</a:t>
            </a:r>
            <a:r>
              <a:rPr lang="ru-RU" dirty="0"/>
              <a:t>, а затем </a:t>
            </a:r>
            <a:r>
              <a:rPr lang="ru-RU" dirty="0" err="1"/>
              <a:t>Гаттерер</a:t>
            </a:r>
            <a:r>
              <a:rPr lang="ru-RU" dirty="0"/>
              <a:t>, </a:t>
            </a:r>
            <a:r>
              <a:rPr lang="ru-RU" dirty="0" err="1"/>
              <a:t>Геркен</a:t>
            </a:r>
            <a:r>
              <a:rPr lang="ru-RU" dirty="0"/>
              <a:t>, </a:t>
            </a:r>
            <a:r>
              <a:rPr lang="ru-RU" dirty="0" err="1"/>
              <a:t>Ледебур</a:t>
            </a:r>
            <a:r>
              <a:rPr lang="ru-RU" dirty="0"/>
              <a:t>, </a:t>
            </a:r>
            <a:r>
              <a:rPr lang="ru-RU" dirty="0" err="1"/>
              <a:t>Гогенлоэ-Вальденбург</a:t>
            </a:r>
            <a:r>
              <a:rPr lang="ru-RU" dirty="0"/>
              <a:t> и другие. </a:t>
            </a:r>
            <a:r>
              <a:rPr lang="ru-RU" dirty="0" err="1"/>
              <a:t>Зейлеру</a:t>
            </a:r>
            <a:r>
              <a:rPr lang="ru-RU" dirty="0"/>
              <a:t> принадлежат лучшие за последнее время сочинения по сфрагистике. </a:t>
            </a:r>
          </a:p>
        </p:txBody>
      </p:sp>
      <p:pic>
        <p:nvPicPr>
          <p:cNvPr id="3074" name="Picture 2" descr="http://apxeo.info/wp-content/uploads/2012/01/Stamp-Temple-Menorah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052736"/>
            <a:ext cx="3960440" cy="37822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5085184"/>
            <a:ext cx="4211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Сотрудники израильского Управления древностей обнаружили в окрестностях </a:t>
            </a:r>
            <a:r>
              <a:rPr lang="ru-RU" dirty="0" err="1"/>
              <a:t>Акко</a:t>
            </a:r>
            <a:r>
              <a:rPr lang="ru-RU" dirty="0"/>
              <a:t> древнюю глиняную печать, которая использовалась для маркировки кошерного хлеба.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4043363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XVIII веке сфрагистика начала формироваться как отдел дипломатики. Цели ее в то время заключались в датировании документа, а также установлении его подлинности. </a:t>
            </a:r>
          </a:p>
        </p:txBody>
      </p:sp>
      <p:pic>
        <p:nvPicPr>
          <p:cNvPr id="2050" name="Picture 2" descr="http://images.vfl.ru/ii/1530117511/13510389/22273697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92696"/>
            <a:ext cx="4007513" cy="2849091"/>
          </a:xfrm>
          <a:prstGeom prst="rect">
            <a:avLst/>
          </a:prstGeom>
          <a:noFill/>
        </p:spPr>
      </p:pic>
      <p:pic>
        <p:nvPicPr>
          <p:cNvPr id="2052" name="Picture 4" descr="http://s4.gallery.aystatic.by/650/776/140/5020/5020140776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3672408" cy="2974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Сфрагистика связана с нумизматикой тем, что часто на монетах чеканилась печать того князя, который в то время правил. Если не сохранилась надпись на монете, по эмблеме на печати можно было узнать ее происхождение. </a:t>
            </a:r>
          </a:p>
        </p:txBody>
      </p:sp>
      <p:pic>
        <p:nvPicPr>
          <p:cNvPr id="1026" name="Picture 2" descr="ÑÑÐ¾ ÑÐ°ÐºÐ¾Ðµ ÑÑÑÐ°Ð³Ð¸ÑÑ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65934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404664"/>
            <a:ext cx="4978400" cy="61261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Для того чтобы лучше понять, что такое сфрагистика, обратимся к истории. Очень старинным является обычай использования печатей. Уже в древние времена восточные народы ставили оттиск печати. Этот обычай был распространен главным образом в Вавилоне, </a:t>
            </a:r>
            <a:r>
              <a:rPr lang="ru-RU" dirty="0" err="1"/>
              <a:t>Персеполисе</a:t>
            </a:r>
            <a:r>
              <a:rPr lang="ru-RU" dirty="0"/>
              <a:t> и Египте. Печати того времени были твердыми цветными камнями, которые имели форму жуков, цилиндров и т. д. На них были нанесены различные знаки. </a:t>
            </a:r>
          </a:p>
        </p:txBody>
      </p:sp>
      <p:pic>
        <p:nvPicPr>
          <p:cNvPr id="18434" name="Picture 2" descr="http://img0.liveinternet.ru/images/attach/c/2/72/40/72040425_1300117065_shidza_nefr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3370055" cy="2526135"/>
          </a:xfrm>
          <a:prstGeom prst="rect">
            <a:avLst/>
          </a:prstGeom>
          <a:noFill/>
        </p:spPr>
      </p:pic>
      <p:pic>
        <p:nvPicPr>
          <p:cNvPr id="18438" name="Picture 6" descr="http://akcia-antique.ru/others/11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73016"/>
            <a:ext cx="3096344" cy="2322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4320480" cy="645333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Долгое время печать заменяла подпись, поэтому значение ее было велико. Различные предосторожности употреблялись для предупреждения подлога. Именно этой цели первоначально служила наука, изучающая печати. С особой торжественностью происходило прикладывание их к важным актам. Как у германцев, так и у римлян существовал обычай класть в гробницу вместе с умершим его печать-перстень. </a:t>
            </a:r>
          </a:p>
        </p:txBody>
      </p:sp>
      <p:pic>
        <p:nvPicPr>
          <p:cNvPr id="19458" name="Picture 2" descr="https://md-arena.com/wp-content/uploads/2016/12/comment_image_reloaded_34874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4055441" cy="3649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95536" y="260648"/>
            <a:ext cx="4536504" cy="65973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Существовали печати свинцовые (иначе - печати-буллы, получившие свое название от свинцовых шариков, на которых выбивалось изображение), серебряные, золотые (редко), бронзовые, восковые, оловянные и сургучные. За исключением сургучных и восковых, все они были висячими. В западной сфрагистике такие печати получили название </a:t>
            </a:r>
            <a:r>
              <a:rPr lang="ru-RU" dirty="0" err="1"/>
              <a:t>sigilla</a:t>
            </a:r>
            <a:r>
              <a:rPr lang="ru-RU" dirty="0"/>
              <a:t>, или </a:t>
            </a:r>
            <a:r>
              <a:rPr lang="ru-RU" dirty="0" err="1"/>
              <a:t>sigilla</a:t>
            </a:r>
            <a:r>
              <a:rPr lang="ru-RU" dirty="0"/>
              <a:t> </a:t>
            </a:r>
            <a:r>
              <a:rPr lang="ru-RU" dirty="0" err="1"/>
              <a:t>pendentia</a:t>
            </a:r>
            <a:r>
              <a:rPr lang="ru-RU" dirty="0"/>
              <a:t>. Они привешивались в нижней части грамот, сразу же после подписи, на шелковом или льняном шнурке или на обрывке кожи или пергамента. </a:t>
            </a:r>
          </a:p>
        </p:txBody>
      </p:sp>
      <p:pic>
        <p:nvPicPr>
          <p:cNvPr id="20482" name="Picture 2" descr="http://f5.rimg.info/41648_69cd231124758a96b47cdec9a485959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908720"/>
            <a:ext cx="4016009" cy="3855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476672"/>
            <a:ext cx="3754438" cy="60932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 роду дел и достоинству лиц различался цвет воска. Принадлежность государю, а также лицам, обладавшим особыми привилегиями, давала право делать печать красным воском. Обыкновенно черным воском печатал свои грамоты патриарх Константинопольский. Лазоревый или голубой цвет считался в XVI и XVII веке привилегией. </a:t>
            </a:r>
          </a:p>
        </p:txBody>
      </p:sp>
      <p:pic>
        <p:nvPicPr>
          <p:cNvPr id="21506" name="Picture 2" descr="https://upload.wikimedia.org/wikipedia/commons/d/d9/John_I%2C_Count_of_Luxem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4231410" cy="3959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535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Сфрагистика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Сфрагистика</dc:title>
  <dc:creator>Селена</dc:creator>
  <cp:lastModifiedBy>Селена</cp:lastModifiedBy>
  <cp:revision>4</cp:revision>
  <dcterms:created xsi:type="dcterms:W3CDTF">2018-12-20T08:45:59Z</dcterms:created>
  <dcterms:modified xsi:type="dcterms:W3CDTF">2019-12-07T15:50:07Z</dcterms:modified>
</cp:coreProperties>
</file>