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7" r:id="rId7"/>
    <p:sldId id="261" r:id="rId8"/>
    <p:sldId id="262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/>
    <c:plotArea>
      <c:layout/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% детей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Различают цвета</c:v>
                </c:pt>
                <c:pt idx="1">
                  <c:v>Различают величины</c:v>
                </c:pt>
                <c:pt idx="2">
                  <c:v>Различают геометрические фигуры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1</c:v>
                </c:pt>
                <c:pt idx="1">
                  <c:v>1</c:v>
                </c:pt>
                <c:pt idx="2" formatCode="General">
                  <c:v>3.5</c:v>
                </c:pt>
              </c:numCache>
            </c:numRef>
          </c:val>
        </c:ser>
        <c:overlap val="100"/>
        <c:axId val="111453696"/>
        <c:axId val="111455232"/>
      </c:barChart>
      <c:catAx>
        <c:axId val="111453696"/>
        <c:scaling>
          <c:orientation val="minMax"/>
        </c:scaling>
        <c:axPos val="b"/>
        <c:tickLblPos val="nextTo"/>
        <c:crossAx val="111455232"/>
        <c:crosses val="autoZero"/>
        <c:auto val="1"/>
        <c:lblAlgn val="ctr"/>
        <c:lblOffset val="100"/>
      </c:catAx>
      <c:valAx>
        <c:axId val="111455232"/>
        <c:scaling>
          <c:orientation val="minMax"/>
        </c:scaling>
        <c:axPos val="l"/>
        <c:majorGridlines/>
        <c:numFmt formatCode="0%" sourceLinked="1"/>
        <c:tickLblPos val="nextTo"/>
        <c:crossAx val="111453696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F600-6FF5-461C-8A2D-B09F02B377F7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9320-3086-497A-8574-85F74BDDB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F600-6FF5-461C-8A2D-B09F02B377F7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9320-3086-497A-8574-85F74BDDB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F600-6FF5-461C-8A2D-B09F02B377F7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9320-3086-497A-8574-85F74BDDB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F600-6FF5-461C-8A2D-B09F02B377F7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9320-3086-497A-8574-85F74BDDB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F600-6FF5-461C-8A2D-B09F02B377F7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9320-3086-497A-8574-85F74BDDB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F600-6FF5-461C-8A2D-B09F02B377F7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9320-3086-497A-8574-85F74BDDB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F600-6FF5-461C-8A2D-B09F02B377F7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9320-3086-497A-8574-85F74BDDB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F600-6FF5-461C-8A2D-B09F02B377F7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9320-3086-497A-8574-85F74BDDB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F600-6FF5-461C-8A2D-B09F02B377F7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9320-3086-497A-8574-85F74BDDB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F600-6FF5-461C-8A2D-B09F02B377F7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9320-3086-497A-8574-85F74BDDB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F600-6FF5-461C-8A2D-B09F02B377F7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79320-3086-497A-8574-85F74BDDB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9F600-6FF5-461C-8A2D-B09F02B377F7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79320-3086-497A-8574-85F74BDDB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Сценарий ООД в ДОУ для детей с ОВЗ (интеллектуальная недостаточность)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Тема:  Нам мороз не страшен.</a:t>
            </a:r>
          </a:p>
          <a:p>
            <a:r>
              <a:rPr lang="ru-RU" dirty="0" smtClean="0"/>
              <a:t>Вид занятия: сенсорное</a:t>
            </a:r>
          </a:p>
          <a:p>
            <a:r>
              <a:rPr lang="ru-RU" dirty="0" smtClean="0"/>
              <a:t>Возраст участников: 4-5 лет.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4186238" cy="5429288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 Игра «Разложи по местам». </a:t>
            </a:r>
            <a:r>
              <a:rPr lang="ru-RU" dirty="0"/>
              <a:t>Ребята, нужно на ваши карточки правильно разложить геометрические </a:t>
            </a:r>
            <a:r>
              <a:rPr lang="ru-RU" dirty="0" smtClean="0"/>
              <a:t>фигуры, которые вы собрали в свои домики. </a:t>
            </a:r>
          </a:p>
          <a:p>
            <a:pPr algn="just">
              <a:buNone/>
            </a:pPr>
            <a:r>
              <a:rPr lang="ru-RU" dirty="0" smtClean="0"/>
              <a:t>     -На что нужно обратить внимание? </a:t>
            </a:r>
          </a:p>
          <a:p>
            <a:pPr algn="just">
              <a:buNone/>
            </a:pPr>
            <a:r>
              <a:rPr lang="ru-RU" i="1" dirty="0" smtClean="0"/>
              <a:t>(цвет, форма, размер)</a:t>
            </a:r>
            <a:endParaRPr lang="ru-RU" i="1" dirty="0"/>
          </a:p>
        </p:txBody>
      </p:sp>
      <p:pic>
        <p:nvPicPr>
          <p:cNvPr id="4" name="Рисунок 3" descr="формы_и_цвета.jpg"/>
          <p:cNvPicPr>
            <a:picLocks noChangeAspect="1"/>
          </p:cNvPicPr>
          <p:nvPr/>
        </p:nvPicPr>
        <p:blipFill>
          <a:blip r:embed="rId2"/>
          <a:srcRect r="58396"/>
          <a:stretch>
            <a:fillRect/>
          </a:stretch>
        </p:blipFill>
        <p:spPr>
          <a:xfrm>
            <a:off x="5000628" y="1357298"/>
            <a:ext cx="3124204" cy="506224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043362" cy="497207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        Игра «Ловкость рук» </a:t>
            </a:r>
            <a:r>
              <a:rPr lang="ru-RU" dirty="0"/>
              <a:t>(на балансировочной доске). Ребята, 2 Мороза принесли вам снежки и они хотят посмотреть какие вы меткие. Нужно снежком попасть в ведерко.</a:t>
            </a:r>
          </a:p>
        </p:txBody>
      </p:sp>
      <p:pic>
        <p:nvPicPr>
          <p:cNvPr id="4" name="Рисунок 3" descr="227982066656036p.jpg"/>
          <p:cNvPicPr>
            <a:picLocks noChangeAspect="1"/>
          </p:cNvPicPr>
          <p:nvPr/>
        </p:nvPicPr>
        <p:blipFill>
          <a:blip r:embed="rId2"/>
          <a:srcRect l="10294"/>
          <a:stretch>
            <a:fillRect/>
          </a:stretch>
        </p:blipFill>
        <p:spPr>
          <a:xfrm>
            <a:off x="4643438" y="1714488"/>
            <a:ext cx="4357694" cy="485776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Ребята, сегодня вы доказали, что не боитесь морозов! </a:t>
            </a:r>
          </a:p>
          <a:p>
            <a:pPr algn="just">
              <a:buNone/>
            </a:pPr>
            <a:r>
              <a:rPr lang="ru-RU" dirty="0" smtClean="0"/>
              <a:t>Какие Деды Морозы были в гостях? ( красный нос  и синий нос)</a:t>
            </a:r>
          </a:p>
          <a:p>
            <a:pPr algn="just">
              <a:buNone/>
            </a:pPr>
            <a:r>
              <a:rPr lang="ru-RU" dirty="0" smtClean="0"/>
              <a:t>Вы справились со всеми заданиями, в награду, Морозы дарят вам ведро снежков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Направление ООД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8229600" cy="571504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i="1" dirty="0" smtClean="0"/>
              <a:t>Цель: </a:t>
            </a:r>
            <a:r>
              <a:rPr lang="ru-RU" dirty="0" smtClean="0"/>
              <a:t>закрепить представления детей о цветах, геометрических фигурах, величинах.</a:t>
            </a:r>
          </a:p>
          <a:p>
            <a:pPr algn="just">
              <a:buNone/>
            </a:pPr>
            <a:r>
              <a:rPr lang="ru-RU" i="1" dirty="0" smtClean="0"/>
              <a:t>Задачи: </a:t>
            </a:r>
          </a:p>
          <a:p>
            <a:pPr algn="just"/>
            <a:r>
              <a:rPr lang="ru-RU" dirty="0" smtClean="0"/>
              <a:t>учить сопоставлять и классифицировать предметы по цветам;</a:t>
            </a:r>
          </a:p>
          <a:p>
            <a:pPr algn="just"/>
            <a:r>
              <a:rPr lang="ru-RU" dirty="0" smtClean="0"/>
              <a:t>развивать мышление, внимание, координацию, глазомер;</a:t>
            </a:r>
          </a:p>
          <a:p>
            <a:pPr algn="just"/>
            <a:r>
              <a:rPr lang="ru-RU" dirty="0" smtClean="0"/>
              <a:t>контролировать силу выдоха;</a:t>
            </a:r>
          </a:p>
          <a:p>
            <a:pPr algn="just"/>
            <a:r>
              <a:rPr lang="ru-RU" dirty="0" smtClean="0"/>
              <a:t>воспитывать личностные качества детей.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Требования и инвентарь: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928670"/>
          <a:ext cx="9144000" cy="592933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48310"/>
                <a:gridCol w="4047380"/>
                <a:gridCol w="2548310"/>
              </a:tblGrid>
              <a:tr h="44749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Работа</a:t>
                      </a:r>
                      <a:r>
                        <a:rPr lang="ru-RU" baseline="0" dirty="0" smtClean="0"/>
                        <a:t> со словом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Инвентарь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Пед</a:t>
                      </a:r>
                      <a:r>
                        <a:rPr lang="ru-RU" dirty="0" smtClean="0"/>
                        <a:t>.</a:t>
                      </a:r>
                      <a:r>
                        <a:rPr lang="ru-RU" baseline="0" dirty="0" smtClean="0"/>
                        <a:t> технологии</a:t>
                      </a:r>
                      <a:endParaRPr lang="ru-RU" dirty="0"/>
                    </a:p>
                  </a:txBody>
                  <a:tcPr/>
                </a:tc>
              </a:tr>
              <a:tr h="5481834">
                <a:tc>
                  <a:txBody>
                    <a:bodyPr/>
                    <a:lstStyle/>
                    <a:p>
                      <a:r>
                        <a:rPr lang="ru-RU" dirty="0" smtClean="0"/>
                        <a:t>Мороз</a:t>
                      </a:r>
                    </a:p>
                    <a:p>
                      <a:r>
                        <a:rPr lang="ru-RU" dirty="0" smtClean="0"/>
                        <a:t>Синий</a:t>
                      </a:r>
                    </a:p>
                    <a:p>
                      <a:r>
                        <a:rPr lang="ru-RU" dirty="0" smtClean="0"/>
                        <a:t>Красный</a:t>
                      </a:r>
                    </a:p>
                    <a:p>
                      <a:r>
                        <a:rPr lang="ru-RU" dirty="0" smtClean="0"/>
                        <a:t>Заметает</a:t>
                      </a:r>
                    </a:p>
                    <a:p>
                      <a:r>
                        <a:rPr lang="ru-RU" dirty="0" smtClean="0"/>
                        <a:t>Вьюга</a:t>
                      </a:r>
                    </a:p>
                    <a:p>
                      <a:r>
                        <a:rPr lang="ru-RU" dirty="0" smtClean="0"/>
                        <a:t>Метель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Шишки синего и красного</a:t>
                      </a:r>
                      <a:r>
                        <a:rPr lang="ru-RU" baseline="0" dirty="0" smtClean="0"/>
                        <a:t> цвета</a:t>
                      </a:r>
                    </a:p>
                    <a:p>
                      <a:r>
                        <a:rPr lang="ru-RU" baseline="0" dirty="0" smtClean="0"/>
                        <a:t>Рисунки 2-х морозов</a:t>
                      </a:r>
                    </a:p>
                    <a:p>
                      <a:r>
                        <a:rPr lang="ru-RU" baseline="0" dirty="0" smtClean="0"/>
                        <a:t>Елочные фонарики разных величин</a:t>
                      </a:r>
                    </a:p>
                    <a:p>
                      <a:r>
                        <a:rPr lang="ru-RU" baseline="0" dirty="0" smtClean="0"/>
                        <a:t>Цветные ручки, карандаши, мелки</a:t>
                      </a:r>
                    </a:p>
                    <a:p>
                      <a:r>
                        <a:rPr lang="ru-RU" baseline="0" dirty="0" smtClean="0"/>
                        <a:t>Карточки с геометрическими фигурами</a:t>
                      </a:r>
                    </a:p>
                    <a:p>
                      <a:r>
                        <a:rPr lang="ru-RU" baseline="0" dirty="0" smtClean="0"/>
                        <a:t>Доска для балансировки</a:t>
                      </a:r>
                    </a:p>
                    <a:p>
                      <a:r>
                        <a:rPr lang="ru-RU" baseline="0" dirty="0" smtClean="0"/>
                        <a:t>Ведро, коробка</a:t>
                      </a:r>
                    </a:p>
                    <a:p>
                      <a:r>
                        <a:rPr lang="ru-RU" baseline="0" dirty="0" smtClean="0"/>
                        <a:t>Музыка</a:t>
                      </a:r>
                    </a:p>
                    <a:p>
                      <a:r>
                        <a:rPr lang="ru-RU" baseline="0" dirty="0" smtClean="0"/>
                        <a:t>картины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Игровой метод</a:t>
                      </a:r>
                    </a:p>
                    <a:p>
                      <a:r>
                        <a:rPr lang="ru-RU" dirty="0" err="1" smtClean="0"/>
                        <a:t>Здоровьесберегающие</a:t>
                      </a:r>
                      <a:r>
                        <a:rPr lang="ru-RU" baseline="0" dirty="0" smtClean="0"/>
                        <a:t> технологии</a:t>
                      </a:r>
                    </a:p>
                    <a:p>
                      <a:r>
                        <a:rPr lang="ru-RU" baseline="0" dirty="0" smtClean="0"/>
                        <a:t>Исследовательская работа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План ООД: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Организационный момент</a:t>
            </a:r>
          </a:p>
          <a:p>
            <a:r>
              <a:rPr lang="ru-RU" dirty="0" smtClean="0"/>
              <a:t>Основная часть (дыхательные упражнения, игровые моменты, обсуждение задания, ориентировка в комнате, упражнения на внимание по звуковому сигналу, раскрашивание предметов)</a:t>
            </a:r>
          </a:p>
          <a:p>
            <a:r>
              <a:rPr lang="ru-RU" dirty="0" smtClean="0"/>
              <a:t>Рефлексия</a:t>
            </a:r>
            <a:endParaRPr lang="ru-RU" dirty="0"/>
          </a:p>
        </p:txBody>
      </p:sp>
      <p:pic>
        <p:nvPicPr>
          <p:cNvPr id="4" name="Рисунок 3" descr="img0.jpg"/>
          <p:cNvPicPr>
            <a:picLocks noChangeAspect="1"/>
          </p:cNvPicPr>
          <p:nvPr/>
        </p:nvPicPr>
        <p:blipFill>
          <a:blip r:embed="rId2" cstate="print"/>
          <a:srcRect l="4659" t="23958" r="5440"/>
          <a:stretch>
            <a:fillRect/>
          </a:stretch>
        </p:blipFill>
        <p:spPr>
          <a:xfrm>
            <a:off x="5655303" y="0"/>
            <a:ext cx="3488697" cy="221455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Организационный момент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        Ребята</a:t>
            </a:r>
            <a:r>
              <a:rPr lang="ru-RU" dirty="0"/>
              <a:t>, </a:t>
            </a:r>
            <a:r>
              <a:rPr lang="ru-RU" dirty="0" smtClean="0"/>
              <a:t>Сегодня я приготовила вам сюрприз! </a:t>
            </a:r>
            <a:r>
              <a:rPr lang="ru-RU" dirty="0"/>
              <a:t>Это снежинки. Давайте подуем на них. </a:t>
            </a:r>
            <a:r>
              <a:rPr lang="ru-RU" dirty="0" smtClean="0"/>
              <a:t>Попробуем дуть сильнее;  а теперь, тихо, как мышки… </a:t>
            </a:r>
            <a:r>
              <a:rPr lang="ru-RU" dirty="0"/>
              <a:t>(дети выполняют </a:t>
            </a:r>
            <a:r>
              <a:rPr lang="ru-RU" dirty="0" smtClean="0"/>
              <a:t>задание под руководством педагога). </a:t>
            </a:r>
            <a:r>
              <a:rPr lang="ru-RU" dirty="0" err="1" smtClean="0"/>
              <a:t>Умнички</a:t>
            </a:r>
            <a:r>
              <a:rPr lang="ru-RU" dirty="0" smtClean="0"/>
              <a:t>! </a:t>
            </a:r>
            <a:r>
              <a:rPr lang="ru-RU" dirty="0"/>
              <a:t>У нас настоящая </a:t>
            </a:r>
            <a:r>
              <a:rPr lang="ru-RU" dirty="0" smtClean="0"/>
              <a:t>вьюга </a:t>
            </a:r>
            <a:r>
              <a:rPr lang="ru-RU" dirty="0"/>
              <a:t>получилась. А когда </a:t>
            </a:r>
            <a:r>
              <a:rPr lang="ru-RU" dirty="0" smtClean="0"/>
              <a:t>вьюга </a:t>
            </a:r>
            <a:r>
              <a:rPr lang="ru-RU" dirty="0"/>
              <a:t>бывает? Зимой, правильно, когда идет снег и дует ветер</a:t>
            </a:r>
            <a:r>
              <a:rPr lang="ru-RU" dirty="0" smtClean="0"/>
              <a:t>.</a:t>
            </a:r>
          </a:p>
          <a:p>
            <a:pPr algn="just">
              <a:buNone/>
            </a:pPr>
            <a:r>
              <a:rPr lang="ru-RU" i="1" u="sng" dirty="0" smtClean="0"/>
              <a:t>Примечание: </a:t>
            </a:r>
            <a:r>
              <a:rPr lang="ru-RU" dirty="0" smtClean="0"/>
              <a:t>педагог следит за выполнением дыхательных упражнений, корректирует)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звуки услышим на этой картине?</a:t>
            </a:r>
            <a:endParaRPr lang="ru-RU" dirty="0"/>
          </a:p>
        </p:txBody>
      </p:sp>
      <p:pic>
        <p:nvPicPr>
          <p:cNvPr id="4" name="Содержимое 3" descr="660x448_0_2c20935aa4f197ec0b0e30b8322b2514@3228x2192_0xc0a839a2_18649660881484053981 (1)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428736"/>
            <a:ext cx="7643866" cy="518856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8229600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          К </a:t>
            </a:r>
            <a:r>
              <a:rPr lang="ru-RU" dirty="0"/>
              <a:t>нам в гости сегодня пришли 2 Мороза:  Мороз - красный нос и Мороз – синий нос. Они хотят с нами поиграть. </a:t>
            </a:r>
            <a:endParaRPr lang="ru-RU" dirty="0" smtClean="0"/>
          </a:p>
          <a:p>
            <a:pPr algn="just">
              <a:buNone/>
            </a:pPr>
            <a:r>
              <a:rPr lang="ru-RU" dirty="0"/>
              <a:t> </a:t>
            </a:r>
            <a:r>
              <a:rPr lang="ru-RU" dirty="0" smtClean="0"/>
              <a:t>           1 </a:t>
            </a:r>
            <a:r>
              <a:rPr lang="ru-RU" dirty="0"/>
              <a:t>задание – найти в </a:t>
            </a:r>
            <a:r>
              <a:rPr lang="ru-RU" dirty="0" smtClean="0"/>
              <a:t>пространстве </a:t>
            </a:r>
            <a:r>
              <a:rPr lang="ru-RU" dirty="0"/>
              <a:t>предметы синего и красного цвета и </a:t>
            </a:r>
            <a:r>
              <a:rPr lang="ru-RU" dirty="0" smtClean="0"/>
              <a:t>классифицировать </a:t>
            </a:r>
            <a:r>
              <a:rPr lang="ru-RU" dirty="0"/>
              <a:t>их по цвету (дети находят предметы и раскладывают их по коробкам: в синюю и красную).</a:t>
            </a:r>
          </a:p>
          <a:p>
            <a:endParaRPr lang="ru-RU" dirty="0"/>
          </a:p>
        </p:txBody>
      </p:sp>
      <p:pic>
        <p:nvPicPr>
          <p:cNvPr id="4" name="Рисунок 3" descr="53650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0" y="4714852"/>
            <a:ext cx="2143148" cy="214314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      Ребята, Мороз заколдовал ёлочные фонарики! Чтобы расколдовать их, нужно раскрасить: маленькие </a:t>
            </a:r>
            <a:r>
              <a:rPr lang="ru-RU" dirty="0"/>
              <a:t>– красным цветом, а </a:t>
            </a:r>
            <a:r>
              <a:rPr lang="ru-RU" dirty="0" smtClean="0"/>
              <a:t>большие </a:t>
            </a:r>
            <a:r>
              <a:rPr lang="ru-RU" dirty="0"/>
              <a:t>– синим цветом </a:t>
            </a:r>
            <a:r>
              <a:rPr lang="ru-RU" dirty="0" smtClean="0"/>
              <a:t>(дети выполняют задание под руководством педагога).</a:t>
            </a:r>
          </a:p>
          <a:p>
            <a:pPr algn="just">
              <a:buNone/>
            </a:pPr>
            <a:r>
              <a:rPr lang="ru-RU" dirty="0"/>
              <a:t> </a:t>
            </a:r>
            <a:r>
              <a:rPr lang="ru-RU" dirty="0" smtClean="0"/>
              <a:t>      </a:t>
            </a:r>
            <a:r>
              <a:rPr lang="ru-RU" i="1" u="sng" dirty="0" smtClean="0"/>
              <a:t>Примечание: </a:t>
            </a:r>
            <a:r>
              <a:rPr lang="ru-RU" dirty="0" smtClean="0"/>
              <a:t>оказывает индивидуальную помощь.</a:t>
            </a:r>
            <a:endParaRPr lang="ru-RU" dirty="0"/>
          </a:p>
        </p:txBody>
      </p:sp>
      <p:pic>
        <p:nvPicPr>
          <p:cNvPr id="4" name="Рисунок 3" descr="HTB1n0d6whSYBuNjSsphq6zGvVXa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4286255"/>
            <a:ext cx="4000496" cy="260532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       А сейчас мы сыграем в игру и докажем, что нам мороз не страшен!</a:t>
            </a:r>
          </a:p>
          <a:p>
            <a:pPr algn="just">
              <a:buNone/>
            </a:pPr>
            <a:r>
              <a:rPr lang="ru-RU" dirty="0" smtClean="0"/>
              <a:t>                   Условия: в пространстве отмечаются «домики» для красных и синих. На полу разбросаны цветные фигурки. Дети кружатся под музыку, по сигналу им нужно занять домик соответствия: цвет </a:t>
            </a:r>
            <a:r>
              <a:rPr lang="ru-RU" dirty="0" err="1" smtClean="0"/>
              <a:t>игрушки-цвет</a:t>
            </a:r>
            <a:r>
              <a:rPr lang="ru-RU" dirty="0" smtClean="0"/>
              <a:t> «домика»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469</Words>
  <Application>Microsoft Office PowerPoint</Application>
  <PresentationFormat>Экран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Сценарий ООД в ДОУ для детей с ОВЗ (интеллектуальная недостаточность)</vt:lpstr>
      <vt:lpstr>Направление ООД</vt:lpstr>
      <vt:lpstr>Требования и инвентарь:</vt:lpstr>
      <vt:lpstr>План ООД:</vt:lpstr>
      <vt:lpstr>Организационный момент</vt:lpstr>
      <vt:lpstr>Какие звуки услышим на этой картине?</vt:lpstr>
      <vt:lpstr>Основная часть</vt:lpstr>
      <vt:lpstr>Основная часть</vt:lpstr>
      <vt:lpstr>Основная часть</vt:lpstr>
      <vt:lpstr>Основная часть</vt:lpstr>
      <vt:lpstr>Основная часть</vt:lpstr>
      <vt:lpstr>Рефлексия</vt:lpstr>
      <vt:lpstr>Рефлексия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Сценарий ООД в ДОУ для детей с ОВЗ (интеллектуальная недостаточность)</dc:title>
  <dc:creator>PC</dc:creator>
  <cp:lastModifiedBy>Катя</cp:lastModifiedBy>
  <cp:revision>6</cp:revision>
  <dcterms:created xsi:type="dcterms:W3CDTF">2019-10-17T20:34:50Z</dcterms:created>
  <dcterms:modified xsi:type="dcterms:W3CDTF">2019-10-21T04:41:42Z</dcterms:modified>
</cp:coreProperties>
</file>