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14356"/>
            <a:ext cx="8429684" cy="5860180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r>
              <a:rPr lang="ru-RU" sz="4400" b="1" dirty="0" smtClean="0"/>
              <a:t>Государственное общеобразовательное учреждение школа №439</a:t>
            </a:r>
          </a:p>
          <a:p>
            <a:pPr algn="ctr">
              <a:buNone/>
            </a:pPr>
            <a:r>
              <a:rPr lang="ru-RU" sz="4400" b="1" dirty="0" smtClean="0">
                <a:cs typeface="Times New Roman" pitchFamily="18" charset="0"/>
              </a:rPr>
              <a:t>Петродворцового района Санкт- Петербурга</a:t>
            </a:r>
            <a:br>
              <a:rPr lang="ru-RU" sz="4400" b="1" dirty="0" smtClean="0">
                <a:cs typeface="Times New Roman" pitchFamily="18" charset="0"/>
              </a:rPr>
            </a:br>
            <a:r>
              <a:rPr lang="ru-RU" sz="4400" b="1" dirty="0" smtClean="0">
                <a:cs typeface="Times New Roman" pitchFamily="18" charset="0"/>
              </a:rPr>
              <a:t> </a:t>
            </a:r>
            <a:br>
              <a:rPr lang="ru-RU" sz="4400" b="1" dirty="0" smtClean="0">
                <a:cs typeface="Times New Roman" pitchFamily="18" charset="0"/>
              </a:rPr>
            </a:br>
            <a:r>
              <a:rPr lang="ru-RU" sz="4400" b="1" dirty="0" smtClean="0">
                <a:cs typeface="Times New Roman" pitchFamily="18" charset="0"/>
              </a:rPr>
              <a:t> </a:t>
            </a:r>
            <a:br>
              <a:rPr lang="ru-RU" sz="4400" b="1" dirty="0" smtClean="0">
                <a:cs typeface="Times New Roman" pitchFamily="18" charset="0"/>
              </a:rPr>
            </a:br>
            <a:r>
              <a:rPr lang="ru-RU" sz="4400" b="1" dirty="0" smtClean="0">
                <a:cs typeface="Times New Roman" pitchFamily="18" charset="0"/>
              </a:rPr>
              <a:t/>
            </a:r>
            <a:br>
              <a:rPr lang="ru-RU" sz="4400" b="1" dirty="0" smtClean="0">
                <a:cs typeface="Times New Roman" pitchFamily="18" charset="0"/>
              </a:rPr>
            </a:br>
            <a:r>
              <a:rPr lang="ru-RU" sz="4400" b="1" dirty="0" smtClean="0">
                <a:cs typeface="Times New Roman" pitchFamily="18" charset="0"/>
              </a:rPr>
              <a:t/>
            </a:r>
            <a:br>
              <a:rPr lang="ru-RU" sz="4400" b="1" dirty="0" smtClean="0">
                <a:cs typeface="Times New Roman" pitchFamily="18" charset="0"/>
              </a:rPr>
            </a:br>
            <a:endParaRPr lang="ru-RU" sz="4400" b="1" dirty="0" smtClean="0">
              <a:cs typeface="Times New Roman" pitchFamily="18" charset="0"/>
            </a:endParaRPr>
          </a:p>
          <a:p>
            <a:pPr algn="ctr">
              <a:buNone/>
            </a:pPr>
            <a:endParaRPr lang="ru-RU" sz="4400" b="1" dirty="0" smtClean="0">
              <a:cs typeface="Times New Roman" pitchFamily="18" charset="0"/>
            </a:endParaRPr>
          </a:p>
          <a:p>
            <a:pPr algn="ctr">
              <a:buNone/>
            </a:pPr>
            <a:endParaRPr lang="ru-RU" sz="4400" b="1" dirty="0" smtClean="0">
              <a:cs typeface="Times New Roman" pitchFamily="18" charset="0"/>
            </a:endParaRPr>
          </a:p>
          <a:p>
            <a:pPr algn="ctr">
              <a:buNone/>
            </a:pPr>
            <a:r>
              <a:rPr lang="ru-RU" sz="4400" b="1" dirty="0" smtClean="0">
                <a:cs typeface="Times New Roman" pitchFamily="18" charset="0"/>
              </a:rPr>
              <a:t>Конспект урока</a:t>
            </a:r>
            <a:br>
              <a:rPr lang="ru-RU" sz="4400" b="1" dirty="0" smtClean="0">
                <a:cs typeface="Times New Roman" pitchFamily="18" charset="0"/>
              </a:rPr>
            </a:br>
            <a:r>
              <a:rPr lang="ru-RU" sz="4400" b="1" dirty="0" smtClean="0">
                <a:cs typeface="Times New Roman" pitchFamily="18" charset="0"/>
              </a:rPr>
              <a:t>по предмету «Социально- бытовая ориентировка»</a:t>
            </a:r>
            <a:br>
              <a:rPr lang="ru-RU" sz="4400" b="1" dirty="0" smtClean="0">
                <a:cs typeface="Times New Roman" pitchFamily="18" charset="0"/>
              </a:rPr>
            </a:br>
            <a:r>
              <a:rPr lang="ru-RU" sz="4400" b="1" dirty="0" smtClean="0">
                <a:cs typeface="Times New Roman" pitchFamily="18" charset="0"/>
              </a:rPr>
              <a:t>Тема: «Транспорт»</a:t>
            </a:r>
            <a:br>
              <a:rPr lang="ru-RU" sz="4400" b="1" dirty="0" smtClean="0">
                <a:cs typeface="Times New Roman" pitchFamily="18" charset="0"/>
              </a:rPr>
            </a:br>
            <a:r>
              <a:rPr lang="ru-RU" sz="4400" b="1" dirty="0" smtClean="0">
                <a:cs typeface="Times New Roman" pitchFamily="18" charset="0"/>
              </a:rPr>
              <a:t> </a:t>
            </a:r>
            <a:r>
              <a:rPr lang="ru-RU" sz="4400" b="1" dirty="0" smtClean="0">
                <a:cs typeface="Times New Roman" pitchFamily="18" charset="0"/>
              </a:rPr>
              <a:t>7 </a:t>
            </a:r>
            <a:r>
              <a:rPr lang="ru-RU" sz="4400" b="1" dirty="0" smtClean="0">
                <a:cs typeface="Times New Roman" pitchFamily="18" charset="0"/>
              </a:rPr>
              <a:t>«Д» класс</a:t>
            </a:r>
            <a:br>
              <a:rPr lang="ru-RU" sz="4400" b="1" dirty="0" smtClean="0">
                <a:cs typeface="Times New Roman" pitchFamily="18" charset="0"/>
              </a:rPr>
            </a:br>
            <a:r>
              <a:rPr lang="ru-RU" sz="4400" b="1" dirty="0" smtClean="0">
                <a:cs typeface="Times New Roman" pitchFamily="18" charset="0"/>
              </a:rPr>
              <a:t> </a:t>
            </a:r>
            <a:br>
              <a:rPr lang="ru-RU" sz="4400" b="1" dirty="0" smtClean="0">
                <a:cs typeface="Times New Roman" pitchFamily="18" charset="0"/>
              </a:rPr>
            </a:br>
            <a:r>
              <a:rPr lang="ru-RU" sz="4400" b="1" dirty="0" smtClean="0">
                <a:cs typeface="Times New Roman" pitchFamily="18" charset="0"/>
              </a:rPr>
              <a:t> </a:t>
            </a:r>
            <a:br>
              <a:rPr lang="ru-RU" sz="4400" b="1" dirty="0" smtClean="0">
                <a:cs typeface="Times New Roman" pitchFamily="18" charset="0"/>
              </a:rPr>
            </a:br>
            <a:r>
              <a:rPr lang="ru-RU" sz="4400" b="1" dirty="0" smtClean="0">
                <a:cs typeface="Times New Roman" pitchFamily="18" charset="0"/>
              </a:rPr>
              <a:t> </a:t>
            </a:r>
            <a:br>
              <a:rPr lang="ru-RU" sz="4400" b="1" dirty="0" smtClean="0">
                <a:cs typeface="Times New Roman" pitchFamily="18" charset="0"/>
              </a:rPr>
            </a:br>
            <a:r>
              <a:rPr lang="ru-RU" sz="4400" b="1" dirty="0" smtClean="0">
                <a:cs typeface="Times New Roman" pitchFamily="18" charset="0"/>
              </a:rPr>
              <a:t> </a:t>
            </a:r>
            <a:br>
              <a:rPr lang="ru-RU" sz="4400" b="1" dirty="0" smtClean="0">
                <a:cs typeface="Times New Roman" pitchFamily="18" charset="0"/>
              </a:rPr>
            </a:br>
            <a:r>
              <a:rPr lang="ru-RU" sz="4400" b="1" dirty="0" smtClean="0">
                <a:cs typeface="Times New Roman" pitchFamily="18" charset="0"/>
              </a:rPr>
              <a:t> </a:t>
            </a:r>
            <a:br>
              <a:rPr lang="ru-RU" sz="4400" b="1" dirty="0" smtClean="0">
                <a:cs typeface="Times New Roman" pitchFamily="18" charset="0"/>
              </a:rPr>
            </a:br>
            <a:r>
              <a:rPr lang="ru-RU" sz="4400" b="1" dirty="0" smtClean="0">
                <a:cs typeface="Times New Roman" pitchFamily="18" charset="0"/>
              </a:rPr>
              <a:t> </a:t>
            </a:r>
            <a:br>
              <a:rPr lang="ru-RU" sz="4400" b="1" dirty="0" smtClean="0">
                <a:cs typeface="Times New Roman" pitchFamily="18" charset="0"/>
              </a:rPr>
            </a:br>
            <a:r>
              <a:rPr lang="ru-RU" sz="4400" b="1" dirty="0" smtClean="0">
                <a:cs typeface="Times New Roman" pitchFamily="18" charset="0"/>
              </a:rPr>
              <a:t> </a:t>
            </a:r>
            <a:br>
              <a:rPr lang="ru-RU" sz="4400" b="1" dirty="0" smtClean="0">
                <a:cs typeface="Times New Roman" pitchFamily="18" charset="0"/>
              </a:rPr>
            </a:br>
            <a:r>
              <a:rPr lang="ru-RU" sz="4400" b="1" dirty="0" smtClean="0">
                <a:cs typeface="Times New Roman" pitchFamily="18" charset="0"/>
              </a:rPr>
              <a:t> </a:t>
            </a:r>
            <a:br>
              <a:rPr lang="ru-RU" sz="4400" b="1" dirty="0" smtClean="0">
                <a:cs typeface="Times New Roman" pitchFamily="18" charset="0"/>
              </a:rPr>
            </a:br>
            <a:r>
              <a:rPr lang="ru-RU" sz="4400" b="1" dirty="0" smtClean="0">
                <a:cs typeface="Times New Roman" pitchFamily="18" charset="0"/>
              </a:rPr>
              <a:t> </a:t>
            </a:r>
            <a:br>
              <a:rPr lang="ru-RU" sz="4400" b="1" dirty="0" smtClean="0">
                <a:cs typeface="Times New Roman" pitchFamily="18" charset="0"/>
              </a:rPr>
            </a:br>
            <a:r>
              <a:rPr lang="ru-RU" sz="4400" b="1" dirty="0" smtClean="0">
                <a:cs typeface="Times New Roman" pitchFamily="18" charset="0"/>
              </a:rPr>
              <a:t> </a:t>
            </a:r>
            <a:br>
              <a:rPr lang="ru-RU" sz="4400" b="1" dirty="0" smtClean="0">
                <a:cs typeface="Times New Roman" pitchFamily="18" charset="0"/>
              </a:rPr>
            </a:br>
            <a:r>
              <a:rPr lang="ru-RU" sz="4400" b="1" dirty="0" smtClean="0">
                <a:cs typeface="Times New Roman" pitchFamily="18" charset="0"/>
              </a:rPr>
              <a:t> </a:t>
            </a:r>
            <a:r>
              <a:rPr lang="ru-RU" sz="4400" b="1" dirty="0" smtClean="0"/>
              <a:t>Составила и провела учитель: Жукова А. Б.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 </a:t>
            </a:r>
            <a:endParaRPr lang="ru-RU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928670"/>
            <a:ext cx="8329642" cy="5645866"/>
          </a:xfrm>
        </p:spPr>
        <p:txBody>
          <a:bodyPr/>
          <a:lstStyle/>
          <a:p>
            <a:pPr>
              <a:buNone/>
            </a:pPr>
            <a:r>
              <a:rPr lang="ru-RU" sz="1600" b="1" u="sng" dirty="0" smtClean="0"/>
              <a:t>Итог урока.</a:t>
            </a:r>
            <a:endParaRPr lang="ru-RU" sz="1600" b="1" dirty="0" smtClean="0"/>
          </a:p>
          <a:p>
            <a:r>
              <a:rPr lang="ru-RU" sz="1600" dirty="0" smtClean="0"/>
              <a:t>Ребята, вот и подошёл к концу наш урок. Давайте вспомним, про что мы с вами говорили? (</a:t>
            </a:r>
            <a:r>
              <a:rPr lang="ru-RU" sz="1600" b="1" dirty="0" smtClean="0"/>
              <a:t>про транспорт</a:t>
            </a:r>
            <a:r>
              <a:rPr lang="ru-RU" sz="1600" dirty="0" smtClean="0"/>
              <a:t>). Какие виды транспорта мы знаем? Для чего нужен транспорт? Молодцы</a:t>
            </a:r>
          </a:p>
          <a:p>
            <a:endParaRPr lang="ru-RU" dirty="0"/>
          </a:p>
        </p:txBody>
      </p:sp>
      <p:pic>
        <p:nvPicPr>
          <p:cNvPr id="7170" name="Picture 2" descr="C:\Users\Маша\Desktop\23nWXf9-GX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060848"/>
            <a:ext cx="7518822" cy="4342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8258204" cy="5860180"/>
          </a:xfrm>
        </p:spPr>
        <p:txBody>
          <a:bodyPr>
            <a:normAutofit/>
          </a:bodyPr>
          <a:lstStyle/>
          <a:p>
            <a:r>
              <a:rPr lang="ru-RU" sz="1600" b="1" dirty="0" smtClean="0"/>
              <a:t>Тема урока: «Транспорт»</a:t>
            </a:r>
          </a:p>
          <a:p>
            <a:r>
              <a:rPr lang="ru-RU" sz="1600" b="1" dirty="0" smtClean="0"/>
              <a:t>Цель урока</a:t>
            </a:r>
            <a:r>
              <a:rPr lang="ru-RU" sz="1600" dirty="0" smtClean="0"/>
              <a:t>: обобщить представление учащихся о транспорте.</a:t>
            </a:r>
          </a:p>
          <a:p>
            <a:r>
              <a:rPr lang="ru-RU" sz="1600" b="1" dirty="0" smtClean="0"/>
              <a:t>Задачи:</a:t>
            </a:r>
            <a:endParaRPr lang="ru-RU" sz="1600" dirty="0" smtClean="0"/>
          </a:p>
          <a:p>
            <a:r>
              <a:rPr lang="ru-RU" sz="1600" dirty="0" smtClean="0"/>
              <a:t>1. Коррекционно-развивающие:</a:t>
            </a:r>
          </a:p>
          <a:p>
            <a:pPr>
              <a:buNone/>
            </a:pPr>
            <a:r>
              <a:rPr lang="ru-RU" sz="1600" dirty="0" smtClean="0"/>
              <a:t>- развивать познавательный интерес</a:t>
            </a:r>
          </a:p>
          <a:p>
            <a:pPr>
              <a:buNone/>
            </a:pPr>
            <a:r>
              <a:rPr lang="ru-RU" sz="1600" dirty="0" smtClean="0"/>
              <a:t>- развивать зрительное и слуховое внимание</a:t>
            </a:r>
          </a:p>
          <a:p>
            <a:pPr>
              <a:buNone/>
            </a:pPr>
            <a:r>
              <a:rPr lang="ru-RU" sz="1600" dirty="0" smtClean="0"/>
              <a:t>- развивать фонематический слух</a:t>
            </a:r>
          </a:p>
          <a:p>
            <a:pPr>
              <a:buNone/>
            </a:pPr>
            <a:r>
              <a:rPr lang="ru-RU" sz="1600" dirty="0" smtClean="0"/>
              <a:t>- развивать тактильную чувствительность</a:t>
            </a:r>
          </a:p>
          <a:p>
            <a:pPr>
              <a:buNone/>
            </a:pPr>
            <a:r>
              <a:rPr lang="ru-RU" sz="1600" dirty="0" smtClean="0"/>
              <a:t>- развивать общую и тонкую моторику</a:t>
            </a:r>
          </a:p>
          <a:p>
            <a:pPr>
              <a:buNone/>
            </a:pPr>
            <a:r>
              <a:rPr lang="ru-RU" sz="1600" dirty="0" smtClean="0"/>
              <a:t>- развивать коммуникативные навыки</a:t>
            </a:r>
          </a:p>
          <a:p>
            <a:r>
              <a:rPr lang="ru-RU" sz="1600" dirty="0" smtClean="0"/>
              <a:t>2. Воспитательные:</a:t>
            </a:r>
          </a:p>
          <a:p>
            <a:pPr>
              <a:buNone/>
            </a:pPr>
            <a:r>
              <a:rPr lang="ru-RU" sz="1600" dirty="0" smtClean="0"/>
              <a:t>- воспитывать доброжелательные отношения между детьми и педагогами</a:t>
            </a:r>
          </a:p>
          <a:p>
            <a:pPr>
              <a:buNone/>
            </a:pPr>
            <a:r>
              <a:rPr lang="ru-RU" sz="1600" dirty="0" smtClean="0"/>
              <a:t>- воспитывать бережное отношение к атрибутам, используемым в учебном процессе</a:t>
            </a:r>
          </a:p>
          <a:p>
            <a:r>
              <a:rPr lang="ru-RU" sz="1600" dirty="0" smtClean="0"/>
              <a:t>3. Образовательные:</a:t>
            </a:r>
          </a:p>
          <a:p>
            <a:pPr>
              <a:buNone/>
            </a:pPr>
            <a:r>
              <a:rPr lang="ru-RU" sz="1600" dirty="0" smtClean="0"/>
              <a:t>- обобщать представление о транспорте</a:t>
            </a:r>
          </a:p>
          <a:p>
            <a:pPr>
              <a:buNone/>
            </a:pPr>
            <a:r>
              <a:rPr lang="ru-RU" sz="1600" dirty="0" smtClean="0"/>
              <a:t>- закреплять представление о видах транспорта: наземном, водном, воздушном    </a:t>
            </a:r>
          </a:p>
          <a:p>
            <a:pPr>
              <a:buNone/>
            </a:pPr>
            <a:r>
              <a:rPr lang="ru-RU" sz="1600" dirty="0" smtClean="0"/>
              <a:t>- уточнять и закреплять назначение отдельных видов транспорта</a:t>
            </a:r>
          </a:p>
          <a:p>
            <a:pPr>
              <a:buNone/>
            </a:pPr>
            <a:r>
              <a:rPr lang="ru-RU" sz="1600" dirty="0" smtClean="0"/>
              <a:t>- расширять и активизировать словарный запас детей за счёт слов – названий видов транспорта, средств передвижений, глаголов: едет, летит, плывет, прилагательных: быстрый, медленный и др.</a:t>
            </a:r>
          </a:p>
          <a:p>
            <a:endParaRPr lang="ru-RU" sz="1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85794"/>
            <a:ext cx="8329642" cy="578874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700" b="1" u="sng" dirty="0" smtClean="0"/>
              <a:t>Оборудование</a:t>
            </a:r>
            <a:r>
              <a:rPr lang="ru-RU" sz="1700" u="sng" dirty="0" smtClean="0"/>
              <a:t>:</a:t>
            </a:r>
            <a:r>
              <a:rPr lang="ru-RU" sz="1700" dirty="0" smtClean="0"/>
              <a:t> </a:t>
            </a:r>
          </a:p>
          <a:p>
            <a:r>
              <a:rPr lang="ru-RU" sz="1700" dirty="0" smtClean="0"/>
              <a:t>картинки с изображением отдельных средств передвижения и такие же картинки, разрезанные на части (количество частей зависит от уровня развития ребенка), </a:t>
            </a:r>
          </a:p>
          <a:p>
            <a:r>
              <a:rPr lang="ru-RU" sz="1700" dirty="0" smtClean="0"/>
              <a:t>мяч для проведения круга, </a:t>
            </a:r>
          </a:p>
          <a:p>
            <a:r>
              <a:rPr lang="ru-RU" sz="1700" dirty="0" smtClean="0"/>
              <a:t>мягкая игрушка медведь, </a:t>
            </a:r>
          </a:p>
          <a:p>
            <a:r>
              <a:rPr lang="ru-RU" sz="1700" dirty="0" smtClean="0"/>
              <a:t>опорные листы, </a:t>
            </a:r>
          </a:p>
          <a:p>
            <a:r>
              <a:rPr lang="ru-RU" sz="1700" dirty="0" smtClean="0"/>
              <a:t>цветные и простые карандаши.</a:t>
            </a:r>
          </a:p>
          <a:p>
            <a:endParaRPr lang="ru-RU" sz="1700" u="sng" dirty="0" smtClean="0"/>
          </a:p>
          <a:p>
            <a:endParaRPr lang="ru-RU" sz="1700" u="sng" dirty="0"/>
          </a:p>
          <a:p>
            <a:endParaRPr lang="ru-RU" sz="1700" u="sng" dirty="0" smtClean="0"/>
          </a:p>
          <a:p>
            <a:endParaRPr lang="ru-RU" sz="1700" u="sng" dirty="0"/>
          </a:p>
          <a:p>
            <a:endParaRPr lang="ru-RU" sz="1700" u="sng" dirty="0" smtClean="0"/>
          </a:p>
          <a:p>
            <a:r>
              <a:rPr lang="ru-RU" sz="1700" b="1" u="sng" dirty="0" smtClean="0"/>
              <a:t>Предварительная работа</a:t>
            </a:r>
            <a:r>
              <a:rPr lang="ru-RU" sz="1700" u="sng" dirty="0" smtClean="0"/>
              <a:t>.</a:t>
            </a:r>
            <a:endParaRPr lang="ru-RU" sz="1700" dirty="0" smtClean="0"/>
          </a:p>
          <a:p>
            <a:r>
              <a:rPr lang="ru-RU" sz="1700" dirty="0" smtClean="0"/>
              <a:t>Рассказ о транспорте с использованием картинок, </a:t>
            </a:r>
          </a:p>
          <a:p>
            <a:r>
              <a:rPr lang="ru-RU" sz="1700" dirty="0" smtClean="0"/>
              <a:t>чтение художественной литературы,</a:t>
            </a:r>
          </a:p>
          <a:p>
            <a:r>
              <a:rPr lang="ru-RU" sz="1700" dirty="0" smtClean="0"/>
              <a:t> наблюдение за транспортом на дорогах во время экскурсии,</a:t>
            </a:r>
          </a:p>
          <a:p>
            <a:r>
              <a:rPr lang="ru-RU" sz="1700" dirty="0" smtClean="0"/>
              <a:t> изготовление аппликации: «Едет, летит, плывет» на уроке труда,</a:t>
            </a:r>
          </a:p>
          <a:p>
            <a:r>
              <a:rPr lang="ru-RU" sz="1700" dirty="0" smtClean="0"/>
              <a:t> дидактические игры на закрепление знаний о транспорте.</a:t>
            </a:r>
          </a:p>
          <a:p>
            <a:endParaRPr lang="ru-RU" sz="1700" dirty="0" smtClean="0"/>
          </a:p>
          <a:p>
            <a:pPr>
              <a:buNone/>
            </a:pPr>
            <a:endParaRPr lang="ru-RU" sz="1500" dirty="0"/>
          </a:p>
        </p:txBody>
      </p:sp>
      <p:pic>
        <p:nvPicPr>
          <p:cNvPr id="1026" name="Picture 2" descr="C:\Users\Маша\Desktop\r16739.173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955890"/>
            <a:ext cx="3528392" cy="2558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08720"/>
            <a:ext cx="8363272" cy="5665816"/>
          </a:xfrm>
        </p:spPr>
        <p:txBody>
          <a:bodyPr/>
          <a:lstStyle/>
          <a:p>
            <a:r>
              <a:rPr lang="ru-RU" sz="1600" b="1" u="sng" dirty="0"/>
              <a:t>Предварительная работа</a:t>
            </a:r>
            <a:r>
              <a:rPr lang="ru-RU" sz="1600" u="sng" dirty="0"/>
              <a:t>.</a:t>
            </a:r>
            <a:endParaRPr lang="ru-RU" sz="1600" dirty="0"/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307024"/>
            <a:ext cx="3319502" cy="346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836712"/>
            <a:ext cx="3005933" cy="3546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2973" y="3714445"/>
            <a:ext cx="2713498" cy="2911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2934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401080" cy="58601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600" b="1" u="sng" dirty="0" smtClean="0"/>
              <a:t>Ход урока:</a:t>
            </a:r>
            <a:endParaRPr lang="ru-RU" sz="1600" b="1" dirty="0" smtClean="0"/>
          </a:p>
          <a:p>
            <a:r>
              <a:rPr lang="ru-RU" sz="1600" b="1" u="sng" dirty="0" smtClean="0"/>
              <a:t>1. Вводная часть</a:t>
            </a:r>
          </a:p>
          <a:p>
            <a:pPr>
              <a:buNone/>
            </a:pPr>
            <a:r>
              <a:rPr lang="ru-RU" sz="1600" b="1" u="sng" dirty="0" smtClean="0"/>
              <a:t> Организационный момент</a:t>
            </a:r>
          </a:p>
          <a:p>
            <a:pPr>
              <a:buNone/>
            </a:pPr>
            <a:r>
              <a:rPr lang="ru-RU" sz="1600" dirty="0" smtClean="0"/>
              <a:t>А сейчас поиграем с мячом. По команде  </a:t>
            </a:r>
            <a:r>
              <a:rPr lang="ru-RU" sz="1600" b="1" dirty="0" smtClean="0"/>
              <a:t>дети</a:t>
            </a:r>
            <a:r>
              <a:rPr lang="ru-RU" sz="1600" dirty="0" smtClean="0"/>
              <a:t> передают мяч друг другу </a:t>
            </a:r>
          </a:p>
          <a:p>
            <a:pPr>
              <a:buNone/>
            </a:pPr>
            <a:r>
              <a:rPr lang="ru-RU" sz="1600" dirty="0" smtClean="0"/>
              <a:t>со словами «возьми» и «спасибо», соответственно.</a:t>
            </a:r>
          </a:p>
          <a:p>
            <a:pPr>
              <a:buNone/>
            </a:pPr>
            <a:r>
              <a:rPr lang="ru-RU" sz="1600" i="1" dirty="0" smtClean="0"/>
              <a:t>Добрый день всем,</a:t>
            </a:r>
          </a:p>
          <a:p>
            <a:pPr>
              <a:buNone/>
            </a:pPr>
            <a:r>
              <a:rPr lang="ru-RU" sz="1600" i="1" dirty="0" smtClean="0"/>
              <a:t>Все мы здесь собрались!</a:t>
            </a:r>
          </a:p>
          <a:p>
            <a:pPr>
              <a:buNone/>
            </a:pPr>
            <a:r>
              <a:rPr lang="ru-RU" sz="1600" i="1" dirty="0" smtClean="0"/>
              <a:t>Добрый день всем,</a:t>
            </a:r>
          </a:p>
          <a:p>
            <a:pPr>
              <a:buNone/>
            </a:pPr>
            <a:r>
              <a:rPr lang="ru-RU" sz="1600" i="1" dirty="0" smtClean="0"/>
              <a:t>Руку дай, улыбнись!</a:t>
            </a:r>
          </a:p>
          <a:p>
            <a:pPr>
              <a:buNone/>
            </a:pPr>
            <a:r>
              <a:rPr lang="ru-RU" sz="1600" i="1" dirty="0" smtClean="0"/>
              <a:t>Добрый день всем,</a:t>
            </a:r>
          </a:p>
          <a:p>
            <a:pPr>
              <a:buNone/>
            </a:pPr>
            <a:r>
              <a:rPr lang="ru-RU" sz="1600" i="1" dirty="0" smtClean="0"/>
              <a:t>Рады видеть вас!</a:t>
            </a:r>
          </a:p>
          <a:p>
            <a:pPr>
              <a:buNone/>
            </a:pPr>
            <a:r>
              <a:rPr lang="ru-RU" sz="1600" i="1" dirty="0" smtClean="0"/>
              <a:t>Расскажите все,</a:t>
            </a:r>
          </a:p>
          <a:p>
            <a:pPr>
              <a:buNone/>
            </a:pPr>
            <a:r>
              <a:rPr lang="ru-RU" sz="1600" i="1" dirty="0" smtClean="0"/>
              <a:t>Как дела у вас?</a:t>
            </a:r>
          </a:p>
          <a:p>
            <a:pPr>
              <a:buNone/>
            </a:pPr>
            <a:endParaRPr lang="ru-RU" sz="1600" u="sng" dirty="0" smtClean="0"/>
          </a:p>
          <a:p>
            <a:pPr>
              <a:buNone/>
            </a:pPr>
            <a:r>
              <a:rPr lang="ru-RU" sz="1600" b="1" u="sng" dirty="0" smtClean="0"/>
              <a:t>Актуализация знаний</a:t>
            </a:r>
          </a:p>
          <a:p>
            <a:pPr>
              <a:buNone/>
            </a:pPr>
            <a:r>
              <a:rPr lang="ru-RU" sz="1600" dirty="0" smtClean="0"/>
              <a:t>Ребята, сегодня к нам на урок пришел еще один гость. Кто же это? Появляется медведь из</a:t>
            </a:r>
          </a:p>
          <a:p>
            <a:pPr>
              <a:buNone/>
            </a:pPr>
            <a:r>
              <a:rPr lang="ru-RU" sz="1600" dirty="0" smtClean="0"/>
              <a:t>мультфильма: «Маша и медведь». </a:t>
            </a:r>
            <a:r>
              <a:rPr lang="ru-RU" sz="1600" b="1" dirty="0" smtClean="0"/>
              <a:t>Дети</a:t>
            </a:r>
            <a:r>
              <a:rPr lang="ru-RU" sz="1600" dirty="0" smtClean="0"/>
              <a:t> с ним здороваются,  Он принес нам загадки , отгадаем их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b="1" i="1" dirty="0"/>
          </a:p>
        </p:txBody>
      </p:sp>
      <p:pic>
        <p:nvPicPr>
          <p:cNvPr id="3074" name="Picture 2" descr="C:\Users\Маша\Desktop\best-school-children-and-teacher-clipart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988840"/>
            <a:ext cx="2808312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14356"/>
            <a:ext cx="8329642" cy="586018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700" dirty="0" smtClean="0"/>
              <a:t>Что за чудо длинный дом</a:t>
            </a:r>
          </a:p>
          <a:p>
            <a:pPr>
              <a:buNone/>
            </a:pPr>
            <a:r>
              <a:rPr lang="ru-RU" sz="1700" dirty="0" smtClean="0"/>
              <a:t>Пассажиров много в нем</a:t>
            </a:r>
          </a:p>
          <a:p>
            <a:pPr>
              <a:buNone/>
            </a:pPr>
            <a:r>
              <a:rPr lang="ru-RU" sz="1700" dirty="0" smtClean="0"/>
              <a:t>Носит обувь из резины</a:t>
            </a:r>
          </a:p>
          <a:p>
            <a:pPr>
              <a:buNone/>
            </a:pPr>
            <a:r>
              <a:rPr lang="ru-RU" sz="1700" dirty="0" smtClean="0"/>
              <a:t>И питается бензином? ( автобус)</a:t>
            </a:r>
          </a:p>
          <a:p>
            <a:pPr>
              <a:buNone/>
            </a:pPr>
            <a:endParaRPr lang="ru-RU" sz="1700" dirty="0" smtClean="0"/>
          </a:p>
          <a:p>
            <a:pPr>
              <a:buNone/>
            </a:pPr>
            <a:r>
              <a:rPr lang="ru-RU" sz="1700" dirty="0" smtClean="0"/>
              <a:t>Смело в небе проплывет</a:t>
            </a:r>
          </a:p>
          <a:p>
            <a:pPr>
              <a:buNone/>
            </a:pPr>
            <a:r>
              <a:rPr lang="ru-RU" sz="1700" dirty="0" smtClean="0"/>
              <a:t>Обгоняя птиц полет</a:t>
            </a:r>
          </a:p>
          <a:p>
            <a:pPr>
              <a:buNone/>
            </a:pPr>
            <a:r>
              <a:rPr lang="ru-RU" sz="1700" dirty="0" smtClean="0"/>
              <a:t>Человек им управляет</a:t>
            </a:r>
          </a:p>
          <a:p>
            <a:pPr>
              <a:buNone/>
            </a:pPr>
            <a:r>
              <a:rPr lang="ru-RU" sz="1700" dirty="0" smtClean="0"/>
              <a:t>Что такое ? (самолет)</a:t>
            </a:r>
          </a:p>
          <a:p>
            <a:pPr>
              <a:buNone/>
            </a:pPr>
            <a:endParaRPr lang="ru-RU" sz="1700" dirty="0" smtClean="0"/>
          </a:p>
          <a:p>
            <a:pPr>
              <a:buNone/>
            </a:pPr>
            <a:r>
              <a:rPr lang="ru-RU" sz="1700" dirty="0" smtClean="0"/>
              <a:t>Братья в гости снарядились</a:t>
            </a:r>
          </a:p>
          <a:p>
            <a:pPr>
              <a:buNone/>
            </a:pPr>
            <a:r>
              <a:rPr lang="ru-RU" sz="1700" dirty="0" smtClean="0"/>
              <a:t>Друг за друга уцепились</a:t>
            </a:r>
          </a:p>
          <a:p>
            <a:pPr>
              <a:buNone/>
            </a:pPr>
            <a:r>
              <a:rPr lang="ru-RU" sz="1700" dirty="0" smtClean="0"/>
              <a:t>И помчались в путь далек</a:t>
            </a:r>
          </a:p>
          <a:p>
            <a:pPr>
              <a:buNone/>
            </a:pPr>
            <a:r>
              <a:rPr lang="ru-RU" sz="1700" dirty="0" smtClean="0"/>
              <a:t>Лишь оставили дымок (поезд)</a:t>
            </a:r>
          </a:p>
          <a:p>
            <a:pPr>
              <a:buNone/>
            </a:pPr>
            <a:endParaRPr lang="ru-RU" sz="1700" dirty="0" smtClean="0"/>
          </a:p>
          <a:p>
            <a:pPr>
              <a:buNone/>
            </a:pPr>
            <a:r>
              <a:rPr lang="ru-RU" sz="1700" dirty="0" smtClean="0"/>
              <a:t>Слышат мой гудок в дали</a:t>
            </a:r>
          </a:p>
          <a:p>
            <a:pPr>
              <a:buNone/>
            </a:pPr>
            <a:r>
              <a:rPr lang="ru-RU" sz="1700" dirty="0" smtClean="0"/>
              <a:t>Порт остался за кормой</a:t>
            </a:r>
          </a:p>
          <a:p>
            <a:pPr>
              <a:buNone/>
            </a:pPr>
            <a:r>
              <a:rPr lang="ru-RU" sz="1700" dirty="0" smtClean="0"/>
              <a:t>Долгим будет путь домой</a:t>
            </a:r>
          </a:p>
          <a:p>
            <a:pPr>
              <a:buNone/>
            </a:pPr>
            <a:r>
              <a:rPr lang="ru-RU" sz="1700" dirty="0" smtClean="0"/>
              <a:t>Гордо я плыву вперед</a:t>
            </a:r>
          </a:p>
          <a:p>
            <a:pPr>
              <a:buNone/>
            </a:pPr>
            <a:r>
              <a:rPr lang="ru-RU" sz="1700" dirty="0" smtClean="0"/>
              <a:t>Мое имя (пароход)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098" name="Picture 2" descr="C:\Users\Маша\Desktop\hello_html_m7298aca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620688"/>
            <a:ext cx="3068960" cy="2301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Маша\Desktop\K2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1771548"/>
            <a:ext cx="2438400" cy="196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9672" y="3939633"/>
            <a:ext cx="4218712" cy="2644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401080" cy="5860180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sz="1600" dirty="0" smtClean="0"/>
              <a:t>Есть и водный, и воздушный,</a:t>
            </a:r>
          </a:p>
          <a:p>
            <a:pPr algn="r">
              <a:buNone/>
            </a:pPr>
            <a:r>
              <a:rPr lang="ru-RU" sz="1600" dirty="0" smtClean="0"/>
              <a:t>Тот, что движется по суше,</a:t>
            </a:r>
          </a:p>
          <a:p>
            <a:pPr algn="r">
              <a:buNone/>
            </a:pPr>
            <a:r>
              <a:rPr lang="ru-RU" sz="1600" dirty="0" smtClean="0"/>
              <a:t>Возит грузы и людей.</a:t>
            </a:r>
          </a:p>
          <a:p>
            <a:pPr algn="r">
              <a:buNone/>
            </a:pPr>
            <a:r>
              <a:rPr lang="ru-RU" sz="1600" dirty="0" smtClean="0"/>
              <a:t>Что это? Скажи скорей!</a:t>
            </a:r>
          </a:p>
          <a:p>
            <a:pPr algn="r">
              <a:buNone/>
            </a:pPr>
            <a:r>
              <a:rPr lang="ru-RU" sz="1600" b="1" dirty="0" smtClean="0"/>
              <a:t>Это транспорт.</a:t>
            </a:r>
          </a:p>
          <a:p>
            <a:pPr>
              <a:buNone/>
            </a:pPr>
            <a:endParaRPr lang="ru-RU" sz="1600" b="1" u="sng" dirty="0" smtClean="0"/>
          </a:p>
          <a:p>
            <a:pPr>
              <a:buNone/>
            </a:pPr>
            <a:endParaRPr lang="ru-RU" sz="1600" b="1" u="sng" dirty="0" smtClean="0"/>
          </a:p>
          <a:p>
            <a:pPr>
              <a:buNone/>
            </a:pPr>
            <a:endParaRPr lang="ru-RU" sz="1600" b="1" dirty="0" smtClean="0"/>
          </a:p>
          <a:p>
            <a:pPr>
              <a:buNone/>
            </a:pPr>
            <a:r>
              <a:rPr lang="ru-RU" sz="1600" b="1" dirty="0" smtClean="0"/>
              <a:t>2. Основная часть     Игра « Сложи целое»</a:t>
            </a:r>
          </a:p>
          <a:p>
            <a:pPr>
              <a:buNone/>
            </a:pPr>
            <a:endParaRPr lang="ru-RU" sz="1600" b="1" dirty="0" smtClean="0"/>
          </a:p>
        </p:txBody>
      </p:sp>
      <p:pic>
        <p:nvPicPr>
          <p:cNvPr id="5122" name="Picture 2" descr="C:\Users\Маша\Desktop\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4998" y="3284984"/>
            <a:ext cx="6022449" cy="3255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548679"/>
            <a:ext cx="2658230" cy="234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85720" y="857232"/>
            <a:ext cx="8401080" cy="571730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600" dirty="0" smtClean="0"/>
              <a:t>Транспорт бывает наземный, воздушный и морской</a:t>
            </a:r>
          </a:p>
          <a:p>
            <a:pPr algn="ctr"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800" b="1" dirty="0" smtClean="0"/>
              <a:t>            Наземный                                                                                Морской</a:t>
            </a:r>
          </a:p>
          <a:p>
            <a:pPr>
              <a:buNone/>
            </a:pPr>
            <a:endParaRPr lang="ru-RU" sz="1800" b="1" dirty="0"/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b="1" dirty="0"/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b="1" dirty="0"/>
          </a:p>
          <a:p>
            <a:pPr>
              <a:buNone/>
            </a:pPr>
            <a:endParaRPr lang="ru-RU" sz="1800" b="1" dirty="0" smtClean="0"/>
          </a:p>
          <a:p>
            <a:pPr algn="ctr">
              <a:buNone/>
            </a:pPr>
            <a:endParaRPr lang="ru-RU" sz="1800" b="1" dirty="0" smtClean="0"/>
          </a:p>
          <a:p>
            <a:pPr algn="ctr">
              <a:buNone/>
            </a:pPr>
            <a:r>
              <a:rPr lang="ru-RU" sz="1800" b="1" dirty="0" smtClean="0"/>
              <a:t>Воздушный</a:t>
            </a:r>
            <a:endParaRPr lang="ru-RU" sz="1800" b="1" dirty="0"/>
          </a:p>
        </p:txBody>
      </p:sp>
      <p:pic>
        <p:nvPicPr>
          <p:cNvPr id="6146" name="Picture 2" descr="C:\Users\Маша\Desktop\img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040" y="1859937"/>
            <a:ext cx="288032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Маша\Desktop\hello_html_m1a4b4d0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4293096"/>
            <a:ext cx="3600400" cy="202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Маша\Desktop\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1859937"/>
            <a:ext cx="288032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928670"/>
            <a:ext cx="8401080" cy="564586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b="1" dirty="0" smtClean="0"/>
              <a:t>Физкультминутка</a:t>
            </a:r>
          </a:p>
          <a:p>
            <a:r>
              <a:rPr lang="ru-RU" sz="1600" dirty="0" smtClean="0"/>
              <a:t>Мы в автобус дружно сели – приседаем,</a:t>
            </a:r>
          </a:p>
          <a:p>
            <a:r>
              <a:rPr lang="ru-RU" sz="1600" dirty="0" smtClean="0"/>
              <a:t>И в окошко посмотрели – головой вправо, влево,</a:t>
            </a:r>
          </a:p>
          <a:p>
            <a:r>
              <a:rPr lang="ru-RU" sz="1600" dirty="0" smtClean="0"/>
              <a:t>Наш шофер педаль нажал – «нажимаем» на педаль,</a:t>
            </a:r>
          </a:p>
          <a:p>
            <a:r>
              <a:rPr lang="ru-RU" sz="1600" dirty="0" smtClean="0"/>
              <a:t>И автобус побежал! – бежим по кругу, в руках «руль».</a:t>
            </a:r>
          </a:p>
          <a:p>
            <a:pPr>
              <a:buNone/>
            </a:pPr>
            <a:r>
              <a:rPr lang="ru-RU" sz="1600" b="1" dirty="0" smtClean="0"/>
              <a:t>Закрепление материала</a:t>
            </a:r>
          </a:p>
          <a:p>
            <a:pPr>
              <a:buNone/>
            </a:pPr>
            <a:r>
              <a:rPr lang="ru-RU" sz="1600" b="1" dirty="0" smtClean="0"/>
              <a:t>Дидактическая игра « Дорисуй сам»</a:t>
            </a:r>
          </a:p>
          <a:p>
            <a:pPr>
              <a:buNone/>
            </a:pPr>
            <a:r>
              <a:rPr lang="ru-RU" sz="1600" dirty="0" smtClean="0"/>
              <a:t>Посмотрите, у вас на партах следующее задание – в опорных листах. Нужно назвать</a:t>
            </a:r>
          </a:p>
          <a:p>
            <a:pPr>
              <a:buNone/>
            </a:pPr>
            <a:r>
              <a:rPr lang="ru-RU" sz="1600" dirty="0" smtClean="0"/>
              <a:t>транспорт, определить его вид, затем дорисовать и раскрасить (изображения у учеников</a:t>
            </a:r>
          </a:p>
          <a:p>
            <a:pPr>
              <a:buNone/>
            </a:pPr>
            <a:r>
              <a:rPr lang="ru-RU" sz="1600" dirty="0" smtClean="0"/>
              <a:t>разные). </a:t>
            </a:r>
          </a:p>
          <a:p>
            <a:pPr>
              <a:buNone/>
            </a:pPr>
            <a:r>
              <a:rPr lang="ru-RU" sz="1600" dirty="0" smtClean="0"/>
              <a:t>Что нам понадобится для выполнения этого задания кроме опорных</a:t>
            </a:r>
          </a:p>
          <a:p>
            <a:pPr>
              <a:buNone/>
            </a:pPr>
            <a:r>
              <a:rPr lang="ru-RU" sz="1600" dirty="0" smtClean="0"/>
              <a:t>листов?(</a:t>
            </a:r>
            <a:r>
              <a:rPr lang="ru-RU" sz="1600" b="1" dirty="0" smtClean="0"/>
              <a:t>Карандаши)</a:t>
            </a:r>
            <a:r>
              <a:rPr lang="ru-RU" sz="1600" dirty="0" smtClean="0"/>
              <a:t> </a:t>
            </a:r>
          </a:p>
          <a:p>
            <a:pPr>
              <a:buNone/>
            </a:pPr>
            <a:r>
              <a:rPr lang="ru-RU" sz="1600" dirty="0" smtClean="0"/>
              <a:t>Каждый по очереди встанет и принесёт себе свои карандаши.</a:t>
            </a:r>
          </a:p>
          <a:p>
            <a:pPr>
              <a:buNone/>
            </a:pPr>
            <a:r>
              <a:rPr lang="ru-RU" sz="1600" dirty="0" smtClean="0"/>
              <a:t>Что изображено у тебя на листе? (</a:t>
            </a:r>
            <a:r>
              <a:rPr lang="ru-RU" sz="1600" b="1" dirty="0" smtClean="0"/>
              <a:t>Самолёт</a:t>
            </a:r>
            <a:r>
              <a:rPr lang="ru-RU" sz="1600" dirty="0" smtClean="0"/>
              <a:t>)</a:t>
            </a:r>
          </a:p>
          <a:p>
            <a:pPr>
              <a:buNone/>
            </a:pPr>
            <a:r>
              <a:rPr lang="ru-RU" sz="1600" dirty="0" smtClean="0"/>
              <a:t> К какому виду транспорта относится? (</a:t>
            </a:r>
            <a:r>
              <a:rPr lang="ru-RU" sz="1600" b="1" dirty="0" smtClean="0"/>
              <a:t>Воздушный</a:t>
            </a:r>
            <a:r>
              <a:rPr lang="ru-RU" sz="1600" dirty="0" smtClean="0"/>
              <a:t>)</a:t>
            </a:r>
          </a:p>
          <a:p>
            <a:pPr>
              <a:buNone/>
            </a:pPr>
            <a:r>
              <a:rPr lang="ru-RU" sz="1600" dirty="0" smtClean="0"/>
              <a:t> Что будешь дорисовывать, какую часть? (</a:t>
            </a:r>
            <a:r>
              <a:rPr lang="ru-RU" sz="1600" b="1" dirty="0" smtClean="0"/>
              <a:t>Крыло</a:t>
            </a:r>
            <a:r>
              <a:rPr lang="ru-RU" sz="1600" dirty="0" smtClean="0"/>
              <a:t>) </a:t>
            </a:r>
          </a:p>
          <a:p>
            <a:pPr>
              <a:buNone/>
            </a:pPr>
            <a:r>
              <a:rPr lang="ru-RU" sz="1600" dirty="0" smtClean="0"/>
              <a:t>Каким цветом хочешь раскрасить?</a:t>
            </a:r>
          </a:p>
          <a:p>
            <a:pPr>
              <a:buNone/>
            </a:pPr>
            <a:endParaRPr lang="ru-RU" sz="1600" b="1" dirty="0" smtClean="0"/>
          </a:p>
          <a:p>
            <a:pPr>
              <a:buNone/>
            </a:pPr>
            <a:endParaRPr lang="ru-RU" sz="1600" dirty="0" smtClean="0"/>
          </a:p>
          <a:p>
            <a:endParaRPr lang="ru-RU" sz="1600" b="1" dirty="0"/>
          </a:p>
        </p:txBody>
      </p:sp>
      <p:pic>
        <p:nvPicPr>
          <p:cNvPr id="8194" name="Picture 2" descr="C:\Users\Маша\Desktop\57884230_Dorisovat_transport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3645023"/>
            <a:ext cx="2323707" cy="2842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132</TotalTime>
  <Words>387</Words>
  <Application>Microsoft Office PowerPoint</Application>
  <PresentationFormat>Экран (4:3)</PresentationFormat>
  <Paragraphs>119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Городская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Аня Жукова</dc:creator>
  <cp:lastModifiedBy>Аня Жукова</cp:lastModifiedBy>
  <cp:revision>15</cp:revision>
  <dcterms:modified xsi:type="dcterms:W3CDTF">2019-12-07T11:25:17Z</dcterms:modified>
</cp:coreProperties>
</file>