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70" r:id="rId9"/>
    <p:sldId id="272" r:id="rId10"/>
    <p:sldId id="271" r:id="rId11"/>
    <p:sldId id="273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3" autoAdjust="0"/>
    <p:restoredTop sz="94660"/>
  </p:normalViewPr>
  <p:slideViewPr>
    <p:cSldViewPr snapToGrid="0">
      <p:cViewPr varScale="1">
        <p:scale>
          <a:sx n="74" d="100"/>
          <a:sy n="74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199" y="665163"/>
            <a:ext cx="470816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199" y="3602038"/>
            <a:ext cx="470816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2833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6201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4933013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0870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719528" y="1825625"/>
            <a:ext cx="5087912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664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1977" y="765358"/>
            <a:ext cx="4916670" cy="28527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11976" y="4589463"/>
            <a:ext cx="4835473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1171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83367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2388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2200" y="365125"/>
            <a:ext cx="51831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786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547" y="260194"/>
            <a:ext cx="508791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2982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8854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586651" cy="14015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80682" y="457201"/>
            <a:ext cx="4774706" cy="56437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58665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4711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610662" y="987425"/>
            <a:ext cx="4744726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1232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65888" y="365125"/>
            <a:ext cx="50879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65888" y="1825625"/>
            <a:ext cx="50879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6D937-DF1D-41E6-B9D6-316CB067AABE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863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4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73805" y="2421116"/>
            <a:ext cx="4708161" cy="2387600"/>
          </a:xfrm>
        </p:spPr>
        <p:txBody>
          <a:bodyPr>
            <a:noAutofit/>
          </a:bodyPr>
          <a:lstStyle/>
          <a:p>
            <a:r>
              <a:rPr lang="ru-RU" sz="4400" dirty="0" smtClean="0"/>
              <a:t>Взаимодействие учителя -логопеда и воспитателя комбинированной группы в МБДОУ №11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81422" y="3614916"/>
            <a:ext cx="4708161" cy="165576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59274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547" y="260194"/>
            <a:ext cx="5087911" cy="105422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Написание АОП на ребенка с ТНР</a:t>
            </a:r>
            <a:endParaRPr lang="ru-RU" sz="24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939800" y="1093315"/>
            <a:ext cx="4837658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/>
            <a:r>
              <a:rPr lang="ru-RU" b="1" dirty="0"/>
              <a:t>Особенности организации развивающей предметно-пространственной </a:t>
            </a:r>
            <a:r>
              <a:rPr lang="ru-RU" b="1" dirty="0" smtClean="0"/>
              <a:t>среды</a:t>
            </a:r>
          </a:p>
          <a:p>
            <a:pPr lvl="1"/>
            <a:endParaRPr lang="ru-RU" sz="1600" b="1" dirty="0"/>
          </a:p>
          <a:p>
            <a:pPr lvl="1"/>
            <a:r>
              <a:rPr lang="ru-RU" sz="1600" b="1" i="1" dirty="0"/>
              <a:t>Оборудование речевого центра в комбинированных группах</a:t>
            </a:r>
            <a:endParaRPr lang="ru-RU" sz="1600" dirty="0"/>
          </a:p>
          <a:p>
            <a:pPr lvl="1"/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2600" y="1705755"/>
            <a:ext cx="4318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b="1" i="1" dirty="0" smtClean="0">
                <a:solidFill>
                  <a:srgbClr val="231F2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Описываются только необходимые ребенку пособия.</a:t>
            </a:r>
            <a:endParaRPr lang="ru-RU" b="1" i="1" dirty="0">
              <a:solidFill>
                <a:srgbClr val="231F2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49580" algn="just">
              <a:spcAft>
                <a:spcPts val="0"/>
              </a:spcAft>
            </a:pPr>
            <a:endParaRPr lang="ru-RU" dirty="0">
              <a:solidFill>
                <a:srgbClr val="231F2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447644" y="456895"/>
            <a:ext cx="5087911" cy="1054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/>
              <a:t>Паспорт группы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353419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6820" y="1909914"/>
            <a:ext cx="5087911" cy="1053451"/>
          </a:xfrm>
        </p:spPr>
        <p:txBody>
          <a:bodyPr>
            <a:noAutofit/>
          </a:bodyPr>
          <a:lstStyle/>
          <a:p>
            <a:r>
              <a:rPr lang="ru-RU" sz="2800" dirty="0" smtClean="0"/>
              <a:t>Отслеживание результатов индивидуальной работы с ребенком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07766" y="1909914"/>
            <a:ext cx="4977157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Карта индивидуальных занятий с ребенком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ОВЗ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857888"/>
              </p:ext>
            </p:extLst>
          </p:nvPr>
        </p:nvGraphicFramePr>
        <p:xfrm>
          <a:off x="6407766" y="2948382"/>
          <a:ext cx="5087937" cy="29472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95579"/>
                <a:gridCol w="3392358"/>
              </a:tblGrid>
              <a:tr h="5965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Основное содержание и методы образовательной деятельности (дата)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5" marR="648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Особенности выполнения задания ребенком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5" marR="64845" marT="0" marB="0"/>
                </a:tc>
              </a:tr>
              <a:tr h="19885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Задания логопеда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5" marR="6484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88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5" marR="6484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5" marR="64845" marT="0" marB="0"/>
                </a:tc>
              </a:tr>
              <a:tr h="1988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5" marR="6484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5" marR="64845" marT="0" marB="0"/>
                </a:tc>
              </a:tr>
              <a:tr h="1988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5" marR="6484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5" marR="64845" marT="0" marB="0"/>
                </a:tc>
              </a:tr>
              <a:tr h="1988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5" marR="6484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5" marR="64845" marT="0" marB="0"/>
                </a:tc>
              </a:tr>
              <a:tr h="19885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Индивидуальная работа воспитателя по областям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5" marR="6484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88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5" marR="6484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5" marR="64845" marT="0" marB="0"/>
                </a:tc>
              </a:tr>
              <a:tr h="1988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5" marR="6484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5" marR="64845" marT="0" marB="0"/>
                </a:tc>
              </a:tr>
              <a:tr h="19885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Вовлечение родителей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5" marR="6484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88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5" marR="6484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5" marR="64845" marT="0" marB="0"/>
                </a:tc>
              </a:tr>
              <a:tr h="1988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5" marR="6484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45" marR="6484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50688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89828" y="1423115"/>
            <a:ext cx="4530702" cy="2788276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1920422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66609" y="1009069"/>
            <a:ext cx="5087911" cy="1325563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Цель:</a:t>
            </a:r>
            <a:endParaRPr lang="ru-RU" sz="5400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4400" dirty="0" smtClean="0"/>
              <a:t>осуществление преемственности </a:t>
            </a:r>
            <a:r>
              <a:rPr lang="ru-RU" sz="4400" dirty="0"/>
              <a:t>в работе </a:t>
            </a:r>
            <a:r>
              <a:rPr lang="ru-RU" sz="4400" dirty="0" smtClean="0"/>
              <a:t>логопеда и </a:t>
            </a:r>
            <a:r>
              <a:rPr lang="ru-RU" sz="4400" dirty="0" smtClean="0"/>
              <a:t>воспитателей комбинированных групп, соблюдение </a:t>
            </a:r>
            <a:r>
              <a:rPr lang="ru-RU" sz="4400" dirty="0" smtClean="0"/>
              <a:t>единых требований </a:t>
            </a:r>
            <a:r>
              <a:rPr lang="ru-RU" sz="4400" dirty="0"/>
              <a:t>к детям с речевой патологией. </a:t>
            </a:r>
          </a:p>
        </p:txBody>
      </p:sp>
    </p:spTree>
    <p:extLst>
      <p:ext uri="{BB962C8B-B14F-4D97-AF65-F5344CB8AC3E}">
        <p14:creationId xmlns:p14="http://schemas.microsoft.com/office/powerpoint/2010/main" val="33276464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2545" y="3991578"/>
            <a:ext cx="4589612" cy="1385415"/>
          </a:xfrm>
        </p:spPr>
        <p:txBody>
          <a:bodyPr>
            <a:noAutofit/>
          </a:bodyPr>
          <a:lstStyle/>
          <a:p>
            <a:r>
              <a:rPr lang="ru-RU" sz="3600" i="1" dirty="0">
                <a:effectLst/>
              </a:rPr>
              <a:t>Модель взаимодействия субъектов коррекционно-образовательного процесса в ДОУ по преодолению речевых нарушений у </a:t>
            </a:r>
            <a:r>
              <a:rPr lang="ru-RU" sz="3600" i="1" dirty="0" smtClean="0">
                <a:effectLst/>
              </a:rPr>
              <a:t>детей</a:t>
            </a:r>
            <a:endParaRPr lang="ru-RU" sz="3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05158" y="360607"/>
            <a:ext cx="4679765" cy="5879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6649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70395" y="339367"/>
            <a:ext cx="5087911" cy="1325563"/>
          </a:xfrm>
        </p:spPr>
        <p:txBody>
          <a:bodyPr/>
          <a:lstStyle/>
          <a:p>
            <a:r>
              <a:rPr lang="ru-RU" i="1" dirty="0">
                <a:effectLst/>
              </a:rPr>
              <a:t>Учитель-логопед</a:t>
            </a:r>
            <a:r>
              <a:rPr lang="ru-RU" dirty="0">
                <a:effectLst/>
              </a:rPr>
              <a:t>: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6439436" y="1545465"/>
            <a:ext cx="5112913" cy="463149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- своевременно выявляет нарушения речи у воспитанников; </a:t>
            </a:r>
          </a:p>
          <a:p>
            <a:pPr marL="0" indent="0">
              <a:buNone/>
            </a:pPr>
            <a:r>
              <a:rPr lang="ru-RU" dirty="0"/>
              <a:t>- проводит индивидуальные занятия с воспитанниками, имеющими нарушения в речевом развитии; 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координирует коррекционную психолого-педагогическую помощь детям с речевыми нарушениями, взаимодействует с педагогом-психологом, воспитателями, музыкальным руководителем, инструктором по физической культуре; 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консультирует воспитателей, педагога-психолога, музыкального руководителя, инструктора по физической </a:t>
            </a:r>
            <a:r>
              <a:rPr lang="ru-RU" dirty="0" smtClean="0"/>
              <a:t>культуре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- ведет необходимую </a:t>
            </a:r>
            <a:r>
              <a:rPr lang="ru-RU" dirty="0" smtClean="0"/>
              <a:t>документацию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54869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49253" y="716209"/>
            <a:ext cx="5183188" cy="1325563"/>
          </a:xfrm>
        </p:spPr>
        <p:txBody>
          <a:bodyPr>
            <a:noAutofit/>
          </a:bodyPr>
          <a:lstStyle/>
          <a:p>
            <a:r>
              <a:rPr lang="ru-RU" i="1" dirty="0"/>
              <a:t>Воспитатель комбинированной группы: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6416340" y="1210613"/>
            <a:ext cx="5157787" cy="515154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- интегрирует </a:t>
            </a:r>
            <a:r>
              <a:rPr lang="ru-RU" dirty="0"/>
              <a:t>логопедические цели, содержание, технологии в повседневную жизнь детей (игровую, трудовую, учебную деятельность), в содержание развивающих занятий (рисование, лепка и др</a:t>
            </a:r>
            <a:r>
              <a:rPr lang="ru-RU" dirty="0" smtClean="0"/>
              <a:t>.), помогает </a:t>
            </a:r>
            <a:r>
              <a:rPr lang="ru-RU" dirty="0"/>
              <a:t>ребенку адаптироваться в детском коллективе; 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закрепляет речевые навыки, полученные детьми на логопедических занятиях; </a:t>
            </a:r>
          </a:p>
          <a:p>
            <a:pPr marL="0" indent="0">
              <a:buNone/>
            </a:pPr>
            <a:r>
              <a:rPr lang="ru-RU" dirty="0"/>
              <a:t>- обеспечивает индивидуальный подход к каждому воспитаннику с речевыми нарушениями с учетом рекомендаций специалистов; 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развивает общую и мелкую моторику (учитывает рекомендации </a:t>
            </a:r>
            <a:r>
              <a:rPr lang="ru-RU" dirty="0" smtClean="0"/>
              <a:t>учителя-логопеда);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- осуществляет взаимодействие в коррекционно-образовательной работе с учителем-логопедом, педагогом-психологом, вторым воспитателем группы, музыкальным руководителем;  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создаёт доброжелательную обстановку в группе; </a:t>
            </a:r>
          </a:p>
          <a:p>
            <a:pPr marL="0" indent="0">
              <a:buNone/>
            </a:pPr>
            <a:r>
              <a:rPr lang="ru-RU" dirty="0"/>
              <a:t>- ведёт работу с родителями по пропаганде логопедических знаний; </a:t>
            </a:r>
          </a:p>
          <a:p>
            <a:pPr marL="0" indent="0">
              <a:buNone/>
            </a:pPr>
            <a:r>
              <a:rPr lang="ru-RU" dirty="0"/>
              <a:t>- ведёт необходимую </a:t>
            </a:r>
            <a:r>
              <a:rPr lang="ru-RU" dirty="0" smtClean="0"/>
              <a:t>документацию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85034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9547" y="543530"/>
            <a:ext cx="5087911" cy="79587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Документация логопеда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89547" y="1752241"/>
            <a:ext cx="4808113" cy="4011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LiberationSerif"/>
                <a:cs typeface="Times New Roman" panose="02020603050405020304" pitchFamily="18" charset="0"/>
              </a:rPr>
              <a:t>1) Речевая </a:t>
            </a:r>
            <a:r>
              <a:rPr lang="ru-RU" sz="1400" dirty="0">
                <a:latin typeface="Times New Roman" panose="02020603050405020304" pitchFamily="18" charset="0"/>
                <a:ea typeface="LiberationSerif"/>
                <a:cs typeface="Times New Roman" panose="02020603050405020304" pitchFamily="18" charset="0"/>
              </a:rPr>
              <a:t>карта на каждого воспитанника;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LiberationSerif"/>
                <a:cs typeface="Times New Roman" panose="02020603050405020304" pitchFamily="18" charset="0"/>
              </a:rPr>
              <a:t>2) Карта уровня развития речи детей/экран звукопроизношения;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LiberationSerif"/>
                <a:cs typeface="Times New Roman" panose="02020603050405020304" pitchFamily="18" charset="0"/>
              </a:rPr>
              <a:t>3) Годовой план;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LiberationSerif"/>
                <a:cs typeface="Times New Roman" panose="02020603050405020304" pitchFamily="18" charset="0"/>
              </a:rPr>
              <a:t>4) Папка взаимосвязи с учителя-логопеда с воспитателями по формированию фонетических и лексико-грамматических средств языка;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LiberationSerif"/>
                <a:cs typeface="Times New Roman" panose="02020603050405020304" pitchFamily="18" charset="0"/>
              </a:rPr>
              <a:t>5) </a:t>
            </a:r>
            <a:r>
              <a:rPr lang="ru-RU" sz="1400" dirty="0" smtClean="0">
                <a:latin typeface="Times New Roman" panose="02020603050405020304" pitchFamily="18" charset="0"/>
                <a:ea typeface="LiberationSerif"/>
                <a:cs typeface="Times New Roman" panose="02020603050405020304" pitchFamily="18" charset="0"/>
              </a:rPr>
              <a:t>Тетрадь </a:t>
            </a:r>
            <a:r>
              <a:rPr lang="ru-RU" sz="1400" dirty="0">
                <a:latin typeface="Times New Roman" panose="02020603050405020304" pitchFamily="18" charset="0"/>
                <a:ea typeface="LiberationSerif"/>
                <a:cs typeface="Times New Roman" panose="02020603050405020304" pitchFamily="18" charset="0"/>
              </a:rPr>
              <a:t>взаимосвязи с учителя-логопеда с родителями. Рекомендации для закрепления полученных знаний, умений и навыков по формированию </a:t>
            </a:r>
            <a:r>
              <a:rPr lang="ru-RU" sz="1400" dirty="0" err="1">
                <a:latin typeface="Times New Roman" panose="02020603050405020304" pitchFamily="18" charset="0"/>
                <a:ea typeface="LiberationSerif"/>
                <a:cs typeface="Times New Roman" panose="02020603050405020304" pitchFamily="18" charset="0"/>
              </a:rPr>
              <a:t>лексикограмматического</a:t>
            </a:r>
            <a:r>
              <a:rPr lang="ru-RU" sz="1400" dirty="0">
                <a:latin typeface="Times New Roman" panose="02020603050405020304" pitchFamily="18" charset="0"/>
                <a:ea typeface="LiberationSerif"/>
                <a:cs typeface="Times New Roman" panose="02020603050405020304" pitchFamily="18" charset="0"/>
              </a:rPr>
              <a:t> строя речи и фонетических средств языка;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LiberationSerif"/>
                <a:cs typeface="Times New Roman" panose="02020603050405020304" pitchFamily="18" charset="0"/>
              </a:rPr>
              <a:t>6) </a:t>
            </a:r>
            <a:r>
              <a:rPr lang="ru-RU" sz="1400" dirty="0">
                <a:latin typeface="Times New Roman" panose="02020603050405020304" pitchFamily="18" charset="0"/>
                <a:ea typeface="LiberationSerif"/>
                <a:cs typeface="Times New Roman" panose="02020603050405020304" pitchFamily="18" charset="0"/>
              </a:rPr>
              <a:t>Аналитические отчеты о результатах коррекционной работы и рекомендации после каждого диагностического периода;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LiberationSerif"/>
                <a:cs typeface="Times New Roman" panose="02020603050405020304" pitchFamily="18" charset="0"/>
              </a:rPr>
              <a:t>8)  Отчет об эффективности логопедической работы за год (в конце учебного года). Годовой отчёт.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LiberationSerif"/>
                <a:cs typeface="Times New Roman" panose="02020603050405020304" pitchFamily="18" charset="0"/>
              </a:rPr>
              <a:t>9) Циклограмма деятельности.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4"/>
          <p:cNvSpPr txBox="1">
            <a:spLocks/>
          </p:cNvSpPr>
          <p:nvPr/>
        </p:nvSpPr>
        <p:spPr>
          <a:xfrm>
            <a:off x="6225316" y="399716"/>
            <a:ext cx="5087911" cy="7958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/>
              <a:t>Документация воспитателя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509407" y="1752241"/>
            <a:ext cx="4803820" cy="2166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LiberationSerif"/>
                <a:cs typeface="Times New Roman" panose="02020603050405020304" pitchFamily="18" charset="0"/>
              </a:rPr>
              <a:t>1) План </a:t>
            </a:r>
            <a:r>
              <a:rPr lang="ru-RU" dirty="0" err="1">
                <a:latin typeface="Times New Roman" panose="02020603050405020304" pitchFamily="18" charset="0"/>
                <a:ea typeface="LiberationSerif"/>
                <a:cs typeface="Times New Roman" panose="02020603050405020304" pitchFamily="18" charset="0"/>
              </a:rPr>
              <a:t>воспитательно</a:t>
            </a:r>
            <a:r>
              <a:rPr lang="ru-RU" dirty="0">
                <a:latin typeface="Times New Roman" panose="02020603050405020304" pitchFamily="18" charset="0"/>
                <a:ea typeface="LiberationSerif"/>
                <a:cs typeface="Times New Roman" panose="02020603050405020304" pitchFamily="18" charset="0"/>
              </a:rPr>
              <a:t>-образовательной работы с детьми;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LiberationSerif"/>
                <a:cs typeface="Times New Roman" panose="02020603050405020304" pitchFamily="18" charset="0"/>
              </a:rPr>
              <a:t>2) Педагогическая диагностика развития детей;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LiberationSerif"/>
                <a:cs typeface="Times New Roman" panose="02020603050405020304" pitchFamily="18" charset="0"/>
              </a:rPr>
              <a:t>3) Папка взаимосвязи воспитателей с учителем-логопедом;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LiberationSerif"/>
                <a:cs typeface="Times New Roman" panose="02020603050405020304" pitchFamily="18" charset="0"/>
              </a:rPr>
              <a:t>4) Аналитический отчет о результатах </a:t>
            </a:r>
            <a:r>
              <a:rPr lang="ru-RU" dirty="0" smtClean="0">
                <a:latin typeface="Times New Roman" panose="02020603050405020304" pitchFamily="18" charset="0"/>
                <a:ea typeface="LiberationSerif"/>
                <a:cs typeface="Times New Roman" panose="02020603050405020304" pitchFamily="18" charset="0"/>
              </a:rPr>
              <a:t>работы.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3309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547" y="260194"/>
            <a:ext cx="5087911" cy="105422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Написание АОП на ребенка с ТНР</a:t>
            </a:r>
            <a:endParaRPr lang="ru-RU" sz="24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939800" y="1585757"/>
            <a:ext cx="483765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1.2.3. Особенности освоение ребенком ООП ДОУ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5184014"/>
              </p:ext>
            </p:extLst>
          </p:nvPr>
        </p:nvGraphicFramePr>
        <p:xfrm>
          <a:off x="631849" y="2564979"/>
          <a:ext cx="5145609" cy="337862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919809"/>
                <a:gridCol w="3225800"/>
              </a:tblGrid>
              <a:tr h="6787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Направления развития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Дефициты развития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258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Социально – коммуникативное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17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Познавательное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787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Художественно – эстетическое 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17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Развитие речи 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17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Физическое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6832600" y="1705755"/>
            <a:ext cx="4318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b="1" i="1" dirty="0">
                <a:solidFill>
                  <a:srgbClr val="231F2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1.2.1.  Планируемые результаты освоения </a:t>
            </a:r>
            <a:r>
              <a:rPr lang="ru-RU" b="1" i="1" dirty="0" smtClean="0">
                <a:solidFill>
                  <a:srgbClr val="231F2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Программы</a:t>
            </a:r>
            <a:endParaRPr lang="ru-RU" b="1" i="1" dirty="0">
              <a:solidFill>
                <a:srgbClr val="231F2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49580" algn="just">
              <a:spcAft>
                <a:spcPts val="0"/>
              </a:spcAft>
            </a:pPr>
            <a:endParaRPr lang="ru-RU" dirty="0">
              <a:solidFill>
                <a:srgbClr val="231F2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447644" y="456895"/>
            <a:ext cx="5087911" cy="1054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/>
              <a:t>Раздел ООП ДОУ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837581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547" y="260194"/>
            <a:ext cx="5087911" cy="105422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Написание АОП на ребенка с ТНР</a:t>
            </a:r>
            <a:endParaRPr lang="ru-RU" sz="24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939800" y="1739645"/>
            <a:ext cx="483765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/>
              <a:t>1.2.5</a:t>
            </a:r>
            <a:r>
              <a:rPr lang="ru-RU" sz="2000" b="1" dirty="0"/>
              <a:t>. Оценка индивидуального развития</a:t>
            </a:r>
            <a:r>
              <a:rPr lang="ru-RU" sz="2000" dirty="0"/>
              <a:t>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2600" y="1705755"/>
            <a:ext cx="4318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b="1" i="1" dirty="0" smtClean="0">
                <a:solidFill>
                  <a:srgbClr val="231F2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Содержание образовательной деятельности</a:t>
            </a:r>
          </a:p>
          <a:p>
            <a:pPr indent="449580" algn="just">
              <a:spcAft>
                <a:spcPts val="0"/>
              </a:spcAft>
            </a:pPr>
            <a:r>
              <a:rPr lang="ru-RU" b="1" i="1" dirty="0" smtClean="0">
                <a:solidFill>
                  <a:srgbClr val="231F2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Содержательный раздел программы от рождения до школы. </a:t>
            </a:r>
            <a:endParaRPr lang="ru-RU" b="1" i="1" dirty="0">
              <a:solidFill>
                <a:srgbClr val="231F2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49580" algn="just">
              <a:spcAft>
                <a:spcPts val="0"/>
              </a:spcAft>
            </a:pPr>
            <a:endParaRPr lang="ru-RU" dirty="0">
              <a:solidFill>
                <a:srgbClr val="231F2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447644" y="456895"/>
            <a:ext cx="5087911" cy="1054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/>
              <a:t>Раздел ООП ДОУ</a:t>
            </a: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773742"/>
              </p:ext>
            </p:extLst>
          </p:nvPr>
        </p:nvGraphicFramePr>
        <p:xfrm>
          <a:off x="814660" y="2293643"/>
          <a:ext cx="5087937" cy="40265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64077"/>
                <a:gridCol w="1415224"/>
                <a:gridCol w="1030309"/>
                <a:gridCol w="901522"/>
                <a:gridCol w="776805"/>
              </a:tblGrid>
              <a:tr h="162761">
                <a:tc rowSpan="2">
                  <a:txBody>
                    <a:bodyPr/>
                    <a:lstStyle/>
                    <a:p>
                      <a:pPr marL="71755" marR="7175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Образовательные области 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 vert="vert270"/>
                </a:tc>
                <a:tc rowSpan="2"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Задачи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/>
                </a:tc>
                <a:tc rowSpan="2"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</a:endParaRP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Специалист Ф.И.О.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/>
                </a:tc>
                <a:tc gridSpan="2"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Результат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11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Январь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Май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/>
                </a:tc>
              </a:tr>
              <a:tr h="682581"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Познавательное развитие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 vert="vert27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/>
                </a:tc>
              </a:tr>
              <a:tr h="772732"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Речевое развитие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 vert="vert270"/>
                </a:tc>
                <a:tc>
                  <a:txBody>
                    <a:bodyPr/>
                    <a:lstStyle/>
                    <a:p>
                      <a:pPr marL="450215" indent="-450215"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72440" algn="l"/>
                        </a:tabLs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/>
                </a:tc>
              </a:tr>
              <a:tr h="746975"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Социально-коммуникативное развитие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 vert="vert270"/>
                </a:tc>
                <a:tc>
                  <a:txBody>
                    <a:bodyPr/>
                    <a:lstStyle/>
                    <a:p>
                      <a:pPr marL="762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/>
                </a:tc>
              </a:tr>
              <a:tr h="837126"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Художественно - эстетическое развитие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 vert="vert270"/>
                </a:tc>
                <a:tc>
                  <a:txBody>
                    <a:bodyPr/>
                    <a:lstStyle/>
                    <a:p>
                      <a:pPr marL="2286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/>
                </a:tc>
              </a:tr>
              <a:tr h="473177"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Физическое развитие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 vert="vert27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914" marR="4391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31345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547" y="260194"/>
            <a:ext cx="5087911" cy="105422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Написание АОП на ребенка с ТНР</a:t>
            </a:r>
            <a:endParaRPr lang="ru-RU" sz="24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89547" y="1585757"/>
            <a:ext cx="508791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2000" b="1" dirty="0"/>
              <a:t>Направления развития ребенка по освоению пяти образовательных областей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2600" y="1705755"/>
            <a:ext cx="4318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b="1" i="1" dirty="0" smtClean="0">
                <a:solidFill>
                  <a:srgbClr val="231F2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Содержание образовательной деятельности</a:t>
            </a:r>
          </a:p>
          <a:p>
            <a:pPr indent="449580" algn="just">
              <a:spcAft>
                <a:spcPts val="0"/>
              </a:spcAft>
            </a:pPr>
            <a:endParaRPr lang="ru-RU" b="1" i="1" dirty="0" smtClean="0">
              <a:solidFill>
                <a:srgbClr val="231F2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49580" algn="just">
              <a:spcAft>
                <a:spcPts val="0"/>
              </a:spcAft>
            </a:pPr>
            <a:endParaRPr lang="ru-RU" b="1" i="1" dirty="0">
              <a:solidFill>
                <a:srgbClr val="231F2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49580" algn="just">
              <a:spcAft>
                <a:spcPts val="0"/>
              </a:spcAft>
            </a:pPr>
            <a:endParaRPr lang="ru-RU" b="1" i="1" dirty="0" smtClean="0">
              <a:solidFill>
                <a:srgbClr val="231F2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49580" algn="just">
              <a:spcAft>
                <a:spcPts val="0"/>
              </a:spcAft>
            </a:pPr>
            <a:r>
              <a:rPr lang="ru-RU" b="1" i="1" dirty="0" smtClean="0">
                <a:solidFill>
                  <a:srgbClr val="231F2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Задачи из «</a:t>
            </a:r>
            <a:r>
              <a:rPr lang="ru-RU" b="1" dirty="0" smtClean="0"/>
              <a:t>Оценки </a:t>
            </a:r>
            <a:r>
              <a:rPr lang="ru-RU" b="1" dirty="0"/>
              <a:t>индивидуального </a:t>
            </a:r>
            <a:r>
              <a:rPr lang="ru-RU" b="1" dirty="0" smtClean="0"/>
              <a:t>развития</a:t>
            </a:r>
            <a:r>
              <a:rPr lang="ru-RU" dirty="0" smtClean="0"/>
              <a:t>»</a:t>
            </a:r>
            <a:endParaRPr lang="ru-RU" dirty="0">
              <a:solidFill>
                <a:srgbClr val="231F2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447644" y="456895"/>
            <a:ext cx="5087911" cy="1054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/>
              <a:t>Раздел ООП ДОУ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3985666"/>
              </p:ext>
            </p:extLst>
          </p:nvPr>
        </p:nvGraphicFramePr>
        <p:xfrm>
          <a:off x="560522" y="2444419"/>
          <a:ext cx="5087937" cy="35657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1793"/>
                <a:gridCol w="1585133"/>
                <a:gridCol w="2081011"/>
              </a:tblGrid>
              <a:tr h="316054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Направления развития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Задачи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Содержание работы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</a:tr>
              <a:tr h="158027">
                <a:tc rowSpan="4"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«Физическое развитие»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 vert="vert27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</a:tr>
              <a:tr h="1580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</a:tr>
              <a:tr h="1580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</a:tr>
              <a:tr h="1580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</a:tr>
              <a:tr h="158027">
                <a:tc rowSpan="2"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«Социально – коммуникати вное развитие»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</a:tr>
              <a:tr h="3160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</a:tr>
              <a:tr h="158027">
                <a:tc rowSpan="3">
                  <a:txBody>
                    <a:bodyPr/>
                    <a:lstStyle/>
                    <a:p>
                      <a:pPr marL="71755" marR="717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«Познавательное развитие»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 vert="vert27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</a:tr>
              <a:tr h="1580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</a:tr>
              <a:tr h="1580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</a:tr>
              <a:tr h="158027">
                <a:tc rowSpan="5"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«Речевое развитие»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</a:tr>
              <a:tr h="1580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</a:tr>
              <a:tr h="1580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</a:tr>
              <a:tr h="1580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</a:tr>
              <a:tr h="1580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</a:tr>
              <a:tr h="158027">
                <a:tc rowSpan="3"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«Художественно – эстетическое развитие»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</a:tr>
              <a:tr h="1580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</a:tr>
              <a:tr h="1580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376" marR="5537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04922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листание 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листание 1" id="{6EB41901-E906-4F5D-92CE-8CC78677F874}" vid="{66B04ABB-2228-4FAF-99D5-43E267AA4B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листание 1</Template>
  <TotalTime>144</TotalTime>
  <Words>569</Words>
  <Application>Microsoft Office PowerPoint</Application>
  <PresentationFormat>Широкоэкранный</PresentationFormat>
  <Paragraphs>166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LiberationSerif</vt:lpstr>
      <vt:lpstr>Times New Roman</vt:lpstr>
      <vt:lpstr>листание 1</vt:lpstr>
      <vt:lpstr>Взаимодействие учителя -логопеда и воспитателя комбинированной группы в МБДОУ №11</vt:lpstr>
      <vt:lpstr>Цель:</vt:lpstr>
      <vt:lpstr>Модель взаимодействия субъектов коррекционно-образовательного процесса в ДОУ по преодолению речевых нарушений у детей</vt:lpstr>
      <vt:lpstr>Учитель-логопед: </vt:lpstr>
      <vt:lpstr>Воспитатель комбинированной группы:  </vt:lpstr>
      <vt:lpstr>Документация логопеда</vt:lpstr>
      <vt:lpstr>Написание АОП на ребенка с ТНР</vt:lpstr>
      <vt:lpstr>Написание АОП на ребенка с ТНР</vt:lpstr>
      <vt:lpstr>Написание АОП на ребенка с ТНР</vt:lpstr>
      <vt:lpstr>Написание АОП на ребенка с ТНР</vt:lpstr>
      <vt:lpstr>Отслеживание результатов индивидуальной работы с ребенком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XTreme.ws</cp:lastModifiedBy>
  <cp:revision>22</cp:revision>
  <dcterms:created xsi:type="dcterms:W3CDTF">2016-11-15T09:14:47Z</dcterms:created>
  <dcterms:modified xsi:type="dcterms:W3CDTF">2019-12-07T08:10:27Z</dcterms:modified>
</cp:coreProperties>
</file>