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4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DFE2564-F40A-4F94-A5E2-465215C17F98}">
  <a:tblStyle styleId="{4DFE2564-F40A-4F94-A5E2-465215C17F98}" styleName="Table_0">
    <a:wholeTbl>
      <a:tcTxStyle b="off" i="off">
        <a:font>
          <a:latin typeface="Trebuchet MS"/>
          <a:ea typeface="Trebuchet MS"/>
          <a:cs typeface="Trebuchet MS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9F6FC"/>
          </a:solidFill>
        </a:fill>
      </a:tcStyle>
    </a:wholeTbl>
    <a:band1H>
      <a:tcTxStyle/>
      <a:tcStyle>
        <a:tcBdr/>
        <a:fill>
          <a:solidFill>
            <a:srgbClr val="D1ECF9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D1ECF9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Trebuchet MS"/>
          <a:ea typeface="Trebuchet MS"/>
          <a:cs typeface="Trebuchet MS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Trebuchet MS"/>
          <a:ea typeface="Trebuchet MS"/>
          <a:cs typeface="Trebuchet MS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Trebuchet MS"/>
          <a:ea typeface="Trebuchet MS"/>
          <a:cs typeface="Trebuchet MS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Trebuchet MS"/>
          <a:ea typeface="Trebuchet MS"/>
          <a:cs typeface="Trebuchet MS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83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0135436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503386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200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436988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61ef676019_1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61ef676019_1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114478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61ef676019_1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61ef676019_1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666136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61ef676019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61ef676019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08547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383157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956001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387296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248067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604573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Google Shape;18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074483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825518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538332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Титульный слайд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oogle Shape;23;p2"/>
          <p:cNvGrpSpPr/>
          <p:nvPr/>
        </p:nvGrpSpPr>
        <p:grpSpPr>
          <a:xfrm>
            <a:off x="0" y="-8467"/>
            <a:ext cx="12192133" cy="6866580"/>
            <a:chOff x="0" y="-8467"/>
            <a:chExt cx="12192133" cy="6866580"/>
          </a:xfrm>
        </p:grpSpPr>
        <p:sp>
          <p:nvSpPr>
            <p:cNvPr id="24" name="Google Shape;24;p2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 extrusionOk="0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69800"/>
              </a:schemeClr>
            </a:solidFill>
            <a:ln>
              <a:noFill/>
            </a:ln>
          </p:spPr>
        </p:sp>
        <p:cxnSp>
          <p:nvCxnSpPr>
            <p:cNvPr id="25" name="Google Shape;25;p2"/>
            <p:cNvCxnSpPr/>
            <p:nvPr/>
          </p:nvCxnSpPr>
          <p:spPr>
            <a:xfrm>
              <a:off x="9371012" y="0"/>
              <a:ext cx="1219200" cy="6858000"/>
            </a:xfrm>
            <a:prstGeom prst="straightConnector1">
              <a:avLst/>
            </a:prstGeom>
            <a:noFill/>
            <a:ln w="9525" cap="flat" cmpd="sng">
              <a:solidFill>
                <a:schemeClr val="accent1">
                  <a:alpha val="698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6" name="Google Shape;26;p2"/>
            <p:cNvCxnSpPr/>
            <p:nvPr/>
          </p:nvCxnSpPr>
          <p:spPr>
            <a:xfrm flipH="1">
              <a:off x="7425125" y="3681413"/>
              <a:ext cx="4763700" cy="3176700"/>
            </a:xfrm>
            <a:prstGeom prst="straightConnector1">
              <a:avLst/>
            </a:prstGeom>
            <a:noFill/>
            <a:ln w="9525" cap="flat" cmpd="sng">
              <a:solidFill>
                <a:schemeClr val="accent1">
                  <a:alpha val="698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27" name="Google Shape;27;p2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 extrusionOk="0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5690"/>
              </a:schemeClr>
            </a:solidFill>
            <a:ln>
              <a:noFill/>
            </a:ln>
          </p:spPr>
        </p:sp>
        <p:sp>
          <p:nvSpPr>
            <p:cNvPr id="28" name="Google Shape;28;p2"/>
            <p:cNvSpPr/>
            <p:nvPr/>
          </p:nvSpPr>
          <p:spPr>
            <a:xfrm>
              <a:off x="9603442" y="-8467"/>
              <a:ext cx="258617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 extrusionOk="0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</p:sp>
        <p:sp>
          <p:nvSpPr>
            <p:cNvPr id="29" name="Google Shape;29;p2"/>
            <p:cNvSpPr/>
            <p:nvPr/>
          </p:nvSpPr>
          <p:spPr>
            <a:xfrm>
              <a:off x="8932333" y="3048000"/>
              <a:ext cx="3259800" cy="3810000"/>
            </a:xfrm>
            <a:prstGeom prst="triangle">
              <a:avLst>
                <a:gd name="adj" fmla="val 100000"/>
              </a:avLst>
            </a:prstGeom>
            <a:solidFill>
              <a:srgbClr val="16B0E3">
                <a:alpha val="658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9334500" y="-8467"/>
              <a:ext cx="2850868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 extrusionOk="0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B0E3">
                <a:alpha val="49800"/>
              </a:srgbClr>
            </a:solidFill>
            <a:ln>
              <a:noFill/>
            </a:ln>
          </p:spPr>
        </p:sp>
        <p:sp>
          <p:nvSpPr>
            <p:cNvPr id="31" name="Google Shape;31;p2"/>
            <p:cNvSpPr/>
            <p:nvPr/>
          </p:nvSpPr>
          <p:spPr>
            <a:xfrm>
              <a:off x="10898730" y="-8467"/>
              <a:ext cx="1290094" cy="6858000"/>
            </a:xfrm>
            <a:custGeom>
              <a:avLst/>
              <a:gdLst/>
              <a:ahLst/>
              <a:cxnLst/>
              <a:rect l="l" t="t" r="r" b="b"/>
              <a:pathLst>
                <a:path w="1290094" h="6858000" extrusionOk="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69800"/>
              </a:schemeClr>
            </a:solidFill>
            <a:ln>
              <a:noFill/>
            </a:ln>
          </p:spPr>
        </p:sp>
        <p:sp>
          <p:nvSpPr>
            <p:cNvPr id="32" name="Google Shape;32;p2"/>
            <p:cNvSpPr/>
            <p:nvPr/>
          </p:nvSpPr>
          <p:spPr>
            <a:xfrm>
              <a:off x="10938999" y="-8467"/>
              <a:ext cx="1249825" cy="6858000"/>
            </a:xfrm>
            <a:custGeom>
              <a:avLst/>
              <a:gdLst/>
              <a:ahLst/>
              <a:cxnLst/>
              <a:rect l="l" t="t" r="r" b="b"/>
              <a:pathLst>
                <a:path w="1249825" h="6858000" extrusionOk="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26292">
                <a:alpha val="80000"/>
              </a:srgbClr>
            </a:solidFill>
            <a:ln>
              <a:noFill/>
            </a:ln>
          </p:spPr>
        </p:sp>
        <p:sp>
          <p:nvSpPr>
            <p:cNvPr id="33" name="Google Shape;33;p2"/>
            <p:cNvSpPr/>
            <p:nvPr/>
          </p:nvSpPr>
          <p:spPr>
            <a:xfrm>
              <a:off x="10371666" y="3589867"/>
              <a:ext cx="1817100" cy="3268200"/>
            </a:xfrm>
            <a:prstGeom prst="triangle">
              <a:avLst>
                <a:gd name="adj" fmla="val 100000"/>
              </a:avLst>
            </a:prstGeom>
            <a:solidFill>
              <a:srgbClr val="16B0E3">
                <a:alpha val="658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4" name="Google Shape;34;p2"/>
          <p:cNvSpPr txBox="1">
            <a:spLocks noGrp="1"/>
          </p:cNvSpPr>
          <p:nvPr>
            <p:ph type="ctrTitle"/>
          </p:nvPr>
        </p:nvSpPr>
        <p:spPr>
          <a:xfrm>
            <a:off x="1507067" y="2404534"/>
            <a:ext cx="7767000" cy="16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Trebuchet MS"/>
              <a:buNone/>
              <a:defRPr sz="5400">
                <a:solidFill>
                  <a:schemeClr val="accen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"/>
          <p:cNvSpPr txBox="1">
            <a:spLocks noGrp="1"/>
          </p:cNvSpPr>
          <p:nvPr>
            <p:ph type="subTitle" idx="1"/>
          </p:nvPr>
        </p:nvSpPr>
        <p:spPr>
          <a:xfrm>
            <a:off x="1507067" y="4050833"/>
            <a:ext cx="7767000" cy="109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 rtl="0">
              <a:spcBef>
                <a:spcPts val="1000"/>
              </a:spcBef>
              <a:spcAft>
                <a:spcPts val="0"/>
              </a:spcAft>
              <a:buSzPts val="1440"/>
              <a:buNone/>
              <a:defRPr>
                <a:solidFill>
                  <a:srgbClr val="7F7F7F"/>
                </a:solidFill>
              </a:defRPr>
            </a:lvl1pPr>
            <a:lvl2pPr lvl="1" algn="ctr" rtl="0">
              <a:spcBef>
                <a:spcPts val="1000"/>
              </a:spcBef>
              <a:spcAft>
                <a:spcPts val="0"/>
              </a:spcAft>
              <a:buSzPts val="1280"/>
              <a:buNone/>
              <a:defRPr>
                <a:solidFill>
                  <a:srgbClr val="888888"/>
                </a:solidFill>
              </a:defRPr>
            </a:lvl2pPr>
            <a:lvl3pPr lvl="2" algn="ctr" rtl="0"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rgbClr val="888888"/>
                </a:solidFill>
              </a:defRPr>
            </a:lvl3pPr>
            <a:lvl4pPr lvl="3" algn="ctr" rtl="0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4pPr>
            <a:lvl5pPr lvl="4" algn="ctr" rtl="0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5pPr>
            <a:lvl6pPr lvl="5" algn="ctr" rtl="0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6pPr>
            <a:lvl7pPr lvl="6" algn="ctr" rtl="0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7pPr>
            <a:lvl8pPr lvl="7" algn="ctr" rtl="0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8pPr>
            <a:lvl9pPr lvl="8" algn="ctr" rtl="0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2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2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2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подпись">
  <p:cSld name="Заголовок и подпись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1"/>
          <p:cNvSpPr txBox="1">
            <a:spLocks noGrp="1"/>
          </p:cNvSpPr>
          <p:nvPr>
            <p:ph type="title"/>
          </p:nvPr>
        </p:nvSpPr>
        <p:spPr>
          <a:xfrm>
            <a:off x="677335" y="609600"/>
            <a:ext cx="8596800" cy="340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1"/>
          <p:cNvSpPr txBox="1">
            <a:spLocks noGrp="1"/>
          </p:cNvSpPr>
          <p:nvPr>
            <p:ph type="body" idx="1"/>
          </p:nvPr>
        </p:nvSpPr>
        <p:spPr>
          <a:xfrm>
            <a:off x="677335" y="4470400"/>
            <a:ext cx="8596800" cy="157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 rtl="0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marL="914400" lvl="1" indent="-228600" algn="l" rtl="0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 rtl="0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 rtl="0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 rtl="0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 rtl="0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 rtl="0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 rtl="0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 rtl="0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93" name="Google Shape;93;p11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2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11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11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Цитата с подписью">
  <p:cSld name="Цитата с подписью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2"/>
          <p:cNvSpPr txBox="1">
            <a:spLocks noGrp="1"/>
          </p:cNvSpPr>
          <p:nvPr>
            <p:ph type="title"/>
          </p:nvPr>
        </p:nvSpPr>
        <p:spPr>
          <a:xfrm>
            <a:off x="931334" y="609600"/>
            <a:ext cx="8094000" cy="302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12"/>
          <p:cNvSpPr txBox="1">
            <a:spLocks noGrp="1"/>
          </p:cNvSpPr>
          <p:nvPr>
            <p:ph type="body" idx="1"/>
          </p:nvPr>
        </p:nvSpPr>
        <p:spPr>
          <a:xfrm>
            <a:off x="1366139" y="3632200"/>
            <a:ext cx="72246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 rtl="0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 sz="1600">
                <a:solidFill>
                  <a:srgbClr val="7F7F7F"/>
                </a:solidFill>
              </a:defRPr>
            </a:lvl1pPr>
            <a:lvl2pPr marL="914400" lvl="1" indent="-228600" algn="l" rtl="0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marL="1371600" lvl="2" indent="-228600" algn="l" rtl="0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marL="1828800" lvl="3" indent="-228600" algn="l" rtl="0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marL="2286000" lvl="4" indent="-228600" algn="l" rtl="0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marL="2743200" lvl="5" indent="-320039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99" name="Google Shape;99;p12"/>
          <p:cNvSpPr txBox="1">
            <a:spLocks noGrp="1"/>
          </p:cNvSpPr>
          <p:nvPr>
            <p:ph type="body" idx="2"/>
          </p:nvPr>
        </p:nvSpPr>
        <p:spPr>
          <a:xfrm>
            <a:off x="677335" y="4470400"/>
            <a:ext cx="8596800" cy="157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 rtl="0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marL="914400" lvl="1" indent="-228600" algn="l" rtl="0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 rtl="0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 rtl="0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 rtl="0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 rtl="0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 rtl="0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 rtl="0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 rtl="0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00" name="Google Shape;100;p12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2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12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12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103" name="Google Shape;103;p12"/>
          <p:cNvSpPr txBox="1"/>
          <p:nvPr/>
        </p:nvSpPr>
        <p:spPr>
          <a:xfrm>
            <a:off x="541870" y="790378"/>
            <a:ext cx="6096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8000">
                <a:solidFill>
                  <a:srgbClr val="9EDFF5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04" name="Google Shape;104;p12"/>
          <p:cNvSpPr txBox="1"/>
          <p:nvPr/>
        </p:nvSpPr>
        <p:spPr>
          <a:xfrm>
            <a:off x="8893011" y="2886556"/>
            <a:ext cx="6096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8000">
                <a:solidFill>
                  <a:srgbClr val="9EDFF5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Карточка имени">
  <p:cSld name="Карточка имени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3"/>
          <p:cNvSpPr txBox="1">
            <a:spLocks noGrp="1"/>
          </p:cNvSpPr>
          <p:nvPr>
            <p:ph type="title"/>
          </p:nvPr>
        </p:nvSpPr>
        <p:spPr>
          <a:xfrm>
            <a:off x="677335" y="1931988"/>
            <a:ext cx="8596800" cy="259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13"/>
          <p:cNvSpPr txBox="1">
            <a:spLocks noGrp="1"/>
          </p:cNvSpPr>
          <p:nvPr>
            <p:ph type="body" idx="1"/>
          </p:nvPr>
        </p:nvSpPr>
        <p:spPr>
          <a:xfrm>
            <a:off x="677335" y="4527448"/>
            <a:ext cx="8596800" cy="15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marL="914400" lvl="1" indent="-228600" algn="l" rtl="0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 rtl="0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 rtl="0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 rtl="0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 rtl="0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 rtl="0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 rtl="0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 rtl="0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08" name="Google Shape;108;p13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2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13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13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Цитата карточки имени">
  <p:cSld name="Цитата карточки имени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4"/>
          <p:cNvSpPr txBox="1">
            <a:spLocks noGrp="1"/>
          </p:cNvSpPr>
          <p:nvPr>
            <p:ph type="title"/>
          </p:nvPr>
        </p:nvSpPr>
        <p:spPr>
          <a:xfrm>
            <a:off x="931334" y="609600"/>
            <a:ext cx="8094000" cy="302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14"/>
          <p:cNvSpPr txBox="1">
            <a:spLocks noGrp="1"/>
          </p:cNvSpPr>
          <p:nvPr>
            <p:ph type="body" idx="1"/>
          </p:nvPr>
        </p:nvSpPr>
        <p:spPr>
          <a:xfrm>
            <a:off x="677332" y="4013200"/>
            <a:ext cx="8596800" cy="51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  <a:defRPr sz="2400">
                <a:solidFill>
                  <a:srgbClr val="3F3F3F"/>
                </a:solidFill>
              </a:defRPr>
            </a:lvl1pPr>
            <a:lvl2pPr marL="914400" lvl="1" indent="-228600" algn="l" rtl="0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marL="1371600" lvl="2" indent="-228600" algn="l" rtl="0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marL="1828800" lvl="3" indent="-228600" algn="l" rtl="0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marL="2286000" lvl="4" indent="-228600" algn="l" rtl="0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marL="2743200" lvl="5" indent="-320039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14" name="Google Shape;114;p14"/>
          <p:cNvSpPr txBox="1">
            <a:spLocks noGrp="1"/>
          </p:cNvSpPr>
          <p:nvPr>
            <p:ph type="body" idx="2"/>
          </p:nvPr>
        </p:nvSpPr>
        <p:spPr>
          <a:xfrm>
            <a:off x="677335" y="4527448"/>
            <a:ext cx="8596800" cy="15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7F7F7F"/>
                </a:solidFill>
              </a:defRPr>
            </a:lvl1pPr>
            <a:lvl2pPr marL="914400" lvl="1" indent="-228600" algn="l" rtl="0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 rtl="0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 rtl="0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 rtl="0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 rtl="0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 rtl="0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 rtl="0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 rtl="0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15" name="Google Shape;115;p14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2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14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14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118" name="Google Shape;118;p14"/>
          <p:cNvSpPr txBox="1"/>
          <p:nvPr/>
        </p:nvSpPr>
        <p:spPr>
          <a:xfrm>
            <a:off x="541870" y="790378"/>
            <a:ext cx="6096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8000">
                <a:solidFill>
                  <a:srgbClr val="9EDFF5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19" name="Google Shape;119;p14"/>
          <p:cNvSpPr txBox="1"/>
          <p:nvPr/>
        </p:nvSpPr>
        <p:spPr>
          <a:xfrm>
            <a:off x="8893011" y="2886556"/>
            <a:ext cx="6096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8000">
                <a:solidFill>
                  <a:srgbClr val="9EDFF5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Истина или ложь">
  <p:cSld name="Истина или ложь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5"/>
          <p:cNvSpPr txBox="1">
            <a:spLocks noGrp="1"/>
          </p:cNvSpPr>
          <p:nvPr>
            <p:ph type="title"/>
          </p:nvPr>
        </p:nvSpPr>
        <p:spPr>
          <a:xfrm>
            <a:off x="685799" y="609600"/>
            <a:ext cx="8588100" cy="302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15"/>
          <p:cNvSpPr txBox="1">
            <a:spLocks noGrp="1"/>
          </p:cNvSpPr>
          <p:nvPr>
            <p:ph type="body" idx="1"/>
          </p:nvPr>
        </p:nvSpPr>
        <p:spPr>
          <a:xfrm>
            <a:off x="677332" y="4013200"/>
            <a:ext cx="8596800" cy="51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  <a:defRPr sz="2400">
                <a:solidFill>
                  <a:schemeClr val="accent1"/>
                </a:solidFill>
              </a:defRPr>
            </a:lvl1pPr>
            <a:lvl2pPr marL="914400" lvl="1" indent="-228600" algn="l" rtl="0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marL="1371600" lvl="2" indent="-228600" algn="l" rtl="0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marL="1828800" lvl="3" indent="-228600" algn="l" rtl="0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marL="2286000" lvl="4" indent="-228600" algn="l" rtl="0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marL="2743200" lvl="5" indent="-320039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23" name="Google Shape;123;p15"/>
          <p:cNvSpPr txBox="1">
            <a:spLocks noGrp="1"/>
          </p:cNvSpPr>
          <p:nvPr>
            <p:ph type="body" idx="2"/>
          </p:nvPr>
        </p:nvSpPr>
        <p:spPr>
          <a:xfrm>
            <a:off x="677335" y="4527448"/>
            <a:ext cx="8596800" cy="15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7F7F7F"/>
                </a:solidFill>
              </a:defRPr>
            </a:lvl1pPr>
            <a:lvl2pPr marL="914400" lvl="1" indent="-228600" algn="l" rtl="0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 rtl="0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 rtl="0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 rtl="0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 rtl="0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 rtl="0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 rtl="0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 rtl="0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24" name="Google Shape;124;p15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2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15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15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6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800" cy="132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16"/>
          <p:cNvSpPr txBox="1">
            <a:spLocks noGrp="1"/>
          </p:cNvSpPr>
          <p:nvPr>
            <p:ph type="body" idx="1"/>
          </p:nvPr>
        </p:nvSpPr>
        <p:spPr>
          <a:xfrm rot="5400000">
            <a:off x="3035202" y="-197411"/>
            <a:ext cx="3880800" cy="859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30" name="Google Shape;130;p16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2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16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16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7"/>
          <p:cNvSpPr txBox="1">
            <a:spLocks noGrp="1"/>
          </p:cNvSpPr>
          <p:nvPr>
            <p:ph type="title"/>
          </p:nvPr>
        </p:nvSpPr>
        <p:spPr>
          <a:xfrm rot="5400000">
            <a:off x="5994316" y="2582999"/>
            <a:ext cx="5251500" cy="130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17"/>
          <p:cNvSpPr txBox="1">
            <a:spLocks noGrp="1"/>
          </p:cNvSpPr>
          <p:nvPr>
            <p:ph type="body" idx="1"/>
          </p:nvPr>
        </p:nvSpPr>
        <p:spPr>
          <a:xfrm rot="5400000">
            <a:off x="1581635" y="-294750"/>
            <a:ext cx="5251500" cy="706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36" name="Google Shape;136;p17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2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17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17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3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800" cy="132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3"/>
          <p:cNvSpPr txBox="1">
            <a:spLocks noGrp="1"/>
          </p:cNvSpPr>
          <p:nvPr>
            <p:ph type="body" idx="1"/>
          </p:nvPr>
        </p:nvSpPr>
        <p:spPr>
          <a:xfrm>
            <a:off x="677334" y="2160589"/>
            <a:ext cx="8596800" cy="38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42" name="Google Shape;42;p3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2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3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3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4"/>
          <p:cNvSpPr txBox="1">
            <a:spLocks noGrp="1"/>
          </p:cNvSpPr>
          <p:nvPr>
            <p:ph type="title"/>
          </p:nvPr>
        </p:nvSpPr>
        <p:spPr>
          <a:xfrm>
            <a:off x="677335" y="2700867"/>
            <a:ext cx="8596800" cy="182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Trebuchet MS"/>
              <a:buNone/>
              <a:defRPr sz="4000" b="0" cap="none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4"/>
          <p:cNvSpPr txBox="1">
            <a:spLocks noGrp="1"/>
          </p:cNvSpPr>
          <p:nvPr>
            <p:ph type="body" idx="1"/>
          </p:nvPr>
        </p:nvSpPr>
        <p:spPr>
          <a:xfrm>
            <a:off x="677335" y="4527448"/>
            <a:ext cx="8596800" cy="8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spcBef>
                <a:spcPts val="1000"/>
              </a:spcBef>
              <a:spcAft>
                <a:spcPts val="0"/>
              </a:spcAft>
              <a:buSzPts val="1600"/>
              <a:buNone/>
              <a:defRPr sz="2000">
                <a:solidFill>
                  <a:srgbClr val="7F7F7F"/>
                </a:solidFill>
              </a:defRPr>
            </a:lvl1pPr>
            <a:lvl2pPr marL="914400" lvl="1" indent="-228600" algn="l" rtl="0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 rtl="0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 rtl="0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 rtl="0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 rtl="0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 rtl="0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 rtl="0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 rtl="0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4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2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4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4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5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800" cy="132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5"/>
          <p:cNvSpPr txBox="1">
            <a:spLocks noGrp="1"/>
          </p:cNvSpPr>
          <p:nvPr>
            <p:ph type="body" idx="1"/>
          </p:nvPr>
        </p:nvSpPr>
        <p:spPr>
          <a:xfrm>
            <a:off x="677334" y="2160589"/>
            <a:ext cx="4184100" cy="38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54" name="Google Shape;54;p5"/>
          <p:cNvSpPr txBox="1">
            <a:spLocks noGrp="1"/>
          </p:cNvSpPr>
          <p:nvPr>
            <p:ph type="body" idx="2"/>
          </p:nvPr>
        </p:nvSpPr>
        <p:spPr>
          <a:xfrm>
            <a:off x="5089970" y="2160589"/>
            <a:ext cx="4184100" cy="38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55" name="Google Shape;55;p5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2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5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5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6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800" cy="132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6"/>
          <p:cNvSpPr txBox="1">
            <a:spLocks noGrp="1"/>
          </p:cNvSpPr>
          <p:nvPr>
            <p:ph type="body" idx="1"/>
          </p:nvPr>
        </p:nvSpPr>
        <p:spPr>
          <a:xfrm>
            <a:off x="675745" y="2160983"/>
            <a:ext cx="4185600" cy="57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1000"/>
              </a:spcBef>
              <a:spcAft>
                <a:spcPts val="0"/>
              </a:spcAft>
              <a:buSzPts val="1920"/>
              <a:buNone/>
              <a:defRPr sz="2400" b="0"/>
            </a:lvl1pPr>
            <a:lvl2pPr marL="914400" lvl="1" indent="-228600" algn="l" rtl="0">
              <a:spcBef>
                <a:spcPts val="10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 rtl="0">
              <a:spcBef>
                <a:spcPts val="10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 rtl="0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 rtl="0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 rtl="0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l" rtl="0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l" rtl="0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l" rtl="0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61" name="Google Shape;61;p6"/>
          <p:cNvSpPr txBox="1">
            <a:spLocks noGrp="1"/>
          </p:cNvSpPr>
          <p:nvPr>
            <p:ph type="body" idx="2"/>
          </p:nvPr>
        </p:nvSpPr>
        <p:spPr>
          <a:xfrm>
            <a:off x="675745" y="2737245"/>
            <a:ext cx="4185600" cy="330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62" name="Google Shape;62;p6"/>
          <p:cNvSpPr txBox="1">
            <a:spLocks noGrp="1"/>
          </p:cNvSpPr>
          <p:nvPr>
            <p:ph type="body" idx="3"/>
          </p:nvPr>
        </p:nvSpPr>
        <p:spPr>
          <a:xfrm>
            <a:off x="5088383" y="2160983"/>
            <a:ext cx="4185600" cy="57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1000"/>
              </a:spcBef>
              <a:spcAft>
                <a:spcPts val="0"/>
              </a:spcAft>
              <a:buSzPts val="1920"/>
              <a:buNone/>
              <a:defRPr sz="2400" b="0"/>
            </a:lvl1pPr>
            <a:lvl2pPr marL="914400" lvl="1" indent="-228600" algn="l" rtl="0">
              <a:spcBef>
                <a:spcPts val="10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 rtl="0">
              <a:spcBef>
                <a:spcPts val="10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 rtl="0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 rtl="0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 rtl="0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l" rtl="0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l" rtl="0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l" rtl="0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63" name="Google Shape;63;p6"/>
          <p:cNvSpPr txBox="1">
            <a:spLocks noGrp="1"/>
          </p:cNvSpPr>
          <p:nvPr>
            <p:ph type="body" idx="4"/>
          </p:nvPr>
        </p:nvSpPr>
        <p:spPr>
          <a:xfrm>
            <a:off x="5088384" y="2737245"/>
            <a:ext cx="4185600" cy="330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64" name="Google Shape;64;p6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2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6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6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7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800" cy="132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7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2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7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7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8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2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8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8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9"/>
          <p:cNvSpPr txBox="1">
            <a:spLocks noGrp="1"/>
          </p:cNvSpPr>
          <p:nvPr>
            <p:ph type="title"/>
          </p:nvPr>
        </p:nvSpPr>
        <p:spPr>
          <a:xfrm>
            <a:off x="677334" y="1498604"/>
            <a:ext cx="3854400" cy="127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Trebuchet MS"/>
              <a:buNone/>
              <a:defRPr sz="2000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9"/>
          <p:cNvSpPr txBox="1">
            <a:spLocks noGrp="1"/>
          </p:cNvSpPr>
          <p:nvPr>
            <p:ph type="body" idx="1"/>
          </p:nvPr>
        </p:nvSpPr>
        <p:spPr>
          <a:xfrm>
            <a:off x="4760461" y="514924"/>
            <a:ext cx="4513500" cy="552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79" name="Google Shape;79;p9"/>
          <p:cNvSpPr txBox="1">
            <a:spLocks noGrp="1"/>
          </p:cNvSpPr>
          <p:nvPr>
            <p:ph type="body" idx="2"/>
          </p:nvPr>
        </p:nvSpPr>
        <p:spPr>
          <a:xfrm>
            <a:off x="677334" y="2777069"/>
            <a:ext cx="3854400" cy="258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marL="914400" lvl="1" indent="-228600" algn="l" rtl="0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2pPr>
            <a:lvl3pPr marL="1371600" lvl="2" indent="-228600" algn="l" rtl="0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3pPr>
            <a:lvl4pPr marL="1828800" lvl="3" indent="-228600" algn="l" rtl="0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4pPr>
            <a:lvl5pPr marL="2286000" lvl="4" indent="-228600" algn="l" rtl="0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5pPr>
            <a:lvl6pPr marL="2743200" lvl="5" indent="-228600" algn="l" rtl="0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6pPr>
            <a:lvl7pPr marL="3200400" lvl="6" indent="-228600" algn="l" rtl="0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7pPr>
            <a:lvl8pPr marL="3657600" lvl="7" indent="-228600" algn="l" rtl="0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8pPr>
            <a:lvl9pPr marL="4114800" lvl="8" indent="-228600" algn="l" rtl="0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9pPr>
          </a:lstStyle>
          <a:p>
            <a:endParaRPr/>
          </a:p>
        </p:txBody>
      </p:sp>
      <p:sp>
        <p:nvSpPr>
          <p:cNvPr id="80" name="Google Shape;80;p9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2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9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9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0"/>
          <p:cNvSpPr txBox="1">
            <a:spLocks noGrp="1"/>
          </p:cNvSpPr>
          <p:nvPr>
            <p:ph type="title"/>
          </p:nvPr>
        </p:nvSpPr>
        <p:spPr>
          <a:xfrm>
            <a:off x="677334" y="4800600"/>
            <a:ext cx="85968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Trebuchet MS"/>
              <a:buNone/>
              <a:defRPr sz="2400" b="0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0"/>
          <p:cNvSpPr>
            <a:spLocks noGrp="1"/>
          </p:cNvSpPr>
          <p:nvPr>
            <p:ph type="pic" idx="2"/>
          </p:nvPr>
        </p:nvSpPr>
        <p:spPr>
          <a:xfrm>
            <a:off x="677334" y="609600"/>
            <a:ext cx="8596800" cy="384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86" name="Google Shape;86;p10"/>
          <p:cNvSpPr txBox="1">
            <a:spLocks noGrp="1"/>
          </p:cNvSpPr>
          <p:nvPr>
            <p:ph type="body" idx="1"/>
          </p:nvPr>
        </p:nvSpPr>
        <p:spPr>
          <a:xfrm>
            <a:off x="677334" y="5367338"/>
            <a:ext cx="8596800" cy="67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1pPr>
            <a:lvl2pPr marL="914400" lvl="1" indent="-228600" algn="l" rtl="0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marL="1371600" lvl="2" indent="-228600" algn="l" rtl="0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marL="1828800" lvl="3" indent="-228600" algn="l" rtl="0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marL="2286000" lvl="4" indent="-228600" algn="l" rtl="0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marL="2743200" lvl="5" indent="-228600" algn="l" rtl="0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marL="3200400" lvl="6" indent="-228600" algn="l" rtl="0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marL="3657600" lvl="7" indent="-228600" algn="l" rtl="0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marL="4114800" lvl="8" indent="-228600" algn="l" rtl="0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>
            <a:endParaRPr/>
          </a:p>
        </p:txBody>
      </p:sp>
      <p:sp>
        <p:nvSpPr>
          <p:cNvPr id="87" name="Google Shape;87;p10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0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89" name="Google Shape;89;p10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2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"/>
          <p:cNvGrpSpPr/>
          <p:nvPr/>
        </p:nvGrpSpPr>
        <p:grpSpPr>
          <a:xfrm>
            <a:off x="0" y="-8467"/>
            <a:ext cx="12192133" cy="6866580"/>
            <a:chOff x="0" y="-8467"/>
            <a:chExt cx="12192133" cy="6866580"/>
          </a:xfrm>
        </p:grpSpPr>
        <p:cxnSp>
          <p:nvCxnSpPr>
            <p:cNvPr id="7" name="Google Shape;7;p1"/>
            <p:cNvCxnSpPr/>
            <p:nvPr/>
          </p:nvCxnSpPr>
          <p:spPr>
            <a:xfrm>
              <a:off x="9371012" y="0"/>
              <a:ext cx="1219200" cy="6858000"/>
            </a:xfrm>
            <a:prstGeom prst="straightConnector1">
              <a:avLst/>
            </a:prstGeom>
            <a:noFill/>
            <a:ln w="9525" cap="flat" cmpd="sng">
              <a:solidFill>
                <a:schemeClr val="accent1">
                  <a:alpha val="698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8" name="Google Shape;8;p1"/>
            <p:cNvCxnSpPr/>
            <p:nvPr/>
          </p:nvCxnSpPr>
          <p:spPr>
            <a:xfrm flipH="1">
              <a:off x="7425125" y="3681413"/>
              <a:ext cx="4763700" cy="3176700"/>
            </a:xfrm>
            <a:prstGeom prst="straightConnector1">
              <a:avLst/>
            </a:prstGeom>
            <a:noFill/>
            <a:ln w="9525" cap="flat" cmpd="sng">
              <a:solidFill>
                <a:schemeClr val="accent1">
                  <a:alpha val="698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9" name="Google Shape;9;p1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 extrusionOk="0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5690"/>
              </a:schemeClr>
            </a:solidFill>
            <a:ln>
              <a:noFill/>
            </a:ln>
          </p:spPr>
        </p:sp>
        <p:sp>
          <p:nvSpPr>
            <p:cNvPr id="10" name="Google Shape;10;p1"/>
            <p:cNvSpPr/>
            <p:nvPr/>
          </p:nvSpPr>
          <p:spPr>
            <a:xfrm>
              <a:off x="9603442" y="-8467"/>
              <a:ext cx="258617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 extrusionOk="0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</p:sp>
        <p:sp>
          <p:nvSpPr>
            <p:cNvPr id="11" name="Google Shape;11;p1"/>
            <p:cNvSpPr/>
            <p:nvPr/>
          </p:nvSpPr>
          <p:spPr>
            <a:xfrm>
              <a:off x="8932333" y="3048000"/>
              <a:ext cx="3259800" cy="3810000"/>
            </a:xfrm>
            <a:prstGeom prst="triangle">
              <a:avLst>
                <a:gd name="adj" fmla="val 100000"/>
              </a:avLst>
            </a:prstGeom>
            <a:solidFill>
              <a:srgbClr val="16B0E3">
                <a:alpha val="658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1"/>
            <p:cNvSpPr/>
            <p:nvPr/>
          </p:nvSpPr>
          <p:spPr>
            <a:xfrm>
              <a:off x="9334500" y="-8467"/>
              <a:ext cx="2850868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 extrusionOk="0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6B0E3">
                <a:alpha val="49800"/>
              </a:srgbClr>
            </a:solidFill>
            <a:ln>
              <a:noFill/>
            </a:ln>
          </p:spPr>
        </p:sp>
        <p:sp>
          <p:nvSpPr>
            <p:cNvPr id="13" name="Google Shape;13;p1"/>
            <p:cNvSpPr/>
            <p:nvPr/>
          </p:nvSpPr>
          <p:spPr>
            <a:xfrm>
              <a:off x="10898730" y="-8467"/>
              <a:ext cx="1290094" cy="6858000"/>
            </a:xfrm>
            <a:custGeom>
              <a:avLst/>
              <a:gdLst/>
              <a:ahLst/>
              <a:cxnLst/>
              <a:rect l="l" t="t" r="r" b="b"/>
              <a:pathLst>
                <a:path w="1290094" h="6858000" extrusionOk="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69800"/>
              </a:schemeClr>
            </a:solidFill>
            <a:ln>
              <a:noFill/>
            </a:ln>
          </p:spPr>
        </p:sp>
        <p:sp>
          <p:nvSpPr>
            <p:cNvPr id="14" name="Google Shape;14;p1"/>
            <p:cNvSpPr/>
            <p:nvPr/>
          </p:nvSpPr>
          <p:spPr>
            <a:xfrm>
              <a:off x="10938999" y="-8467"/>
              <a:ext cx="1249825" cy="6858000"/>
            </a:xfrm>
            <a:custGeom>
              <a:avLst/>
              <a:gdLst/>
              <a:ahLst/>
              <a:cxnLst/>
              <a:rect l="l" t="t" r="r" b="b"/>
              <a:pathLst>
                <a:path w="1249825" h="6858000" extrusionOk="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26292">
                <a:alpha val="80000"/>
              </a:srgbClr>
            </a:solidFill>
            <a:ln>
              <a:noFill/>
            </a:ln>
          </p:spPr>
        </p:sp>
        <p:sp>
          <p:nvSpPr>
            <p:cNvPr id="15" name="Google Shape;15;p1"/>
            <p:cNvSpPr/>
            <p:nvPr/>
          </p:nvSpPr>
          <p:spPr>
            <a:xfrm>
              <a:off x="10371666" y="3589867"/>
              <a:ext cx="1817100" cy="3268200"/>
            </a:xfrm>
            <a:prstGeom prst="triangle">
              <a:avLst>
                <a:gd name="adj" fmla="val 100000"/>
              </a:avLst>
            </a:prstGeom>
            <a:solidFill>
              <a:srgbClr val="16B0E3">
                <a:alpha val="658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1"/>
            <p:cNvSpPr/>
            <p:nvPr/>
          </p:nvSpPr>
          <p:spPr>
            <a:xfrm>
              <a:off x="0" y="4013200"/>
              <a:ext cx="448800" cy="28449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698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" name="Google Shape;17;p1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800" cy="132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 sz="36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1"/>
          <p:cNvSpPr txBox="1">
            <a:spLocks noGrp="1"/>
          </p:cNvSpPr>
          <p:nvPr>
            <p:ph type="body" idx="1"/>
          </p:nvPr>
        </p:nvSpPr>
        <p:spPr>
          <a:xfrm>
            <a:off x="677334" y="2160589"/>
            <a:ext cx="8596800" cy="38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200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Char char="►"/>
              <a:defRPr sz="18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30988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Char char="►"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29971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Char char="►"/>
              <a:defRPr sz="1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9" name="Google Shape;19;p1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20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20" name="Google Shape;20;p1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21" name="Google Shape;21;p1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8"/>
          <p:cNvSpPr txBox="1">
            <a:spLocks noGrp="1"/>
          </p:cNvSpPr>
          <p:nvPr>
            <p:ph type="ctrTitle"/>
          </p:nvPr>
        </p:nvSpPr>
        <p:spPr>
          <a:xfrm>
            <a:off x="999067" y="3030694"/>
            <a:ext cx="9144000" cy="9496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Trebuchet MS"/>
              <a:buNone/>
            </a:pPr>
            <a:r>
              <a:rPr lang="ru-RU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Анкетирование</a:t>
            </a:r>
            <a:endParaRPr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4" name="Google Shape;144;p18"/>
          <p:cNvSpPr txBox="1"/>
          <p:nvPr/>
        </p:nvSpPr>
        <p:spPr>
          <a:xfrm>
            <a:off x="4055467" y="236000"/>
            <a:ext cx="30312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ГБПОУ «НАТК»</a:t>
            </a:r>
            <a:endParaRPr sz="20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7"/>
          <p:cNvSpPr txBox="1">
            <a:spLocks noGrp="1"/>
          </p:cNvSpPr>
          <p:nvPr>
            <p:ph type="title"/>
          </p:nvPr>
        </p:nvSpPr>
        <p:spPr>
          <a:xfrm>
            <a:off x="356175" y="378355"/>
            <a:ext cx="11363700" cy="132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40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Отношение студентов к браку: социологическое исследование</a:t>
            </a:r>
            <a:endParaRPr sz="4000" b="1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</a:pPr>
            <a:endParaRPr dirty="0"/>
          </a:p>
        </p:txBody>
      </p:sp>
      <p:sp>
        <p:nvSpPr>
          <p:cNvPr id="203" name="Google Shape;203;p27"/>
          <p:cNvSpPr txBox="1">
            <a:spLocks noGrp="1"/>
          </p:cNvSpPr>
          <p:nvPr>
            <p:ph type="body" idx="1"/>
          </p:nvPr>
        </p:nvSpPr>
        <p:spPr>
          <a:xfrm>
            <a:off x="248475" y="1822175"/>
            <a:ext cx="11579100" cy="4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800100" lvl="0" indent="-251459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Цель исследования: выявление отношения молодежи к браку и ценностям семейной жизни.</a:t>
            </a:r>
            <a:endParaRPr sz="24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800100" lvl="0" indent="-251459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Задачи исследования:</a:t>
            </a:r>
            <a:endParaRPr sz="24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251459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выявить основные мотивы вступления в брак сегодняшней молодежи;</a:t>
            </a:r>
            <a:endParaRPr sz="24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251459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узнать, какие браки молодёжь считает наиболее прочными;</a:t>
            </a:r>
            <a:endParaRPr sz="24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251459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выявить отношение студенческой молодёжи к ценностям семейной жизни;</a:t>
            </a:r>
            <a:endParaRPr sz="24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251459" algn="just" rtl="0">
              <a:spcBef>
                <a:spcPts val="0"/>
              </a:spcBef>
              <a:spcAft>
                <a:spcPts val="0"/>
              </a:spcAft>
              <a:buSzPts val="1440"/>
              <a:buNone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-определить отношение молодежи к супружеской измене, а также к проблеме лидерства в семье.</a:t>
            </a:r>
            <a:endParaRPr sz="24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800100" lvl="0" indent="-251459" algn="just" rtl="0">
              <a:spcBef>
                <a:spcPts val="0"/>
              </a:spcBef>
              <a:spcAft>
                <a:spcPts val="0"/>
              </a:spcAft>
              <a:buSzPts val="1440"/>
              <a:buNone/>
            </a:pPr>
            <a:r>
              <a:rPr lang="ru-RU" sz="2400" dirty="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Основная гипотеза: студенты легкомысленно относятся к браку.</a:t>
            </a:r>
            <a:endParaRPr sz="24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8"/>
          <p:cNvSpPr txBox="1">
            <a:spLocks noGrp="1"/>
          </p:cNvSpPr>
          <p:nvPr>
            <p:ph type="title"/>
          </p:nvPr>
        </p:nvSpPr>
        <p:spPr>
          <a:xfrm>
            <a:off x="0" y="598241"/>
            <a:ext cx="11778000" cy="131633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Отношение студентов к браку: социологическое исследование</a:t>
            </a:r>
            <a:endParaRPr sz="3200" dirty="0"/>
          </a:p>
        </p:txBody>
      </p:sp>
      <p:sp>
        <p:nvSpPr>
          <p:cNvPr id="209" name="Google Shape;209;p28"/>
          <p:cNvSpPr txBox="1">
            <a:spLocks noGrp="1"/>
          </p:cNvSpPr>
          <p:nvPr>
            <p:ph type="body" idx="1"/>
          </p:nvPr>
        </p:nvSpPr>
        <p:spPr>
          <a:xfrm>
            <a:off x="347875" y="1914575"/>
            <a:ext cx="11363700" cy="47874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lnSpc>
                <a:spcPct val="14683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 результатам опроса положительно относящихся к браку, в процентном соотношении, составляет 52% от числа всех респондентов. </a:t>
            </a:r>
            <a:endParaRPr sz="24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4683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80% респондентов считают, что самый приемлемый возраст для вступления в брак 20=30 лет, и незначительная часть 9%  - от 30 лет и старше. Положительно и то, что только 2% респондентов ответили положительно – от 16-18 лет. </a:t>
            </a:r>
            <a:endParaRPr sz="24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4683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Таким образом, данное социологическое исследование показывает, что основная гипотеза не подтвердилась, на это указывают вопросы 2,3 Анкеты. </a:t>
            </a:r>
            <a:endParaRPr sz="24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9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800" cy="1320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Заключение</a:t>
            </a:r>
            <a:endParaRPr b="1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5" name="Google Shape;215;p29"/>
          <p:cNvSpPr txBox="1">
            <a:spLocks noGrp="1"/>
          </p:cNvSpPr>
          <p:nvPr>
            <p:ph type="body" idx="1"/>
          </p:nvPr>
        </p:nvSpPr>
        <p:spPr>
          <a:xfrm>
            <a:off x="594500" y="1341800"/>
            <a:ext cx="10222500" cy="4683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Таким образом мы выяснили что такое анкетирование, виды анкетирования, разобрали конструкцию вопросов и ответов, а также изучили социологическое исследование на тему “Отношение студентов к браку”</a:t>
            </a:r>
            <a:endParaRPr sz="2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16" name="Google Shape;216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12624" y="2713725"/>
            <a:ext cx="3586376" cy="4043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0"/>
          <p:cNvSpPr txBox="1">
            <a:spLocks noGrp="1"/>
          </p:cNvSpPr>
          <p:nvPr>
            <p:ph type="title"/>
          </p:nvPr>
        </p:nvSpPr>
        <p:spPr>
          <a:xfrm>
            <a:off x="1753931" y="2845497"/>
            <a:ext cx="8596800" cy="1320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60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Спасибо за внимание!</a:t>
            </a:r>
            <a:endParaRPr sz="6000" b="1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9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rebuchet MS"/>
              <a:buNone/>
            </a:pPr>
            <a:r>
              <a:rPr lang="ru-RU" sz="40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Содержание</a:t>
            </a:r>
            <a:endParaRPr sz="4000" b="1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1" name="Google Shape;151;p19"/>
          <p:cNvSpPr txBox="1">
            <a:spLocks noGrp="1"/>
          </p:cNvSpPr>
          <p:nvPr>
            <p:ph type="body" idx="1"/>
          </p:nvPr>
        </p:nvSpPr>
        <p:spPr>
          <a:xfrm>
            <a:off x="677325" y="1623400"/>
            <a:ext cx="10852200" cy="47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imes New Roman"/>
              <a:buAutoNum type="arabicPeriod"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Что такое анкетирование</a:t>
            </a:r>
            <a:endParaRPr sz="24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imes New Roman"/>
              <a:buAutoNum type="arabicPeriod"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Очное и заочное анкетирование</a:t>
            </a:r>
            <a:endParaRPr sz="24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imes New Roman"/>
              <a:buAutoNum type="arabicPeriod"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Составление анкеты</a:t>
            </a:r>
            <a:endParaRPr sz="24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imes New Roman"/>
              <a:buAutoNum type="arabicPeriod"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Вводная часть</a:t>
            </a:r>
            <a:endParaRPr sz="24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imes New Roman"/>
              <a:buAutoNum type="arabicPeriod"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Основная часть</a:t>
            </a:r>
            <a:endParaRPr sz="24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imes New Roman"/>
              <a:buAutoNum type="arabicPeriod"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Виды анкет по форме</a:t>
            </a:r>
            <a:endParaRPr sz="24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imes New Roman"/>
              <a:buAutoNum type="arabicPeriod"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Конструкция ответов</a:t>
            </a:r>
            <a:endParaRPr sz="24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imes New Roman"/>
              <a:buAutoNum type="arabicPeriod"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Отношение студентов к браку: социологическое исследование</a:t>
            </a:r>
            <a:endParaRPr sz="24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0"/>
          <p:cNvSpPr txBox="1">
            <a:spLocks noGrp="1"/>
          </p:cNvSpPr>
          <p:nvPr>
            <p:ph type="title"/>
          </p:nvPr>
        </p:nvSpPr>
        <p:spPr>
          <a:xfrm>
            <a:off x="1055286" y="548640"/>
            <a:ext cx="8596668" cy="853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lang="ru-RU" sz="4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Что такое анкетирование</a:t>
            </a:r>
            <a:endParaRPr sz="4000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7" name="Google Shape;157;p20"/>
          <p:cNvSpPr txBox="1">
            <a:spLocks noGrp="1"/>
          </p:cNvSpPr>
          <p:nvPr>
            <p:ph type="body" idx="1"/>
          </p:nvPr>
        </p:nvSpPr>
        <p:spPr>
          <a:xfrm>
            <a:off x="419250" y="1402075"/>
            <a:ext cx="11292300" cy="491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Метод анкетирования – опрос, проводимый письменно с использованием анкеты.</a:t>
            </a:r>
            <a:endParaRPr/>
          </a:p>
          <a:p>
            <a:pPr marL="34290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58" name="Google Shape;15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82629" y="2184277"/>
            <a:ext cx="5988476" cy="388734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bevel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1"/>
          <p:cNvSpPr txBox="1">
            <a:spLocks noGrp="1"/>
          </p:cNvSpPr>
          <p:nvPr>
            <p:ph type="title"/>
          </p:nvPr>
        </p:nvSpPr>
        <p:spPr>
          <a:xfrm>
            <a:off x="1116246" y="182880"/>
            <a:ext cx="8596668" cy="816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lang="ru-RU" sz="4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Очное и заочное анкетирование</a:t>
            </a:r>
            <a:endParaRPr sz="4000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4" name="Google Shape;164;p21"/>
          <p:cNvSpPr txBox="1">
            <a:spLocks noGrp="1"/>
          </p:cNvSpPr>
          <p:nvPr>
            <p:ph type="body" idx="1"/>
          </p:nvPr>
        </p:nvSpPr>
        <p:spPr>
          <a:xfrm>
            <a:off x="317001" y="999750"/>
            <a:ext cx="11493900" cy="585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SzPts val="1920"/>
              <a:buChar char="►"/>
            </a:pP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 очном анкетировании происходит прямое общение исследователя с респондентом, анкета заполняется в присутствии исследователя. При этом достигается стопроцентный возврат анкет, а респонденты имеют возможность получить дополнительную индивидуальную консультацию по технике ее заполнения. </a:t>
            </a:r>
            <a:endParaRPr/>
          </a:p>
          <a:p>
            <a:pPr marL="342900" lvl="0" indent="-342900" algn="just" rtl="0">
              <a:spcBef>
                <a:spcPts val="1000"/>
              </a:spcBef>
              <a:spcAft>
                <a:spcPts val="0"/>
              </a:spcAft>
              <a:buSzPts val="1920"/>
              <a:buChar char="►"/>
            </a:pP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Заочное анкетирование подразумевает заполнение анкеты при отсутствии исследователя. 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65" name="Google Shape;165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29349" y="3690253"/>
            <a:ext cx="4883149" cy="2889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2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lang="ru-RU" sz="4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Составление анкеты </a:t>
            </a:r>
            <a:endParaRPr sz="4000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1" name="Google Shape;171;p22"/>
          <p:cNvSpPr txBox="1">
            <a:spLocks noGrp="1"/>
          </p:cNvSpPr>
          <p:nvPr>
            <p:ph type="body" idx="1"/>
          </p:nvPr>
        </p:nvSpPr>
        <p:spPr>
          <a:xfrm>
            <a:off x="677323" y="1490025"/>
            <a:ext cx="10785900" cy="480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73380" algn="just" rtl="0">
              <a:spcBef>
                <a:spcPts val="0"/>
              </a:spcBef>
              <a:spcAft>
                <a:spcPts val="0"/>
              </a:spcAft>
              <a:buSzPts val="2400"/>
              <a:buChar char="►"/>
            </a:pP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Анкета – объединенная единым исследовательским замыслом система вопросов, направленных на выявление количественно-качественных характеристик предмета исследования. </a:t>
            </a:r>
            <a:endParaRPr sz="2400"/>
          </a:p>
          <a:p>
            <a:pPr marL="342900" lvl="0" indent="-373380" algn="just" rtl="0">
              <a:spcBef>
                <a:spcPts val="1000"/>
              </a:spcBef>
              <a:spcAft>
                <a:spcPts val="0"/>
              </a:spcAft>
              <a:buSzPts val="2400"/>
              <a:buChar char="►"/>
            </a:pP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Главным компонентом анкеты является не вопрос, как таковой, а серия вопросов, отвечающая общему смыслу исследования. Анкета состоит из трех частей: </a:t>
            </a:r>
            <a:endParaRPr sz="2400"/>
          </a:p>
          <a:p>
            <a:pPr marL="742950" lvl="1" indent="-326390" algn="just" rtl="0">
              <a:spcBef>
                <a:spcPts val="1000"/>
              </a:spcBef>
              <a:spcAft>
                <a:spcPts val="0"/>
              </a:spcAft>
              <a:buSzPts val="2400"/>
              <a:buChar char="►"/>
            </a:pP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вводная часть;</a:t>
            </a:r>
            <a:endParaRPr sz="2400"/>
          </a:p>
          <a:p>
            <a:pPr marL="742950" lvl="1" indent="-326390" algn="just" rtl="0">
              <a:spcBef>
                <a:spcPts val="1000"/>
              </a:spcBef>
              <a:spcAft>
                <a:spcPts val="0"/>
              </a:spcAft>
              <a:buSzPts val="2400"/>
              <a:buChar char="►"/>
            </a:pP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основная часть; </a:t>
            </a:r>
            <a:endParaRPr sz="2400"/>
          </a:p>
          <a:p>
            <a:pPr marL="742950" lvl="1" indent="-326390" algn="just" rtl="0">
              <a:spcBef>
                <a:spcPts val="1000"/>
              </a:spcBef>
              <a:spcAft>
                <a:spcPts val="0"/>
              </a:spcAft>
              <a:buSzPts val="2400"/>
              <a:buChar char="►"/>
            </a:pP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“паспортичка”. 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3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mes New Roman"/>
              <a:buNone/>
            </a:pPr>
            <a:r>
              <a:rPr lang="ru-RU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Вводная часть </a:t>
            </a:r>
            <a:endParaRPr b="1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7" name="Google Shape;177;p23"/>
          <p:cNvSpPr txBox="1">
            <a:spLocks noGrp="1"/>
          </p:cNvSpPr>
          <p:nvPr>
            <p:ph type="body" idx="1"/>
          </p:nvPr>
        </p:nvSpPr>
        <p:spPr>
          <a:xfrm>
            <a:off x="677323" y="1389900"/>
            <a:ext cx="10852200" cy="46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73380" algn="just" rtl="0">
              <a:spcBef>
                <a:spcPts val="0"/>
              </a:spcBef>
              <a:spcAft>
                <a:spcPts val="0"/>
              </a:spcAft>
              <a:buSzPts val="2400"/>
              <a:buChar char="►"/>
            </a:pP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Главная ее задача – побудить респондента дать ответы на поставленные вопросы. </a:t>
            </a:r>
            <a:endParaRPr sz="2400"/>
          </a:p>
          <a:p>
            <a:pPr marL="0" lvl="0" indent="457200" algn="just" rtl="0">
              <a:spcBef>
                <a:spcPts val="1000"/>
              </a:spcBef>
              <a:spcAft>
                <a:spcPts val="0"/>
              </a:spcAft>
              <a:buSzPts val="1920"/>
              <a:buNone/>
            </a:pP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вводной части указываются </a:t>
            </a:r>
            <a:endParaRPr sz="2400"/>
          </a:p>
          <a:p>
            <a:pPr marL="742950" lvl="1" indent="-383540" algn="just" rtl="0">
              <a:spcBef>
                <a:spcPts val="1000"/>
              </a:spcBef>
              <a:spcAft>
                <a:spcPts val="0"/>
              </a:spcAft>
              <a:buSzPts val="2400"/>
              <a:buChar char="►"/>
            </a:pP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данные организации или лица, проводящего опрос; </a:t>
            </a:r>
            <a:endParaRPr sz="2400"/>
          </a:p>
          <a:p>
            <a:pPr marL="742950" lvl="1" indent="-383540" algn="just" rtl="0">
              <a:spcBef>
                <a:spcPts val="1000"/>
              </a:spcBef>
              <a:spcAft>
                <a:spcPts val="0"/>
              </a:spcAft>
              <a:buSzPts val="2400"/>
              <a:buChar char="►"/>
            </a:pP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цель и задачи исследования; </a:t>
            </a:r>
            <a:endParaRPr sz="2400"/>
          </a:p>
          <a:p>
            <a:pPr marL="742950" lvl="1" indent="-383540" algn="just" rtl="0">
              <a:spcBef>
                <a:spcPts val="1000"/>
              </a:spcBef>
              <a:spcAft>
                <a:spcPts val="0"/>
              </a:spcAft>
              <a:buSzPts val="2400"/>
              <a:buChar char="►"/>
            </a:pP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значимость роли респондента; </a:t>
            </a:r>
            <a:endParaRPr sz="2400"/>
          </a:p>
          <a:p>
            <a:pPr marL="742950" lvl="1" indent="-383540" algn="just" rtl="0">
              <a:spcBef>
                <a:spcPts val="1000"/>
              </a:spcBef>
              <a:spcAft>
                <a:spcPts val="0"/>
              </a:spcAft>
              <a:buSzPts val="2400"/>
              <a:buChar char="►"/>
            </a:pP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гарантия конфиденциальности информации (если анкета не анонимная); </a:t>
            </a:r>
            <a:endParaRPr sz="2400"/>
          </a:p>
          <a:p>
            <a:pPr marL="742950" lvl="1" indent="-383540" algn="just" rtl="0">
              <a:spcBef>
                <a:spcPts val="1000"/>
              </a:spcBef>
              <a:spcAft>
                <a:spcPts val="0"/>
              </a:spcAft>
              <a:buSzPts val="2400"/>
              <a:buChar char="►"/>
            </a:pP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инструкция по заполнению анкеты; </a:t>
            </a:r>
            <a:endParaRPr sz="2400"/>
          </a:p>
          <a:p>
            <a:pPr marL="742950" lvl="1" indent="-342900" algn="just" rtl="0">
              <a:spcBef>
                <a:spcPts val="1000"/>
              </a:spcBef>
              <a:spcAft>
                <a:spcPts val="0"/>
              </a:spcAft>
              <a:buSzPts val="1760"/>
              <a:buChar char="►"/>
            </a:pP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выражение благодарности респонденту за участие в исследовании.</a:t>
            </a:r>
            <a:r>
              <a:rPr lang="ru-RU" sz="2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2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4"/>
          <p:cNvSpPr txBox="1">
            <a:spLocks noGrp="1"/>
          </p:cNvSpPr>
          <p:nvPr>
            <p:ph type="title"/>
          </p:nvPr>
        </p:nvSpPr>
        <p:spPr>
          <a:xfrm>
            <a:off x="982134" y="109728"/>
            <a:ext cx="8596668" cy="8656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lang="ru-RU" sz="4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Основная часть </a:t>
            </a:r>
            <a:endParaRPr sz="4000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3" name="Google Shape;183;p24"/>
          <p:cNvSpPr txBox="1">
            <a:spLocks noGrp="1"/>
          </p:cNvSpPr>
          <p:nvPr>
            <p:ph type="body" idx="1"/>
          </p:nvPr>
        </p:nvSpPr>
        <p:spPr>
          <a:xfrm>
            <a:off x="189650" y="975350"/>
            <a:ext cx="11174100" cy="524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93700" algn="just" rtl="0">
              <a:spcBef>
                <a:spcPts val="0"/>
              </a:spcBef>
              <a:spcAft>
                <a:spcPts val="0"/>
              </a:spcAft>
              <a:buSzPts val="2400"/>
              <a:buChar char="►"/>
            </a:pP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Ее цель – сбор информации. В разработке основной части следует правильно располагать разные типы вопросов. </a:t>
            </a:r>
            <a:endParaRPr sz="2400"/>
          </a:p>
          <a:p>
            <a:pPr marL="342900" lvl="0" indent="-393700" algn="just" rtl="0">
              <a:spcBef>
                <a:spcPts val="1000"/>
              </a:spcBef>
              <a:spcAft>
                <a:spcPts val="0"/>
              </a:spcAft>
              <a:buSzPts val="2400"/>
              <a:buChar char="►"/>
            </a:pP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Логика построения вопросов основной части: от простых вопросов к сложным, а затем от сложных снова к простым.</a:t>
            </a:r>
            <a:endParaRPr sz="2400"/>
          </a:p>
          <a:p>
            <a:pPr marL="342900" lvl="0" indent="-393700" algn="just" rtl="0">
              <a:spcBef>
                <a:spcPts val="1000"/>
              </a:spcBef>
              <a:spcAft>
                <a:spcPts val="0"/>
              </a:spcAft>
              <a:buSzPts val="2400"/>
              <a:buChar char="►"/>
            </a:pP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Первыми идут контактные вопросы. Их цель – заинтересовать респондента, настроить его на контакт.</a:t>
            </a:r>
            <a:endParaRPr sz="2400"/>
          </a:p>
          <a:p>
            <a:pPr marL="342900" lvl="0" indent="-393700" algn="just" rtl="0">
              <a:spcBef>
                <a:spcPts val="1000"/>
              </a:spcBef>
              <a:spcAft>
                <a:spcPts val="0"/>
              </a:spcAft>
              <a:buSzPts val="2400"/>
              <a:buChar char="►"/>
            </a:pP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После контактных вопросов идут основные вопросы. Ответы на них дают основную информацию по интересующей исследователя проблеме.</a:t>
            </a:r>
            <a:endParaRPr sz="2400"/>
          </a:p>
          <a:p>
            <a:pPr marL="342900" lvl="0" indent="-393700" algn="just" rtl="0">
              <a:spcBef>
                <a:spcPts val="1000"/>
              </a:spcBef>
              <a:spcAft>
                <a:spcPts val="0"/>
              </a:spcAft>
              <a:buSzPts val="2400"/>
              <a:buChar char="►"/>
            </a:pP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 последнем месте в этой части анкеты ставятся заключительные вопросы. Главная их функция – снять психологическое напряжение у респондентов, дать почувствовать, что сделана большая и нужная работа.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5"/>
          <p:cNvSpPr txBox="1">
            <a:spLocks noGrp="1"/>
          </p:cNvSpPr>
          <p:nvPr>
            <p:ph type="title"/>
          </p:nvPr>
        </p:nvSpPr>
        <p:spPr>
          <a:xfrm>
            <a:off x="608250" y="219375"/>
            <a:ext cx="10975500" cy="93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mes New Roman"/>
              <a:buNone/>
            </a:pPr>
            <a:r>
              <a:rPr lang="ru-RU" sz="40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Виды анкет по форме</a:t>
            </a:r>
            <a:endParaRPr sz="4000" b="1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9" name="Google Shape;189;p25"/>
          <p:cNvSpPr txBox="1">
            <a:spLocks noGrp="1"/>
          </p:cNvSpPr>
          <p:nvPr>
            <p:ph type="body" idx="1"/>
          </p:nvPr>
        </p:nvSpPr>
        <p:spPr>
          <a:xfrm>
            <a:off x="231925" y="987025"/>
            <a:ext cx="11562300" cy="469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93700" algn="just" rtl="0">
              <a:spcBef>
                <a:spcPts val="0"/>
              </a:spcBef>
              <a:spcAft>
                <a:spcPts val="0"/>
              </a:spcAft>
              <a:buSzPts val="2400"/>
              <a:buChar char="►"/>
            </a:pP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Закрытые вопросы – вопросы, которые содержат один или несколько вариантов возможных ответов</a:t>
            </a:r>
            <a:endParaRPr sz="24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393700" algn="just" rtl="0">
              <a:spcBef>
                <a:spcPts val="0"/>
              </a:spcBef>
              <a:spcAft>
                <a:spcPts val="0"/>
              </a:spcAft>
              <a:buSzPts val="2400"/>
              <a:buChar char="►"/>
            </a:pP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Полузакрытые вопросы – вопросы, дающие возможность респонденту уклониться от выбора указанных альтернатив, имея возможность ответить по- своему.</a:t>
            </a:r>
            <a:endParaRPr sz="2400" dirty="0"/>
          </a:p>
          <a:p>
            <a:pPr marL="342900" lvl="0" indent="-393700" algn="just" rtl="0">
              <a:spcBef>
                <a:spcPts val="1000"/>
              </a:spcBef>
              <a:spcAft>
                <a:spcPts val="0"/>
              </a:spcAft>
              <a:buSzPts val="2400"/>
              <a:buChar char="►"/>
            </a:pP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Открытые вопросы – вопросы, которые предполагают самостоятельную формулировку ответа респондентом.</a:t>
            </a:r>
            <a:endParaRPr sz="24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393700" algn="just" rtl="0">
              <a:spcBef>
                <a:spcPts val="1000"/>
              </a:spcBef>
              <a:spcAft>
                <a:spcPts val="0"/>
              </a:spcAft>
              <a:buSzPts val="2400"/>
              <a:buChar char="►"/>
            </a:pP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Прямой вопрос позволяет получить прямую информацию от респондента.</a:t>
            </a:r>
            <a:endParaRPr sz="24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393700" algn="just" rtl="0">
              <a:spcBef>
                <a:spcPts val="1000"/>
              </a:spcBef>
              <a:spcAft>
                <a:spcPts val="0"/>
              </a:spcAft>
              <a:buSzPts val="2400"/>
              <a:buChar char="►"/>
            </a:pPr>
            <a:r>
              <a:rPr lang="ru-RU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Косвенный вопрос – вопрос, который дает возможность респонденту высказаться не с личной точки зрения. </a:t>
            </a:r>
            <a:endParaRPr sz="2400" dirty="0"/>
          </a:p>
          <a:p>
            <a:pPr marL="342900" lvl="0" indent="-241300" algn="l" rtl="0">
              <a:spcBef>
                <a:spcPts val="1000"/>
              </a:spcBef>
              <a:spcAft>
                <a:spcPts val="0"/>
              </a:spcAft>
              <a:buSzPts val="1600"/>
              <a:buNone/>
            </a:pPr>
            <a:endParaRPr sz="2000" b="1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90" name="Google Shape;190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69934" y="4640075"/>
            <a:ext cx="4787349" cy="208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6"/>
          <p:cNvSpPr txBox="1">
            <a:spLocks noGrp="1"/>
          </p:cNvSpPr>
          <p:nvPr>
            <p:ph type="title"/>
          </p:nvPr>
        </p:nvSpPr>
        <p:spPr>
          <a:xfrm>
            <a:off x="1038975" y="194974"/>
            <a:ext cx="8596800" cy="8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mes New Roman"/>
              <a:buNone/>
            </a:pPr>
            <a:r>
              <a:rPr lang="ru-RU" sz="40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Конструкция ответов </a:t>
            </a:r>
            <a:endParaRPr sz="4000"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6" name="Google Shape;196;p26"/>
          <p:cNvSpPr txBox="1">
            <a:spLocks noGrp="1"/>
          </p:cNvSpPr>
          <p:nvPr>
            <p:ph type="body" idx="1"/>
          </p:nvPr>
        </p:nvSpPr>
        <p:spPr>
          <a:xfrm>
            <a:off x="484774" y="919525"/>
            <a:ext cx="11326200" cy="560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810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AutoNum type="arabicPeriod"/>
            </a:pP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“Да – нет” – вопрос, на который можно ответить “да” или “нет”.</a:t>
            </a:r>
            <a:endParaRPr/>
          </a:p>
          <a:p>
            <a:pPr marL="457200" lvl="0" indent="-3810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AutoNum type="arabicPeriod"/>
            </a:pP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Поливариантные вопросы – вопросы типа “меню”. Дается набор вариантов ответов, из которого респондент может выбрать несколько. </a:t>
            </a:r>
            <a:endParaRPr/>
          </a:p>
          <a:p>
            <a:pPr marL="457200" lvl="0" indent="-3810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AutoNum type="arabicPeriod"/>
            </a:pP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Шкальные вопросы – вопросы, содержащие шкалу измерения признака вопроса. При ответе респонденту необходимо оценить интенсивность какого-либо явления или мнения. </a:t>
            </a:r>
            <a:endParaRPr/>
          </a:p>
          <a:p>
            <a:pPr marL="457200" lvl="0" indent="-3810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AutoNum type="arabicPeriod"/>
            </a:pPr>
            <a:r>
              <a:rPr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Вопросы-диалоги. Состоят из высказываний воображаемых лиц. Респондент должен согласиться с одним из псевдособеседников. 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97" name="Google Shape;197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26575" y="4142969"/>
            <a:ext cx="4075050" cy="2715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rgbClr val="000000"/>
      </a:dk1>
      <a:lt1>
        <a:srgbClr val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669</Words>
  <Application>Microsoft Office PowerPoint</Application>
  <PresentationFormat>Широкоэкранный</PresentationFormat>
  <Paragraphs>63</Paragraphs>
  <Slides>13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Noto Sans Symbols</vt:lpstr>
      <vt:lpstr>Times New Roman</vt:lpstr>
      <vt:lpstr>Trebuchet MS</vt:lpstr>
      <vt:lpstr>Грань</vt:lpstr>
      <vt:lpstr>Анкетирование</vt:lpstr>
      <vt:lpstr>Содержание</vt:lpstr>
      <vt:lpstr>Что такое анкетирование</vt:lpstr>
      <vt:lpstr>Очное и заочное анкетирование</vt:lpstr>
      <vt:lpstr>Составление анкеты </vt:lpstr>
      <vt:lpstr>Вводная часть </vt:lpstr>
      <vt:lpstr>Основная часть </vt:lpstr>
      <vt:lpstr>Виды анкет по форме</vt:lpstr>
      <vt:lpstr>Конструкция ответов </vt:lpstr>
      <vt:lpstr>Отношение студентов к браку: социологическое исследование </vt:lpstr>
      <vt:lpstr>Отношение студентов к браку: социологическое исследование</vt:lpstr>
      <vt:lpstr>Заключение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Анкетирование</dc:title>
  <cp:lastModifiedBy>user</cp:lastModifiedBy>
  <cp:revision>3</cp:revision>
  <dcterms:modified xsi:type="dcterms:W3CDTF">2019-12-08T19:05:02Z</dcterms:modified>
</cp:coreProperties>
</file>