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15" r:id="rId2"/>
  </p:sldMasterIdLst>
  <p:notesMasterIdLst>
    <p:notesMasterId r:id="rId33"/>
  </p:notesMasterIdLst>
  <p:sldIdLst>
    <p:sldId id="324" r:id="rId3"/>
    <p:sldId id="325" r:id="rId4"/>
    <p:sldId id="326" r:id="rId5"/>
    <p:sldId id="327" r:id="rId6"/>
    <p:sldId id="329" r:id="rId7"/>
    <p:sldId id="328" r:id="rId8"/>
    <p:sldId id="331" r:id="rId9"/>
    <p:sldId id="334" r:id="rId10"/>
    <p:sldId id="374" r:id="rId11"/>
    <p:sldId id="335" r:id="rId12"/>
    <p:sldId id="332" r:id="rId13"/>
    <p:sldId id="337" r:id="rId14"/>
    <p:sldId id="338" r:id="rId15"/>
    <p:sldId id="333" r:id="rId16"/>
    <p:sldId id="341" r:id="rId17"/>
    <p:sldId id="342" r:id="rId18"/>
    <p:sldId id="343" r:id="rId19"/>
    <p:sldId id="346" r:id="rId20"/>
    <p:sldId id="347" r:id="rId21"/>
    <p:sldId id="348" r:id="rId22"/>
    <p:sldId id="349" r:id="rId23"/>
    <p:sldId id="350" r:id="rId24"/>
    <p:sldId id="351" r:id="rId25"/>
    <p:sldId id="352" r:id="rId26"/>
    <p:sldId id="353" r:id="rId27"/>
    <p:sldId id="340" r:id="rId28"/>
    <p:sldId id="356" r:id="rId29"/>
    <p:sldId id="359" r:id="rId30"/>
    <p:sldId id="358" r:id="rId31"/>
    <p:sldId id="35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A5DB4-6977-4E34-AA28-FBBCF89BA1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8786F-C913-45DD-9402-D6FDAED6E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7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0A684B-B6FE-4692-AF40-90AF500ECB27}" type="slidenum">
              <a:rPr lang="ru-RU" altLang="ru-RU" sz="1200" smtClean="0"/>
              <a:pPr eaLnBrk="1" hangingPunct="1"/>
              <a:t>6</a:t>
            </a:fld>
            <a:endParaRPr lang="ru-RU" altLang="ru-RU" sz="120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8786F-C913-45DD-9402-D6FDAED6E0C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198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38A22C-4A05-4CD6-8F6F-B08EA3962D3A}" type="slidenum">
              <a:rPr lang="ru-RU" altLang="ru-RU" sz="1200" smtClean="0"/>
              <a:pPr eaLnBrk="1" hangingPunct="1"/>
              <a:t>9</a:t>
            </a:fld>
            <a:endParaRPr lang="ru-RU" altLang="ru-RU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8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45174-A7EF-4A33-84DC-530FAA1406C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B955B-9DBC-4DBD-AED4-28A8714B3E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6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E583D-3B82-4291-B3D7-C8193FE9F85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105F7-1FA6-4317-9B26-23E758427D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8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5DCCD-8AD2-4271-8AC5-C045C08A58E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A5A95-54DF-4D25-AB67-D6F92A5BD32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77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8074-13E1-4D84-ABB9-340A1146C89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14B3-09FA-42DA-8612-DE224025CF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343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9C3693-6D0D-4BCB-9BAB-7F3288E52F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3393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86D9-FA22-4584-901F-B0F98A26D5A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1A1E9-27A2-4C45-B5FB-64BE3562A0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59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30B14-C5C6-479E-980D-D757A1CB795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5F452-1B4A-46C4-8999-B298AA552A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536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1F4A9-425F-48F7-A0C7-CF28ED32969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3F4B-3F36-4AD8-94A2-4A4F1AC85AB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9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3DAEB-1DF6-4DA7-8BA4-37346917472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B7F1-58D8-4DAF-A7A3-216314FFAF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4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6993-5E7F-44A3-B00B-11DC2AE2ABB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ED923-8B53-4B40-BA07-526AFFB5543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1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635C1-DD24-42A0-8BFE-4964708CC67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40C5F-25B0-4E12-8F48-717D74FD91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9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CFBE-CA7C-493C-9F76-AE170D5CE5E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1A04-D00F-4842-8E04-C8CB8D57D7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8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0FDC6F-6545-4247-BBC5-0818BE4B435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ED73D7-FDB0-46DD-885F-27048F3774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5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30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gif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gif"/><Relationship Id="rId9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 algn="ctr">
              <a:buNone/>
            </a:pPr>
            <a:r>
              <a:rPr lang="ru-RU" sz="4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Биогеоценоз. Экологическая система</a:t>
            </a:r>
            <a:r>
              <a:rPr lang="ru-RU" dirty="0" smtClean="0"/>
              <a:t>.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dirty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dirty="0" smtClean="0">
              <a:solidFill>
                <a:prstClr val="black"/>
              </a:solidFill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Выполнила</a:t>
            </a:r>
            <a:r>
              <a:rPr lang="ru-RU" sz="2000" dirty="0">
                <a:solidFill>
                  <a:prstClr val="black"/>
                </a:solidFill>
              </a:rPr>
              <a:t>: Деулина Марина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учитель: </a:t>
            </a:r>
            <a:r>
              <a:rPr lang="ru-RU" sz="2000" dirty="0">
                <a:solidFill>
                  <a:prstClr val="black"/>
                </a:solidFill>
              </a:rPr>
              <a:t>Лисовская Анна Александровна</a:t>
            </a:r>
          </a:p>
          <a:p>
            <a:pPr marL="82296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65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effectLst/>
                <a:latin typeface="Agency FB" pitchFamily="34" charset="0"/>
              </a:rPr>
              <a:t>Основные показатели биогеоценоза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1700808"/>
            <a:ext cx="7498080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2700" b="1" i="1" u="sng" dirty="0" smtClean="0">
                <a:latin typeface="Bodoni MT" pitchFamily="18" charset="0"/>
              </a:rPr>
              <a:t>Видовой состав</a:t>
            </a:r>
            <a:r>
              <a:rPr lang="ru-RU" altLang="ru-RU" sz="2700" dirty="0" smtClean="0">
                <a:latin typeface="Bodoni MT" pitchFamily="18" charset="0"/>
              </a:rPr>
              <a:t> – количество видов, обитающих в биогеоценозе.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ru-RU" sz="2700" b="1" i="1" u="sng" dirty="0" smtClean="0">
                <a:latin typeface="Bodoni MT" pitchFamily="18" charset="0"/>
              </a:rPr>
              <a:t>Видовое разнообразие</a:t>
            </a:r>
            <a:r>
              <a:rPr lang="ru-RU" altLang="ru-RU" sz="2700" dirty="0" smtClean="0">
                <a:latin typeface="Bodoni MT" pitchFamily="18" charset="0"/>
              </a:rPr>
              <a:t> – количество видов, обитающих в биогеоценозе на единицу площади или объёма.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ru-RU" altLang="ru-RU" sz="2700" b="1" i="1" u="sng" dirty="0" smtClean="0">
                <a:latin typeface="Bodoni MT" pitchFamily="18" charset="0"/>
              </a:rPr>
              <a:t>Биомасса</a:t>
            </a:r>
            <a:r>
              <a:rPr lang="ru-RU" altLang="ru-RU" sz="2700" dirty="0" smtClean="0">
                <a:latin typeface="Bodoni MT" pitchFamily="18" charset="0"/>
              </a:rPr>
              <a:t> – количество организмов биогеоценоза, выраженное в единицах массы. </a:t>
            </a:r>
          </a:p>
          <a:p>
            <a:pPr marL="402336" lvl="1" indent="0" eaLnBrk="1" hangingPunct="1">
              <a:lnSpc>
                <a:spcPct val="90000"/>
              </a:lnSpc>
              <a:buClr>
                <a:schemeClr val="tx1"/>
              </a:buClr>
              <a:buNone/>
            </a:pPr>
            <a:r>
              <a:rPr lang="ru-RU" altLang="ru-RU" sz="2600" dirty="0" smtClean="0">
                <a:latin typeface="Bodoni MT" pitchFamily="18" charset="0"/>
              </a:rPr>
              <a:t> </a:t>
            </a:r>
            <a:endParaRPr lang="ru-RU" altLang="ru-RU" sz="2600" b="1" i="1" u="sng" dirty="0" smtClean="0">
              <a:latin typeface="Bodoni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0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Заголовок 1"/>
          <p:cNvSpPr>
            <a:spLocks noGrp="1"/>
          </p:cNvSpPr>
          <p:nvPr>
            <p:ph type="title"/>
          </p:nvPr>
        </p:nvSpPr>
        <p:spPr>
          <a:xfrm>
            <a:off x="1043608" y="142875"/>
            <a:ext cx="7886080" cy="10001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Структура биогеоценоза (экосистемы)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214438" y="4000500"/>
            <a:ext cx="7072312" cy="26431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28875" y="4214813"/>
            <a:ext cx="5715000" cy="2357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43000" y="1214438"/>
            <a:ext cx="7215188" cy="278606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357298"/>
            <a:ext cx="928694" cy="23574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Impact" pitchFamily="34" charset="0"/>
              </a:rPr>
              <a:t>экотоп</a:t>
            </a:r>
          </a:p>
        </p:txBody>
      </p:sp>
      <p:sp>
        <p:nvSpPr>
          <p:cNvPr id="6" name="Овал 5"/>
          <p:cNvSpPr/>
          <p:nvPr/>
        </p:nvSpPr>
        <p:spPr>
          <a:xfrm>
            <a:off x="2571750" y="1357313"/>
            <a:ext cx="5643563" cy="25003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4813" y="1500188"/>
            <a:ext cx="2286000" cy="85725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Атмосфера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Овал 7"/>
          <p:cNvSpPr/>
          <p:nvPr/>
        </p:nvSpPr>
        <p:spPr>
          <a:xfrm>
            <a:off x="3143250" y="2571750"/>
            <a:ext cx="2214563" cy="785813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Литосфера (почва)</a:t>
            </a:r>
          </a:p>
        </p:txBody>
      </p:sp>
      <p:sp>
        <p:nvSpPr>
          <p:cNvPr id="9" name="Овал 8"/>
          <p:cNvSpPr/>
          <p:nvPr/>
        </p:nvSpPr>
        <p:spPr>
          <a:xfrm>
            <a:off x="5572125" y="2428875"/>
            <a:ext cx="2357438" cy="1071563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Гидросфера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4143380"/>
            <a:ext cx="785818" cy="24288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wordArt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Impact" pitchFamily="34" charset="0"/>
              </a:rPr>
              <a:t>биотоп</a:t>
            </a:r>
          </a:p>
        </p:txBody>
      </p:sp>
      <p:sp>
        <p:nvSpPr>
          <p:cNvPr id="13" name="Овал 12"/>
          <p:cNvSpPr/>
          <p:nvPr/>
        </p:nvSpPr>
        <p:spPr>
          <a:xfrm>
            <a:off x="4286250" y="4286250"/>
            <a:ext cx="2071688" cy="785813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Фитоценоз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(растения)</a:t>
            </a:r>
          </a:p>
        </p:txBody>
      </p:sp>
      <p:sp>
        <p:nvSpPr>
          <p:cNvPr id="14" name="Овал 13"/>
          <p:cNvSpPr/>
          <p:nvPr/>
        </p:nvSpPr>
        <p:spPr>
          <a:xfrm>
            <a:off x="2571750" y="5357813"/>
            <a:ext cx="2428875" cy="928687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Зооценоз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(животные)</a:t>
            </a:r>
          </a:p>
        </p:txBody>
      </p:sp>
      <p:sp>
        <p:nvSpPr>
          <p:cNvPr id="15" name="Овал 14"/>
          <p:cNvSpPr/>
          <p:nvPr/>
        </p:nvSpPr>
        <p:spPr>
          <a:xfrm>
            <a:off x="5143500" y="5072063"/>
            <a:ext cx="3143250" cy="1428750"/>
          </a:xfrm>
          <a:prstGeom prst="ellips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Микробиоценоз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(микроорганизмы)</a:t>
            </a:r>
          </a:p>
        </p:txBody>
      </p:sp>
    </p:spTree>
    <p:extLst>
      <p:ext uri="{BB962C8B-B14F-4D97-AF65-F5344CB8AC3E}">
        <p14:creationId xmlns:p14="http://schemas.microsoft.com/office/powerpoint/2010/main" val="388306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7" grpId="0" animBg="1"/>
      <p:bldP spid="4" grpId="0" animBg="1"/>
      <p:bldP spid="6" grpId="0" animBg="1"/>
      <p:bldP spid="7" grpId="0" animBg="1"/>
      <p:bldP spid="8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/>
          </p:nvPr>
        </p:nvSpPr>
        <p:spPr>
          <a:xfrm>
            <a:off x="1266502" y="188640"/>
            <a:ext cx="7499176" cy="576064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</a:rPr>
              <a:t>Пространственная структура биоценоза</a:t>
            </a:r>
          </a:p>
        </p:txBody>
      </p:sp>
      <p:pic>
        <p:nvPicPr>
          <p:cNvPr id="4" name="Picture 7" descr="динамика природных сообщест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973424"/>
            <a:ext cx="4879241" cy="411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66502" y="5301208"/>
            <a:ext cx="7553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/>
              <a:t>Обеспечивает возможность размещения на небольшой территории земной поверхности большого количества видов из разных царств живой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46613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/>
              <a:t>Приспособленность к совместному существованию.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/>
              <a:t>1. Неодинаковые темпы и сроки развития(чередование цветения, плодоношения)</a:t>
            </a:r>
          </a:p>
          <a:p>
            <a:r>
              <a:rPr lang="ru-RU" altLang="ru-RU"/>
              <a:t>2. различные типы взаимоотношений- микориза(высшее растение и грибы), образование лишайников, взаимоотношение растения паразита и хозяина.</a:t>
            </a:r>
          </a:p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830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Поток энергии и цепи 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Пищевая цепь – цепь организмов, где каждое предыдущее звено служит пищей для следующего.</a:t>
            </a:r>
          </a:p>
          <a:p>
            <a:r>
              <a:rPr lang="ru-RU" dirty="0" smtClean="0"/>
              <a:t>Одно звено цепи – </a:t>
            </a:r>
            <a:r>
              <a:rPr lang="ru-RU" u="sng" dirty="0" smtClean="0"/>
              <a:t>трофический уровень.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89528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Рабочий стол\экосистемы\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158" y="0"/>
            <a:ext cx="917431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842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928794" y="428604"/>
            <a:ext cx="7000924" cy="17543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667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Продуценты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(лат. производящий) – автотрофные организмы, способные производить органические вещества из неорганических, используя фотосинтез или хемосинтез (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растения и автотрофные бактерии).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26626" name="Picture 2" descr="C:\Documents and Settings\Admin\Рабочий стол\ОФОРМЛЕНИЕ\оооо\05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1" y="2418899"/>
            <a:ext cx="5357850" cy="3924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827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Продуцентами являются:</a:t>
            </a:r>
            <a:endParaRPr lang="en-US" sz="400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2204865"/>
            <a:ext cx="8271314" cy="4653136"/>
          </a:xfrm>
        </p:spPr>
        <p:txBody>
          <a:bodyPr/>
          <a:lstStyle/>
          <a:p>
            <a:r>
              <a:rPr lang="ru-RU" altLang="ru-RU" sz="4000" b="1" dirty="0">
                <a:solidFill>
                  <a:prstClr val="black"/>
                </a:solidFill>
              </a:rPr>
              <a:t>Растения</a:t>
            </a:r>
            <a:endParaRPr lang="ru-RU" sz="4000" b="1" dirty="0" smtClean="0"/>
          </a:p>
          <a:p>
            <a:pPr eaLnBrk="1" hangingPunct="1"/>
            <a:r>
              <a:rPr lang="ru-RU" sz="4000" b="1" dirty="0" err="1" smtClean="0"/>
              <a:t>Цианобактерии</a:t>
            </a:r>
            <a:endParaRPr lang="ru-RU" sz="4000" b="1" dirty="0"/>
          </a:p>
          <a:p>
            <a:pPr lvl="0">
              <a:buClr>
                <a:srgbClr val="A04DA3"/>
              </a:buClr>
            </a:pPr>
            <a:r>
              <a:rPr lang="ru-RU" sz="4000" b="1" dirty="0">
                <a:solidFill>
                  <a:prstClr val="black"/>
                </a:solidFill>
              </a:rPr>
              <a:t>Хемосинтезирующие бактерии.</a:t>
            </a:r>
          </a:p>
          <a:p>
            <a:pPr eaLnBrk="1" hangingPunct="1"/>
            <a:endParaRPr lang="ru-RU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301801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000232" y="357166"/>
            <a:ext cx="6858048" cy="113877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209675" algn="l"/>
              </a:tabLst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Консументы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(лат. потреблять, расходовать) – гетеротрофные организмы, потребляющие органическое вещество.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500174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Консументы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бывают трех порядков: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                растительноядные животные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                                        плотоядные животные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209675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                                                       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всеядные животные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25602" name="Picture 2" descr="C:\Documents and Settings\Admin\Рабочий стол\карт\заяц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188" y="2875463"/>
            <a:ext cx="2500330" cy="228291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3" name="Picture 3" descr="C:\Documents and Settings\Admin\Рабочий стол\карт\clip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517709"/>
            <a:ext cx="2500330" cy="2300877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Picture 4" descr="C:\Documents and Settings\Admin\Рабочий стол\карт\UR_ARC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428119"/>
            <a:ext cx="2273237" cy="2766328"/>
          </a:xfrm>
          <a:prstGeom prst="flowChartConnector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561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/>
              <a:t>Консументы</a:t>
            </a:r>
            <a:r>
              <a:rPr lang="ru-RU" sz="4000" dirty="0" smtClean="0"/>
              <a:t> 1 порядка       </a:t>
            </a:r>
            <a:r>
              <a:rPr lang="ru-RU" sz="40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kumimoji="1" lang="ru-RU" sz="4000" b="1" dirty="0" smtClean="0">
                <a:solidFill>
                  <a:schemeClr val="tx1"/>
                </a:solidFill>
                <a:latin typeface="Arial" charset="0"/>
              </a:rPr>
              <a:t>потребители 1 порядка)</a:t>
            </a:r>
            <a:r>
              <a:rPr lang="ru-RU" sz="4000" dirty="0" smtClean="0"/>
              <a:t> -</a:t>
            </a:r>
            <a:endParaRPr lang="en-US" sz="4000" dirty="0" smtClean="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403350" y="1844675"/>
            <a:ext cx="655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/>
              <a:t> </a:t>
            </a:r>
            <a:r>
              <a:rPr lang="ru-RU" sz="4000" b="1"/>
              <a:t>Растительноядные животные</a:t>
            </a:r>
            <a:endParaRPr lang="en-U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0181" name="Picture 5" descr="Ла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0281" y="3356992"/>
            <a:ext cx="2319338" cy="2792413"/>
          </a:xfrm>
          <a:prstGeom prst="rect">
            <a:avLst/>
          </a:prstGeom>
          <a:noFill/>
          <a:ln w="38100">
            <a:solidFill>
              <a:srgbClr val="B2B2B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760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9932" y="1196752"/>
            <a:ext cx="5184068" cy="4800600"/>
          </a:xfrm>
        </p:spPr>
        <p:txBody>
          <a:bodyPr/>
          <a:lstStyle/>
          <a:p>
            <a:r>
              <a:rPr lang="ru-RU" b="1" dirty="0" smtClean="0"/>
              <a:t>Биоценоз</a:t>
            </a:r>
            <a:r>
              <a:rPr lang="ru-RU" dirty="0" smtClean="0"/>
              <a:t> –  </a:t>
            </a:r>
            <a:r>
              <a:rPr lang="ru-RU" altLang="ru-RU" dirty="0"/>
              <a:t>сообщество взаимосвязанных живых </a:t>
            </a:r>
            <a:r>
              <a:rPr lang="ru-RU" altLang="ru-RU" dirty="0" smtClean="0"/>
              <a:t>организмов разных видов.</a:t>
            </a:r>
          </a:p>
          <a:p>
            <a:r>
              <a:rPr lang="ru-RU" dirty="0"/>
              <a:t> К. </a:t>
            </a:r>
            <a:r>
              <a:rPr lang="ru-RU" dirty="0" err="1"/>
              <a:t>Мёбиус</a:t>
            </a:r>
            <a:r>
              <a:rPr lang="ru-RU" dirty="0"/>
              <a:t> (1877),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291632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6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3" name="Picture 9" descr="Рисунок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24944"/>
            <a:ext cx="2176463" cy="2727325"/>
          </a:xfrm>
          <a:prstGeom prst="rect">
            <a:avLst/>
          </a:prstGeom>
          <a:noFill/>
          <a:ln w="38100">
            <a:solidFill>
              <a:srgbClr val="B2B2B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/>
              <a:t>Консументы</a:t>
            </a:r>
            <a:r>
              <a:rPr lang="ru-RU" sz="4000" dirty="0" smtClean="0"/>
              <a:t> 2 порядка       </a:t>
            </a:r>
            <a:r>
              <a:rPr lang="ru-RU" sz="40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kumimoji="1" lang="ru-RU" sz="4000" b="1" dirty="0" smtClean="0">
                <a:solidFill>
                  <a:schemeClr val="tx1"/>
                </a:solidFill>
                <a:latin typeface="Arial" charset="0"/>
              </a:rPr>
              <a:t>потребители 2 порядка)</a:t>
            </a:r>
            <a:r>
              <a:rPr lang="ru-RU" sz="4000" dirty="0" smtClean="0"/>
              <a:t> -</a:t>
            </a:r>
            <a:endParaRPr lang="en-US" sz="4000" dirty="0" smtClean="0"/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165374" y="1373971"/>
            <a:ext cx="77991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/>
              <a:t> </a:t>
            </a:r>
            <a:r>
              <a:rPr lang="ru-RU" sz="2400" b="1" dirty="0"/>
              <a:t>Хищные </a:t>
            </a:r>
            <a:r>
              <a:rPr lang="ru-RU" sz="2400" b="1" dirty="0" smtClean="0"/>
              <a:t>животные, питающиеся растительноядными, паразиты растительноядных животных.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580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/>
              <a:t>Консументы</a:t>
            </a:r>
            <a:r>
              <a:rPr lang="ru-RU" sz="4000" dirty="0" smtClean="0"/>
              <a:t> 3 порядка       </a:t>
            </a:r>
            <a:r>
              <a:rPr lang="ru-RU" sz="40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kumimoji="1" lang="ru-RU" sz="4000" b="1" dirty="0" smtClean="0">
                <a:solidFill>
                  <a:schemeClr val="tx1"/>
                </a:solidFill>
                <a:latin typeface="Arial" charset="0"/>
              </a:rPr>
              <a:t>потребители 3 порядка)</a:t>
            </a:r>
            <a:r>
              <a:rPr lang="ru-RU" sz="4000" dirty="0" smtClean="0"/>
              <a:t> -</a:t>
            </a:r>
            <a:endParaRPr lang="en-US" sz="4000" dirty="0" smtClean="0"/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416694" y="1484784"/>
            <a:ext cx="733176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/>
              <a:t> </a:t>
            </a:r>
            <a:r>
              <a:rPr lang="ru-RU" sz="2400" b="1" dirty="0" smtClean="0"/>
              <a:t>Крупные хищники, питающиеся мелкими хищниками, </a:t>
            </a:r>
            <a:r>
              <a:rPr lang="ru-RU" sz="2400" b="1" dirty="0" err="1" smtClean="0"/>
              <a:t>падальщики</a:t>
            </a:r>
            <a:r>
              <a:rPr lang="ru-RU" sz="2400" b="1" dirty="0" smtClean="0"/>
              <a:t>, паразиты хищников.</a:t>
            </a:r>
            <a:endParaRPr lang="en-US" sz="2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3253" name="Picture 5" descr="74_2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708275"/>
            <a:ext cx="3027363" cy="3557588"/>
          </a:xfrm>
          <a:prstGeom prst="rect">
            <a:avLst/>
          </a:prstGeom>
          <a:noFill/>
          <a:ln w="38100">
            <a:solidFill>
              <a:srgbClr val="B2B2B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134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84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dirty="0" err="1" smtClean="0">
                <a:effectLst/>
              </a:rPr>
              <a:t>Редуценты</a:t>
            </a:r>
            <a:r>
              <a:rPr lang="ru-RU" sz="4000" dirty="0" smtClean="0">
                <a:effectLst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charset="0"/>
              </a:rPr>
              <a:t>(</a:t>
            </a:r>
            <a:r>
              <a:rPr kumimoji="1" lang="ru-RU" sz="4000" dirty="0" smtClean="0">
                <a:solidFill>
                  <a:schemeClr val="tx1"/>
                </a:solidFill>
                <a:effectLst/>
                <a:latin typeface="Arial" charset="0"/>
              </a:rPr>
              <a:t>разрушители)</a:t>
            </a:r>
            <a:r>
              <a:rPr lang="ru-RU" sz="4000" dirty="0" smtClean="0">
                <a:effectLst/>
              </a:rPr>
              <a:t> -</a:t>
            </a:r>
            <a:endParaRPr lang="en-US" sz="4000" dirty="0" smtClean="0">
              <a:effectLst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403350" y="1844675"/>
            <a:ext cx="6553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/>
              <a:t>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организмы, разрушающие органические вещества до неорганических.</a:t>
            </a:r>
            <a:endParaRPr lang="en-US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290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Редуцентами являются:</a:t>
            </a:r>
            <a:endParaRPr lang="en-US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/>
              <a:t>бактерии;</a:t>
            </a:r>
          </a:p>
        </p:txBody>
      </p:sp>
      <p:pic>
        <p:nvPicPr>
          <p:cNvPr id="55302" name="Picture 6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141663"/>
            <a:ext cx="2806700" cy="2749550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8F8F8"/>
              </a:gs>
            </a:gsLst>
            <a:lin ang="5400000" scaled="1"/>
          </a:gradFill>
          <a:ln w="38100">
            <a:solidFill>
              <a:srgbClr val="B2B2B2"/>
            </a:solidFill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149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Редуцентами являются:</a:t>
            </a:r>
            <a:endParaRPr lang="en-US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1979613" y="1916113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b="1" smtClean="0"/>
              <a:t>грибы.</a:t>
            </a:r>
          </a:p>
        </p:txBody>
      </p:sp>
      <p:pic>
        <p:nvPicPr>
          <p:cNvPr id="56326" name="Picture 6" descr="Scan00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3213100"/>
            <a:ext cx="2573338" cy="2655888"/>
          </a:xfrm>
          <a:prstGeom prst="rect">
            <a:avLst/>
          </a:prstGeom>
          <a:solidFill>
            <a:srgbClr val="FFFFFF"/>
          </a:solidFill>
          <a:ln w="38100">
            <a:solidFill>
              <a:srgbClr val="B2B2B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843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8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6500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Редуценты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-  это сапрофиты (обычно, бактерии и грибы), питающиеся органическими остатками мёртвых растений и животных (детритом). </a:t>
            </a:r>
          </a:p>
          <a:p>
            <a:pPr algn="just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Детритом могут также питаться животные –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детритофаги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ускоряя процесс разложения остатков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res4A9554F3-85A5-46AF-9C9A-C4C3018918B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928934"/>
            <a:ext cx="5731333" cy="3466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306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tall-cg.ru/gome/image/54e9905295ed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620688"/>
            <a:ext cx="8009020" cy="495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02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548680"/>
            <a:ext cx="8100392" cy="4246562"/>
          </a:xfrm>
        </p:spPr>
        <p:txBody>
          <a:bodyPr/>
          <a:lstStyle/>
          <a:p>
            <a:pPr eaLnBrk="1" hangingPunct="1"/>
            <a:r>
              <a:rPr lang="ru-RU" altLang="ru-RU" b="1" dirty="0" smtClean="0"/>
              <a:t>Цепь разложения (</a:t>
            </a:r>
            <a:r>
              <a:rPr lang="ru-RU" altLang="ru-RU" b="1" dirty="0" err="1" smtClean="0"/>
              <a:t>детритная</a:t>
            </a:r>
            <a:r>
              <a:rPr lang="ru-RU" altLang="ru-RU" b="1" dirty="0" smtClean="0"/>
              <a:t>)</a:t>
            </a:r>
          </a:p>
          <a:p>
            <a:pPr eaLnBrk="1" hangingPunct="1">
              <a:buFontTx/>
              <a:buNone/>
            </a:pPr>
            <a:r>
              <a:rPr lang="ru-RU" altLang="ru-RU" b="1" dirty="0" smtClean="0"/>
              <a:t>   </a:t>
            </a:r>
            <a:r>
              <a:rPr lang="ru-RU" altLang="ru-RU" sz="2800" b="1" i="1" dirty="0" smtClean="0"/>
              <a:t>Начинается с растительных и животных остатков и экскрементов животных.</a:t>
            </a:r>
            <a:endParaRPr lang="en-US" altLang="ru-RU" sz="2800" b="1" dirty="0" smtClean="0"/>
          </a:p>
        </p:txBody>
      </p:sp>
      <p:pic>
        <p:nvPicPr>
          <p:cNvPr id="58375" name="Picture 7" descr="74_29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240" y="4869160"/>
            <a:ext cx="8005760" cy="159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карт\пищевые цеп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348880"/>
            <a:ext cx="641782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0550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2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85750"/>
            <a:ext cx="8715375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типичные </a:t>
            </a:r>
            <a:r>
              <a:rPr lang="ru-RU" dirty="0" err="1" smtClean="0">
                <a:solidFill>
                  <a:srgbClr val="FF0000"/>
                </a:solidFill>
              </a:rPr>
              <a:t>детритные</a:t>
            </a:r>
            <a:r>
              <a:rPr lang="ru-RU" dirty="0" smtClean="0">
                <a:solidFill>
                  <a:srgbClr val="FF0000"/>
                </a:solidFill>
              </a:rPr>
              <a:t> пищевые цепи лесов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2857500"/>
            <a:ext cx="1500188" cy="485775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Мёртвое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животное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63" y="1773238"/>
            <a:ext cx="85725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43188" y="2857500"/>
            <a:ext cx="1057275" cy="500063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муха</a:t>
            </a: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1857375"/>
            <a:ext cx="1460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143375" y="2857500"/>
            <a:ext cx="1428750" cy="500063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лягушка</a:t>
            </a:r>
          </a:p>
        </p:txBody>
      </p:sp>
      <p:pic>
        <p:nvPicPr>
          <p:cNvPr id="1741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1733550"/>
            <a:ext cx="22860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072188" y="2857500"/>
            <a:ext cx="2286000" cy="500063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уж</a:t>
            </a:r>
          </a:p>
        </p:txBody>
      </p:sp>
      <p:pic>
        <p:nvPicPr>
          <p:cNvPr id="17" name="Picture 4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857625"/>
            <a:ext cx="16049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28625" y="5500688"/>
            <a:ext cx="1500188" cy="50006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err="1">
                <a:solidFill>
                  <a:prstClr val="white"/>
                </a:solidFill>
              </a:rPr>
              <a:t>опад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639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38576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2428875" y="5500688"/>
            <a:ext cx="1357313" cy="50006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Дождевой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червь</a:t>
            </a:r>
          </a:p>
        </p:txBody>
      </p:sp>
      <p:pic>
        <p:nvPicPr>
          <p:cNvPr id="16399" name="Picture 27" descr="153827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0" y="3857625"/>
            <a:ext cx="16573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4286250" y="5500688"/>
            <a:ext cx="1643063" cy="50006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дрозд</a:t>
            </a:r>
          </a:p>
        </p:txBody>
      </p:sp>
      <p:pic>
        <p:nvPicPr>
          <p:cNvPr id="16401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13" y="3857625"/>
            <a:ext cx="178593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572250" y="5500688"/>
            <a:ext cx="1714500" cy="50006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Ястреб –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перепелятник</a:t>
            </a:r>
          </a:p>
        </p:txBody>
      </p:sp>
      <p:sp>
        <p:nvSpPr>
          <p:cNvPr id="25" name="Стрелка вправо 24"/>
          <p:cNvSpPr/>
          <p:nvPr/>
        </p:nvSpPr>
        <p:spPr>
          <a:xfrm>
            <a:off x="1928813" y="5572125"/>
            <a:ext cx="500062" cy="484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3786188" y="5572125"/>
            <a:ext cx="500062" cy="484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929313" y="5500688"/>
            <a:ext cx="642937" cy="48418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1785938" y="2857500"/>
            <a:ext cx="857250" cy="484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>
            <a:off x="3714750" y="2857500"/>
            <a:ext cx="428625" cy="484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5572125" y="2857500"/>
            <a:ext cx="500063" cy="48418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65390"/>
      </p:ext>
    </p:extLst>
  </p:cSld>
  <p:clrMapOvr>
    <a:masterClrMapping/>
  </p:clrMapOvr>
  <p:transition advTm="20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357166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Линейные пищевые цепи - большая редкость в природе. Как правило, пищевые цепи в экосистеме тесно переплетаются. 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Documents and Settings\Admin\Рабочий стол\трофическая структура бгц\сето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4857784" cy="3708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3108" y="5500702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Совокупность пищевых связей в экосистеме образует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пищевые сети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в которых многие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консументы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служат пищей нескольким членам экосистемы.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54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r>
              <a:rPr lang="ru-RU" b="1" dirty="0" smtClean="0"/>
              <a:t>Биотоп</a:t>
            </a:r>
            <a:r>
              <a:rPr lang="ru-RU" dirty="0" smtClean="0"/>
              <a:t> - </a:t>
            </a:r>
            <a:r>
              <a:rPr lang="ru-RU" altLang="ru-RU" dirty="0"/>
              <a:t>совокупность </a:t>
            </a:r>
            <a:r>
              <a:rPr lang="ru-RU" altLang="ru-RU" dirty="0" smtClean="0"/>
              <a:t>всех абиотических </a:t>
            </a:r>
            <a:r>
              <a:rPr lang="ru-RU" altLang="ru-RU" dirty="0"/>
              <a:t>факторов, определяющих условия </a:t>
            </a:r>
            <a:r>
              <a:rPr lang="ru-RU" altLang="ru-RU" dirty="0" smtClean="0"/>
              <a:t> существования организмов на определенной территории.</a:t>
            </a:r>
          </a:p>
          <a:p>
            <a:r>
              <a:rPr lang="ru-RU" b="1" dirty="0"/>
              <a:t>Биотоп</a:t>
            </a:r>
            <a:r>
              <a:rPr lang="ru-RU" dirty="0"/>
              <a:t> — участок среды обитания </a:t>
            </a:r>
            <a:r>
              <a:rPr lang="ru-RU" dirty="0" smtClean="0"/>
              <a:t>биоценоза.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08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 smtClean="0">
                <a:latin typeface="Arial Narrow" panose="020B0606020202030204" pitchFamily="34" charset="0"/>
              </a:rPr>
              <a:t>Чем </a:t>
            </a:r>
            <a:r>
              <a:rPr lang="ru-RU" sz="2800" dirty="0">
                <a:latin typeface="Arial Narrow" panose="020B0606020202030204" pitchFamily="34" charset="0"/>
              </a:rPr>
              <a:t>длиннее пищевая цепь, тем больше теряется полезной энергии. Поэтому длина пищевой цепи обычно не превышает 4 - 5 звеньев.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Энергия расходуется на процессы жизнедеятельности:  синтез органических веществ, движение, рост. Органические вещества расходуются в процессе дыхания. Часть органического вещества и энергии теряется с непереваренными остатками пищи, продуктами жизнедеятельности.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8248" y="764704"/>
            <a:ext cx="4545752" cy="4800600"/>
          </a:xfrm>
        </p:spPr>
        <p:txBody>
          <a:bodyPr>
            <a:normAutofit/>
          </a:bodyPr>
          <a:lstStyle/>
          <a:p>
            <a:r>
              <a:rPr lang="ru-RU" b="1" dirty="0" smtClean="0"/>
              <a:t>Биогеоценоз</a:t>
            </a:r>
            <a:r>
              <a:rPr lang="ru-RU" dirty="0" smtClean="0"/>
              <a:t> – </a:t>
            </a:r>
            <a:r>
              <a:rPr lang="ru-RU" sz="2400" dirty="0" smtClean="0"/>
              <a:t>совокупность организмов (популяций) разных видов, обитающих на одной территории, взаимосвязанных друг с другом и с условиями окружающей среды.</a:t>
            </a:r>
          </a:p>
          <a:p>
            <a:endParaRPr lang="ru-RU" sz="2800" dirty="0"/>
          </a:p>
        </p:txBody>
      </p:sp>
      <p:pic>
        <p:nvPicPr>
          <p:cNvPr id="1026" name="Picture 2" descr="http://www.centre.smr.ru/images/facts/zapoved/istoria/port_sukach_4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678"/>
            <a:ext cx="287655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8569" y="41490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400" dirty="0"/>
              <a:t>Термин биогеоценоз в 1942 г. был предложен академиком </a:t>
            </a:r>
            <a:r>
              <a:rPr lang="ru-RU" altLang="ru-RU" sz="2400" dirty="0" err="1"/>
              <a:t>В.Н.Сукачевым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291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908720"/>
            <a:ext cx="6931496" cy="7620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rgbClr val="002060"/>
                </a:solidFill>
              </a:rPr>
              <a:t>Биогеоценоз = </a:t>
            </a:r>
            <a:r>
              <a:rPr lang="ru-RU" altLang="ru-RU" dirty="0" smtClean="0">
                <a:solidFill>
                  <a:srgbClr val="002060"/>
                </a:solidFill>
              </a:rPr>
              <a:t/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Биоценоз     +       Биотоп</a:t>
            </a:r>
            <a:endParaRPr lang="ru-RU" altLang="ru-RU" dirty="0">
              <a:solidFill>
                <a:srgbClr val="002060"/>
              </a:solidFill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403648" y="2132856"/>
            <a:ext cx="340804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chemeClr val="tx2"/>
                </a:solidFill>
              </a:rPr>
              <a:t>Совокупность растений, животных, микробов, живущих совместно в одних условиях среды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292080" y="2006005"/>
            <a:ext cx="273630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chemeClr val="tx2"/>
                </a:solidFill>
              </a:rPr>
              <a:t>Пространство с более или менее однородными условиями, заселенное биоценозом</a:t>
            </a:r>
          </a:p>
        </p:txBody>
      </p:sp>
    </p:spTree>
    <p:extLst>
      <p:ext uri="{BB962C8B-B14F-4D97-AF65-F5344CB8AC3E}">
        <p14:creationId xmlns:p14="http://schemas.microsoft.com/office/powerpoint/2010/main" val="340693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29024" y="908720"/>
            <a:ext cx="381497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 smtClean="0">
                <a:solidFill>
                  <a:srgbClr val="002060"/>
                </a:solidFill>
              </a:rPr>
              <a:t>Биогеоценоз</a:t>
            </a:r>
            <a:r>
              <a:rPr lang="ru-RU" altLang="ru-RU" sz="2400" dirty="0" smtClean="0">
                <a:solidFill>
                  <a:srgbClr val="002060"/>
                </a:solidFill>
              </a:rPr>
              <a:t> -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устойчивая</a:t>
            </a:r>
            <a:r>
              <a:rPr lang="ru-RU" altLang="ru-RU" sz="2400" dirty="0" smtClean="0">
                <a:solidFill>
                  <a:srgbClr val="C00000"/>
                </a:solidFill>
              </a:rPr>
              <a:t>,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саморегулирующаяся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система</a:t>
            </a:r>
            <a:r>
              <a:rPr lang="ru-RU" altLang="ru-RU" sz="2400" dirty="0" smtClean="0">
                <a:solidFill>
                  <a:srgbClr val="002060"/>
                </a:solidFill>
              </a:rPr>
              <a:t>, образованная </a:t>
            </a:r>
            <a:r>
              <a:rPr lang="ru-RU" altLang="ru-RU" sz="2400" dirty="0">
                <a:solidFill>
                  <a:srgbClr val="002060"/>
                </a:solidFill>
              </a:rPr>
              <a:t>живыми организмами, приспособленными к совместной жизни на определенной территории с более или менее однородными условиями существования.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4158063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65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498080" cy="4800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b="1" dirty="0" smtClean="0"/>
              <a:t>Отличие биогеоценоза от экосистемы:</a:t>
            </a:r>
          </a:p>
          <a:p>
            <a:pPr marL="82296" indent="0">
              <a:buNone/>
            </a:pPr>
            <a:r>
              <a:rPr lang="ru-RU" dirty="0" smtClean="0"/>
              <a:t>Биогеоценоз имеет четкие границы, определяемы фитоценозом (растительным сообществом).</a:t>
            </a:r>
          </a:p>
          <a:p>
            <a:pPr marL="82296" indent="0">
              <a:buNone/>
            </a:pPr>
            <a:r>
              <a:rPr lang="ru-RU" dirty="0" smtClean="0"/>
              <a:t>Биогеоценоз ельника, дубравы, березовой рощи.</a:t>
            </a:r>
          </a:p>
          <a:p>
            <a:pPr marL="82296" indent="0">
              <a:buNone/>
            </a:pPr>
            <a:r>
              <a:rPr lang="ru-RU" dirty="0"/>
              <a:t>Экосистема — более широкое </a:t>
            </a:r>
            <a:r>
              <a:rPr lang="ru-RU" dirty="0" smtClean="0"/>
              <a:t>понятие.</a:t>
            </a:r>
          </a:p>
          <a:p>
            <a:pPr marL="82296" indent="0">
              <a:buNone/>
            </a:pPr>
            <a:r>
              <a:rPr lang="ru-RU" b="1" dirty="0" smtClean="0"/>
              <a:t>Каждый </a:t>
            </a:r>
            <a:r>
              <a:rPr lang="ru-RU" b="1" dirty="0"/>
              <a:t>биогеоценоз — это экосистема, но не каждая экосистема — биогеоценоз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1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effectLst/>
                <a:latin typeface="Goudy Old Style" pitchFamily="18" charset="0"/>
              </a:rPr>
              <a:t>Свойства биогеоценоза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268413"/>
            <a:ext cx="7499176" cy="54737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ь"/>
            </a:pPr>
            <a:r>
              <a:rPr lang="ru-RU" altLang="ru-RU" sz="2400" dirty="0" smtClean="0">
                <a:latin typeface="Pristina" pitchFamily="66" charset="0"/>
              </a:rPr>
              <a:t>Естественная, исторически сложившаяся система;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ь"/>
            </a:pPr>
            <a:r>
              <a:rPr lang="ru-RU" altLang="ru-RU" sz="2400" dirty="0" smtClean="0">
                <a:latin typeface="Pristina" pitchFamily="66" charset="0"/>
              </a:rPr>
              <a:t>Система, способная  к </a:t>
            </a:r>
            <a:r>
              <a:rPr lang="ru-RU" altLang="ru-RU" sz="2400" dirty="0" err="1" smtClean="0">
                <a:latin typeface="Pristina" pitchFamily="66" charset="0"/>
              </a:rPr>
              <a:t>саморегуляции</a:t>
            </a:r>
            <a:r>
              <a:rPr lang="ru-RU" altLang="ru-RU" sz="2400" dirty="0" smtClean="0">
                <a:latin typeface="Pristina" pitchFamily="66" charset="0"/>
              </a:rPr>
              <a:t> и поддержанию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>
                <a:latin typeface="Pristina" pitchFamily="66" charset="0"/>
              </a:rPr>
              <a:t>своего состава на определённом постоянном уровне;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ь"/>
            </a:pPr>
            <a:r>
              <a:rPr lang="ru-RU" altLang="ru-RU" sz="2400" dirty="0" smtClean="0">
                <a:latin typeface="Pristina" pitchFamily="66" charset="0"/>
              </a:rPr>
              <a:t>Характерен замкнутый круговорот веществ;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ь"/>
            </a:pPr>
            <a:r>
              <a:rPr lang="ru-RU" altLang="ru-RU" sz="2400" b="1" dirty="0" smtClean="0">
                <a:latin typeface="Pristina" pitchFamily="66" charset="0"/>
              </a:rPr>
              <a:t>Открытая система </a:t>
            </a:r>
            <a:r>
              <a:rPr lang="ru-RU" altLang="ru-RU" sz="2400" dirty="0" smtClean="0">
                <a:latin typeface="Pristina" pitchFamily="66" charset="0"/>
              </a:rPr>
              <a:t>для поступления и выхода энергии, основной источник которой – Солнце.</a:t>
            </a:r>
          </a:p>
          <a:p>
            <a:pPr eaLnBrk="1" hangingPunct="1">
              <a:buFontTx/>
              <a:buNone/>
            </a:pPr>
            <a:endParaRPr lang="ru-RU" altLang="ru-RU" sz="2400" dirty="0" smtClean="0">
              <a:latin typeface="Pristina" pitchFamily="66" charset="0"/>
            </a:endParaRPr>
          </a:p>
          <a:p>
            <a:pPr eaLnBrk="1" hangingPunct="1">
              <a:buFontTx/>
              <a:buNone/>
            </a:pPr>
            <a:endParaRPr lang="ru-RU" altLang="ru-RU" sz="2400" dirty="0" smtClean="0">
              <a:latin typeface="Pristin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71600" y="620688"/>
            <a:ext cx="58324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30000"/>
              </a:spcBef>
            </a:pPr>
            <a:r>
              <a:rPr lang="ru-RU" altLang="ru-RU" sz="2400" i="1" dirty="0">
                <a:solidFill>
                  <a:srgbClr val="FF3300"/>
                </a:solidFill>
              </a:rPr>
              <a:t>1. </a:t>
            </a:r>
            <a:r>
              <a:rPr lang="ru-RU" altLang="ru-RU" sz="2400" i="1" dirty="0" err="1">
                <a:solidFill>
                  <a:srgbClr val="FF3300"/>
                </a:solidFill>
              </a:rPr>
              <a:t>Саморегуляция</a:t>
            </a:r>
            <a:endParaRPr lang="ru-RU" altLang="ru-RU" sz="2400" dirty="0">
              <a:solidFill>
                <a:srgbClr val="FF3300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17176" y="3789040"/>
            <a:ext cx="7902058" cy="2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ru-RU" altLang="ru-RU" sz="1800" dirty="0" smtClean="0"/>
              <a:t>хищники </a:t>
            </a:r>
            <a:r>
              <a:rPr lang="ru-RU" altLang="ru-RU" sz="1800" dirty="0"/>
              <a:t>контролируют численность животных, которыми питаются, </a:t>
            </a:r>
            <a:r>
              <a:rPr lang="ru-RU" altLang="ru-RU" sz="1800" dirty="0" smtClean="0"/>
              <a:t>добычей </a:t>
            </a:r>
            <a:r>
              <a:rPr lang="ru-RU" altLang="ru-RU" sz="1800" dirty="0"/>
              <a:t>хищников становятся в первую очередь больные и ослабленные животные.</a:t>
            </a:r>
          </a:p>
          <a:p>
            <a:pPr eaLnBrk="1" hangingPunct="1">
              <a:spcBef>
                <a:spcPct val="30000"/>
              </a:spcBef>
            </a:pPr>
            <a:r>
              <a:rPr lang="ru-RU" altLang="ru-RU" sz="1800" dirty="0">
                <a:solidFill>
                  <a:srgbClr val="0000FF"/>
                </a:solidFill>
              </a:rPr>
              <a:t>На Аляске, в одном из заповедников, чтобы защитить четыре тысячи оленей, был организован полный отстрел волков. В результате через 10 лет оленей стало 42 тысячи, они подорвали кормовую базу и стали вымирать.</a:t>
            </a:r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350" y="1142950"/>
            <a:ext cx="3870725" cy="266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399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2.1|2.8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Зелен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</TotalTime>
  <Words>736</Words>
  <Application>Microsoft Office PowerPoint</Application>
  <PresentationFormat>Экран (4:3)</PresentationFormat>
  <Paragraphs>97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Зелень 1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Биогеоценоз =  Биоценоз     +       Биотоп</vt:lpstr>
      <vt:lpstr>Презентация PowerPoint</vt:lpstr>
      <vt:lpstr>Презентация PowerPoint</vt:lpstr>
      <vt:lpstr>Свойства биогеоценоза</vt:lpstr>
      <vt:lpstr>Презентация PowerPoint</vt:lpstr>
      <vt:lpstr>Основные показатели биогеоценоза </vt:lpstr>
      <vt:lpstr>Структура биогеоценоза (экосистемы)</vt:lpstr>
      <vt:lpstr>Пространственная структура биоценоза</vt:lpstr>
      <vt:lpstr>Приспособленность к совместному существованию.</vt:lpstr>
      <vt:lpstr>Поток энергии и цепи питания</vt:lpstr>
      <vt:lpstr>Презентация PowerPoint</vt:lpstr>
      <vt:lpstr>Презентация PowerPoint</vt:lpstr>
      <vt:lpstr>Продуцентами являются:</vt:lpstr>
      <vt:lpstr>Презентация PowerPoint</vt:lpstr>
      <vt:lpstr>Консументы 1 порядка       (потребители 1 порядка) -</vt:lpstr>
      <vt:lpstr>Консументы 2 порядка       (потребители 2 порядка) -</vt:lpstr>
      <vt:lpstr>Консументы 3 порядка       (потребители 3 порядка) -</vt:lpstr>
      <vt:lpstr>Редуценты (разрушители) -</vt:lpstr>
      <vt:lpstr>Редуцентами являются:</vt:lpstr>
      <vt:lpstr>Редуцентами являются: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экологии</dc:title>
  <dc:creator>User</dc:creator>
  <cp:lastModifiedBy>Школа</cp:lastModifiedBy>
  <cp:revision>96</cp:revision>
  <dcterms:created xsi:type="dcterms:W3CDTF">2015-04-23T16:28:06Z</dcterms:created>
  <dcterms:modified xsi:type="dcterms:W3CDTF">2019-12-08T20:02:07Z</dcterms:modified>
</cp:coreProperties>
</file>