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5" r:id="rId12"/>
    <p:sldId id="276" r:id="rId13"/>
    <p:sldId id="277" r:id="rId14"/>
    <p:sldId id="278" r:id="rId15"/>
    <p:sldId id="28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000"/>
    <a:srgbClr val="800080"/>
    <a:srgbClr val="800000"/>
    <a:srgbClr val="008000"/>
    <a:srgbClr val="339933"/>
    <a:srgbClr val="FF00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94B47-CBE0-4C29-9ECA-B77C5B988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1AA12-54E6-4FFD-A9CE-BD75FA032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361F5-C8AA-4C21-9523-899C3D7E6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5E08B-D59C-40B3-A5FB-C12B438E2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E557D-631F-4683-B63D-00BE67096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74DAD-F9E1-4175-9179-817ED667B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AF55E-A9A3-40D9-9960-0FF49B499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5E76E-2944-44C6-81F0-BE7FB65B1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C4474-BC08-4D2B-88C1-E01D83C7F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FC698-6C80-4B89-96AD-B3E1C6828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BE214-A070-4773-B3DB-9D7C8D7F1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BBC7971-653F-4E5F-AAFF-321DF311B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5.bin"/><Relationship Id="rId3" Type="http://schemas.openxmlformats.org/officeDocument/2006/relationships/image" Target="../media/image28.png"/><Relationship Id="rId7" Type="http://schemas.openxmlformats.org/officeDocument/2006/relationships/image" Target="../media/image24.wmf"/><Relationship Id="rId12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6.wmf"/><Relationship Id="rId5" Type="http://schemas.openxmlformats.org/officeDocument/2006/relationships/image" Target="../media/image30.png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29.png"/><Relationship Id="rId9" Type="http://schemas.openxmlformats.org/officeDocument/2006/relationships/image" Target="../media/image25.wmf"/><Relationship Id="rId14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8.jpeg"/><Relationship Id="rId4" Type="http://schemas.openxmlformats.org/officeDocument/2006/relationships/image" Target="../media/image3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4.wmf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765175"/>
            <a:ext cx="7200900" cy="2016125"/>
          </a:xfrm>
        </p:spPr>
        <p:txBody>
          <a:bodyPr/>
          <a:lstStyle/>
          <a:p>
            <a:pPr eaLnBrk="1" hangingPunct="1"/>
            <a:r>
              <a:rPr lang="ru-RU" sz="5400" b="1" i="1" smtClean="0">
                <a:solidFill>
                  <a:srgbClr val="FF0000"/>
                </a:solidFill>
              </a:rPr>
              <a:t>Доли. </a:t>
            </a:r>
            <a:br>
              <a:rPr lang="ru-RU" sz="5400" b="1" i="1" smtClean="0">
                <a:solidFill>
                  <a:srgbClr val="FF0000"/>
                </a:solidFill>
              </a:rPr>
            </a:br>
            <a:r>
              <a:rPr lang="ru-RU" sz="5400" b="1" i="1" smtClean="0">
                <a:solidFill>
                  <a:srgbClr val="FF0000"/>
                </a:solidFill>
              </a:rPr>
              <a:t>Обыкновенные дроби.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9875" y="260350"/>
            <a:ext cx="7467600" cy="58801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№10. </a:t>
            </a:r>
            <a:r>
              <a:rPr lang="ru-RU" b="1" i="1" smtClean="0">
                <a:solidFill>
                  <a:srgbClr val="002060"/>
                </a:solidFill>
              </a:rPr>
              <a:t>Определите какие дроби изображены на единичном отрезке ОЕ?</a:t>
            </a:r>
          </a:p>
          <a:p>
            <a:pPr marL="0" indent="0" eaLnBrk="1" hangingPunct="1">
              <a:buFontTx/>
              <a:buNone/>
            </a:pPr>
            <a:endParaRPr lang="ru-RU" smtClean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4950" y="1831975"/>
            <a:ext cx="5688013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65263" y="5094288"/>
            <a:ext cx="5705475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97013" y="2913063"/>
            <a:ext cx="5673725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 rot="5400000">
            <a:off x="7470775" y="2111375"/>
            <a:ext cx="1008063" cy="576263"/>
          </a:xfrm>
          <a:prstGeom prst="wedgeRoundRectCallout">
            <a:avLst>
              <a:gd name="adj1" fmla="val -14064"/>
              <a:gd name="adj2" fmla="val 112252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 rot="5400000">
            <a:off x="7408863" y="5475287"/>
            <a:ext cx="1079500" cy="523875"/>
          </a:xfrm>
          <a:prstGeom prst="wedgeRoundRectCallout">
            <a:avLst>
              <a:gd name="adj1" fmla="val 3174"/>
              <a:gd name="adj2" fmla="val 15364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 rot="5400000">
            <a:off x="7473157" y="3232943"/>
            <a:ext cx="1003300" cy="525463"/>
          </a:xfrm>
          <a:prstGeom prst="wedgeRoundRectCallout">
            <a:avLst>
              <a:gd name="adj1" fmla="val -3153"/>
              <a:gd name="adj2" fmla="val 13274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7823200" y="1974850"/>
          <a:ext cx="303213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5" name="Формула" r:id="rId6" imgW="126835" imgH="355138" progId="Equation.3">
                  <p:embed/>
                </p:oleObj>
              </mc:Choice>
              <mc:Fallback>
                <p:oleObj name="Формула" r:id="rId6" imgW="126835" imgH="355138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3200" y="1974850"/>
                        <a:ext cx="303213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7807325" y="5307013"/>
          <a:ext cx="33337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6" name="Формула" r:id="rId8" imgW="139639" imgH="355446" progId="Equation.3">
                  <p:embed/>
                </p:oleObj>
              </mc:Choice>
              <mc:Fallback>
                <p:oleObj name="Формула" r:id="rId8" imgW="139639" imgH="355446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7325" y="5307013"/>
                        <a:ext cx="333375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7823200" y="3138488"/>
          <a:ext cx="303213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Формула" r:id="rId10" imgW="126835" imgH="355138" progId="Equation.3">
                  <p:embed/>
                </p:oleObj>
              </mc:Choice>
              <mc:Fallback>
                <p:oleObj name="Формула" r:id="rId10" imgW="126835" imgH="355138" progId="Equation.3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3200" y="3138488"/>
                        <a:ext cx="303213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Рисунок 13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504950" y="4076700"/>
            <a:ext cx="5688013" cy="121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кругленная прямоугольная выноска 14"/>
          <p:cNvSpPr/>
          <p:nvPr/>
        </p:nvSpPr>
        <p:spPr>
          <a:xfrm rot="5400000">
            <a:off x="8109744" y="4355306"/>
            <a:ext cx="1081088" cy="523875"/>
          </a:xfrm>
          <a:prstGeom prst="wedgeRoundRectCallout">
            <a:avLst>
              <a:gd name="adj1" fmla="val 13282"/>
              <a:gd name="adj2" fmla="val 28645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8483600" y="4246563"/>
          <a:ext cx="33337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Формула" r:id="rId13" imgW="139639" imgH="355446" progId="Equation.3">
                  <p:embed/>
                </p:oleObj>
              </mc:Choice>
              <mc:Fallback>
                <p:oleObj name="Формула" r:id="rId13" imgW="139639" imgH="355446" progId="Equation.3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83600" y="4246563"/>
                        <a:ext cx="333375" cy="847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1613" y="404813"/>
            <a:ext cx="7283450" cy="5721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№11. </a:t>
            </a:r>
            <a:r>
              <a:rPr lang="ru-RU" b="1" i="1" smtClean="0">
                <a:solidFill>
                  <a:srgbClr val="002060"/>
                </a:solidFill>
              </a:rPr>
              <a:t>Какой единичный отрезок надо взять, чтобы показать дробь      ?</a:t>
            </a:r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Правильный ответ: </a:t>
            </a:r>
            <a:r>
              <a:rPr lang="ru-RU" b="1" i="1" u="sng" smtClean="0">
                <a:solidFill>
                  <a:srgbClr val="FF0000"/>
                </a:solidFill>
              </a:rPr>
              <a:t>8 клеток</a:t>
            </a:r>
          </a:p>
          <a:p>
            <a:pPr marL="0" indent="0" eaLnBrk="1" hangingPunct="1">
              <a:buFontTx/>
              <a:buNone/>
            </a:pPr>
            <a:endParaRPr lang="ru-RU" b="1" smtClean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6999288" y="836613"/>
          <a:ext cx="60007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Формула" r:id="rId3" imgW="126835" imgH="355138" progId="Equation.3">
                  <p:embed/>
                </p:oleObj>
              </mc:Choice>
              <mc:Fallback>
                <p:oleObj name="Формула" r:id="rId3" imgW="126835" imgH="355138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9288" y="836613"/>
                        <a:ext cx="600075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84438" y="1835150"/>
            <a:ext cx="5114925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27313" y="4868863"/>
            <a:ext cx="497205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Users\ДНС\Desktop\6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64388" y="2708275"/>
            <a:ext cx="180022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404813"/>
            <a:ext cx="7283450" cy="572135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Стр. 140, № 884.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Определите, какая часть фигуры закрашена. Какая часть фигуры не закрашена?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Назовите в каждой дроби числитель и знаменатель.</a:t>
            </a:r>
          </a:p>
          <a:p>
            <a:pPr marL="0" indent="0" eaLnBrk="1" hangingPunct="1">
              <a:buFontTx/>
              <a:buNone/>
              <a:defRPr/>
            </a:pPr>
            <a:endParaRPr lang="ru-RU" dirty="0" smtClean="0"/>
          </a:p>
        </p:txBody>
      </p:sp>
      <p:pic>
        <p:nvPicPr>
          <p:cNvPr id="26626" name="Picture 2" descr="C:\Users\ДНС\Desktop\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263" y="3573463"/>
            <a:ext cx="360045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ДНС\Desktop\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96100" y="2997200"/>
            <a:ext cx="2222500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404813"/>
            <a:ext cx="7283450" cy="572135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Стр. 140, № 889.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Прочитайте задачу.</a:t>
            </a:r>
            <a:endParaRPr lang="ru-RU" i="1" dirty="0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Сколько ткани купили?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Какую часть ткани израсходовали на платье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Как вы это понимаете?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Что в задаче является целым?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 чего начнем решение задачи? </a:t>
            </a:r>
            <a:endParaRPr lang="ru-RU" i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352425"/>
            <a:ext cx="7283450" cy="5721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№12. </a:t>
            </a:r>
            <a:r>
              <a:rPr lang="ru-RU" b="1" i="1" smtClean="0">
                <a:solidFill>
                  <a:srgbClr val="002060"/>
                </a:solidFill>
              </a:rPr>
              <a:t>В книге 160 страниц. Вика прочитала     часть всей книги.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Сколько страниц прочитала Вика?</a:t>
            </a:r>
            <a:endParaRPr lang="ru-RU" i="1" smtClean="0">
              <a:solidFill>
                <a:srgbClr val="002060"/>
              </a:solidFill>
            </a:endParaRPr>
          </a:p>
          <a:p>
            <a:pPr marL="0" indent="0"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3635375" y="836613"/>
          <a:ext cx="288925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Формула" r:id="rId3" imgW="126835" imgH="355138" progId="Equation.3">
                  <p:embed/>
                </p:oleObj>
              </mc:Choice>
              <mc:Fallback>
                <p:oleObj name="Формула" r:id="rId3" imgW="126835" imgH="355138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836613"/>
                        <a:ext cx="288925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ая выноска 3"/>
          <p:cNvSpPr/>
          <p:nvPr/>
        </p:nvSpPr>
        <p:spPr>
          <a:xfrm>
            <a:off x="1603375" y="2362200"/>
            <a:ext cx="6208713" cy="1152525"/>
          </a:xfrm>
          <a:prstGeom prst="wedgeRectCallout">
            <a:avLst>
              <a:gd name="adj1" fmla="val -28218"/>
              <a:gd name="adj2" fmla="val -7727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160 : 8 ∙1 = 20 (стр.)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Ответ: Вика прочитала 20 страниц</a:t>
            </a:r>
          </a:p>
          <a:p>
            <a:pPr algn="ctr">
              <a:defRPr/>
            </a:pPr>
            <a:endParaRPr lang="ru-RU" dirty="0"/>
          </a:p>
        </p:txBody>
      </p:sp>
      <p:pic>
        <p:nvPicPr>
          <p:cNvPr id="17413" name="Picture 5" descr="C:\Users\ДНС\Desktop\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6100" y="3514725"/>
            <a:ext cx="4462463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283450" cy="1143000"/>
          </a:xfrm>
        </p:spPr>
        <p:txBody>
          <a:bodyPr/>
          <a:lstStyle/>
          <a:p>
            <a:pPr eaLnBrk="1" hangingPunct="1"/>
            <a:r>
              <a:rPr lang="ru-RU" sz="5400" b="1" i="1" dirty="0" smtClean="0">
                <a:solidFill>
                  <a:srgbClr val="FF0000"/>
                </a:solidFill>
              </a:rPr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6375" y="1600200"/>
            <a:ext cx="7210425" cy="4525963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4800" b="1" i="1" dirty="0">
                <a:solidFill>
                  <a:srgbClr val="B00000"/>
                </a:solidFill>
              </a:rPr>
              <a:t>п</a:t>
            </a:r>
            <a:r>
              <a:rPr lang="ru-RU" sz="4800" b="1" i="1" dirty="0" smtClean="0">
                <a:solidFill>
                  <a:srgbClr val="B00000"/>
                </a:solidFill>
              </a:rPr>
              <a:t>. 23, стр. 138, </a:t>
            </a:r>
            <a:r>
              <a:rPr lang="ru-RU" sz="4800" b="1" i="1" dirty="0" smtClean="0">
                <a:solidFill>
                  <a:srgbClr val="B00000"/>
                </a:solidFill>
              </a:rPr>
              <a:t>№ 925, </a:t>
            </a:r>
            <a:r>
              <a:rPr lang="ru-RU" sz="4800" b="1" i="1" dirty="0" smtClean="0">
                <a:solidFill>
                  <a:srgbClr val="B00000"/>
                </a:solidFill>
              </a:rPr>
              <a:t>927, 933</a:t>
            </a:r>
            <a:endParaRPr lang="ru-RU" sz="4800" b="1" i="1" dirty="0" smtClean="0">
              <a:solidFill>
                <a:srgbClr val="B00000"/>
              </a:solidFill>
            </a:endParaRPr>
          </a:p>
          <a:p>
            <a:pPr marL="0" indent="0" eaLnBrk="1" hangingPunct="1">
              <a:buFontTx/>
              <a:buNone/>
            </a:pPr>
            <a:endParaRPr lang="ru-RU" dirty="0" smtClean="0"/>
          </a:p>
        </p:txBody>
      </p:sp>
      <p:pic>
        <p:nvPicPr>
          <p:cNvPr id="29698" name="Picture 2" descr="C:\Users\ДНС\Desktop\1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3501008"/>
            <a:ext cx="4175944" cy="250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210425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B00000"/>
                </a:solidFill>
              </a:rPr>
              <a:t>Рассмотрим 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1600200"/>
            <a:ext cx="7283450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№5. </a:t>
            </a:r>
            <a:r>
              <a:rPr lang="ru-RU" b="1" i="1" smtClean="0">
                <a:solidFill>
                  <a:srgbClr val="002060"/>
                </a:solidFill>
              </a:rPr>
              <a:t>Мама купила арбуз и разрезала его на 6 равных частей: бабушке, дедушке, папе, двум детям и себе.</a:t>
            </a:r>
          </a:p>
        </p:txBody>
      </p:sp>
      <p:pic>
        <p:nvPicPr>
          <p:cNvPr id="25602" name="Picture 2" descr="C:\Users\ДНС\Desktop\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13" y="3754438"/>
            <a:ext cx="75628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8888" y="404813"/>
            <a:ext cx="7705725" cy="5721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/>
              <a:t>Эти равные части называют </a:t>
            </a:r>
            <a:r>
              <a:rPr lang="ru-RU" b="1" i="1" u="sng" smtClean="0">
                <a:solidFill>
                  <a:srgbClr val="FF0000"/>
                </a:solidFill>
              </a:rPr>
              <a:t>долями. </a:t>
            </a:r>
          </a:p>
          <a:p>
            <a:pPr marL="0" indent="0" eaLnBrk="1" hangingPunct="1">
              <a:buFontTx/>
              <a:buNone/>
            </a:pPr>
            <a:endParaRPr lang="ru-RU" smtClean="0">
              <a:solidFill>
                <a:srgbClr val="FF000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Так как арбуз разделили на 6 равных долей, то каждый получил </a:t>
            </a:r>
          </a:p>
          <a:p>
            <a:pPr marL="0" indent="0" algn="ctr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«одну шестую долю арбуза», или, короче, «одну шестую арбуза».</a:t>
            </a:r>
          </a:p>
          <a:p>
            <a:pPr marL="0" indent="0" eaLnBrk="1" hangingPunct="1">
              <a:buFontTx/>
              <a:buNone/>
            </a:pPr>
            <a:r>
              <a:rPr lang="ru-RU" smtClean="0"/>
              <a:t> </a:t>
            </a:r>
          </a:p>
          <a:p>
            <a:pPr marL="0" indent="0" algn="ctr" eaLnBrk="1" hangingPunct="1">
              <a:buFontTx/>
              <a:buNone/>
            </a:pPr>
            <a:r>
              <a:rPr lang="ru-RU" b="1" smtClean="0"/>
              <a:t>Пишут:         арбуза.</a:t>
            </a:r>
          </a:p>
        </p:txBody>
      </p:sp>
      <p:graphicFrame>
        <p:nvGraphicFramePr>
          <p:cNvPr id="8195" name="Объект 3"/>
          <p:cNvGraphicFramePr>
            <a:graphicFrameLocks noChangeAspect="1"/>
          </p:cNvGraphicFramePr>
          <p:nvPr/>
        </p:nvGraphicFramePr>
        <p:xfrm>
          <a:off x="4521200" y="3333750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Формула" r:id="rId3" imgW="101556" imgH="190417" progId="Equation.3">
                  <p:embed/>
                </p:oleObj>
              </mc:Choice>
              <mc:Fallback>
                <p:oleObj name="Формула" r:id="rId3" imgW="101556" imgH="190417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33750"/>
                        <a:ext cx="10160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076825" y="4149725"/>
          <a:ext cx="358775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Формула" r:id="rId5" imgW="139639" imgH="355446" progId="Equation.3">
                  <p:embed/>
                </p:oleObj>
              </mc:Choice>
              <mc:Fallback>
                <p:oleObj name="Формула" r:id="rId5" imgW="139639" imgH="355446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4149725"/>
                        <a:ext cx="358775" cy="915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8" name="Picture 10" descr="C:\Users\ДНС\Desktop\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76375" y="5000625"/>
            <a:ext cx="7454900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403350" y="2205038"/>
            <a:ext cx="7489825" cy="1944687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76375" y="333375"/>
            <a:ext cx="7416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FF0000"/>
                </a:solidFill>
              </a:rPr>
              <a:t>№6. </a:t>
            </a:r>
            <a:r>
              <a:rPr lang="ru-RU" sz="3600" b="1" i="1">
                <a:solidFill>
                  <a:srgbClr val="002060"/>
                </a:solidFill>
              </a:rPr>
              <a:t>Отрезок АВ разделили на 5 частей. Какую долю составляет отрезок СК?</a:t>
            </a:r>
          </a:p>
        </p:txBody>
      </p:sp>
      <p:sp>
        <p:nvSpPr>
          <p:cNvPr id="6" name="8-конечная звезда 5"/>
          <p:cNvSpPr/>
          <p:nvPr/>
        </p:nvSpPr>
        <p:spPr>
          <a:xfrm>
            <a:off x="6156325" y="4365625"/>
            <a:ext cx="1871663" cy="1655763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6858000" y="4538663"/>
          <a:ext cx="468313" cy="1309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Формула" r:id="rId4" imgW="126835" imgH="355138" progId="Equation.3">
                  <p:embed/>
                </p:oleObj>
              </mc:Choice>
              <mc:Fallback>
                <p:oleObj name="Формула" r:id="rId4" imgW="126835" imgH="355138" progId="Equation.3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538663"/>
                        <a:ext cx="468313" cy="1309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3" name="Picture 3" descr="C:\Users\ДНС\Desktop\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188" y="4365625"/>
            <a:ext cx="3673475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913" y="404813"/>
            <a:ext cx="7283450" cy="5721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№7. </a:t>
            </a:r>
            <a:r>
              <a:rPr lang="ru-RU" b="1" i="1" smtClean="0">
                <a:solidFill>
                  <a:srgbClr val="002060"/>
                </a:solidFill>
              </a:rPr>
              <a:t>Пирог разрезали на 8 долей.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 За обедом съели 3 доли. 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Сколько долей осталось на блюде?</a:t>
            </a:r>
          </a:p>
          <a:p>
            <a:pPr marL="0" indent="0" eaLnBrk="1" hangingPunct="1">
              <a:buFontTx/>
              <a:buNone/>
            </a:pPr>
            <a:endParaRPr lang="ru-RU" smtClean="0"/>
          </a:p>
        </p:txBody>
      </p:sp>
      <p:sp>
        <p:nvSpPr>
          <p:cNvPr id="4" name="8-конечная звезда 3"/>
          <p:cNvSpPr/>
          <p:nvPr/>
        </p:nvSpPr>
        <p:spPr>
          <a:xfrm>
            <a:off x="5867400" y="2133600"/>
            <a:ext cx="2305050" cy="1439863"/>
          </a:xfrm>
          <a:prstGeom prst="star8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chemeClr val="tx1"/>
                </a:solidFill>
              </a:rPr>
              <a:t>5 долей</a:t>
            </a:r>
          </a:p>
        </p:txBody>
      </p:sp>
      <p:pic>
        <p:nvPicPr>
          <p:cNvPr id="19459" name="Picture 3" descr="C:\Users\ДНС\Desktop\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3338" y="2781300"/>
            <a:ext cx="3671888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ДНС\Desktop\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689350"/>
            <a:ext cx="43211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260350"/>
            <a:ext cx="7489825" cy="619283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/>
              <a:t>Эти пять долей обозначают:    </a:t>
            </a:r>
          </a:p>
          <a:p>
            <a:pPr marL="0" indent="0" algn="r" eaLnBrk="1" hangingPunct="1">
              <a:buFontTx/>
              <a:buNone/>
            </a:pPr>
            <a:r>
              <a:rPr lang="ru-RU" b="1" i="1" smtClean="0"/>
              <a:t>    пирога. </a:t>
            </a:r>
          </a:p>
          <a:p>
            <a:pPr marL="0" indent="0" eaLnBrk="1" hangingPunct="1">
              <a:buFontTx/>
              <a:buNone/>
            </a:pPr>
            <a:r>
              <a:rPr lang="ru-RU" b="1" i="1" smtClean="0"/>
              <a:t>Записи вида          называют </a:t>
            </a:r>
          </a:p>
          <a:p>
            <a:pPr marL="0" indent="0" algn="r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обыкновенными дробями</a:t>
            </a:r>
            <a:r>
              <a:rPr lang="ru-RU" b="1" i="1" smtClean="0"/>
              <a:t>.  </a:t>
            </a:r>
          </a:p>
          <a:p>
            <a:pPr marL="0" indent="0" eaLnBrk="1" hangingPunct="1">
              <a:buFontTx/>
              <a:buNone/>
            </a:pPr>
            <a:r>
              <a:rPr lang="ru-RU" smtClean="0"/>
              <a:t>                                числитель дроби</a:t>
            </a:r>
          </a:p>
          <a:p>
            <a:pPr marL="0" indent="0" eaLnBrk="1" hangingPunct="1">
              <a:buFontTx/>
              <a:buNone/>
            </a:pPr>
            <a:r>
              <a:rPr lang="ru-RU" b="1" smtClean="0">
                <a:solidFill>
                  <a:srgbClr val="FF0000"/>
                </a:solidFill>
              </a:rPr>
              <a:t>ДРОБЬ</a:t>
            </a:r>
            <a:r>
              <a:rPr lang="ru-RU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ru-RU" smtClean="0"/>
              <a:t>                                знаменатель дроби</a:t>
            </a:r>
          </a:p>
          <a:p>
            <a:pPr marL="0" indent="0" eaLnBrk="1" hangingPunct="1">
              <a:buFontTx/>
              <a:buNone/>
            </a:pPr>
            <a:r>
              <a:rPr lang="ru-RU" b="1" i="1" u="sng" smtClean="0">
                <a:solidFill>
                  <a:srgbClr val="C00000"/>
                </a:solidFill>
              </a:rPr>
              <a:t>Знаменатель</a:t>
            </a:r>
            <a:r>
              <a:rPr lang="ru-RU" b="1" i="1" smtClean="0">
                <a:solidFill>
                  <a:srgbClr val="C00000"/>
                </a:solidFill>
              </a:rPr>
              <a:t> показывает, на сколько долей делят,</a:t>
            </a:r>
          </a:p>
          <a:p>
            <a:pPr marL="0" indent="0" eaLnBrk="1" hangingPunct="1">
              <a:buFontTx/>
              <a:buNone/>
            </a:pPr>
            <a:r>
              <a:rPr lang="ru-RU" b="1" i="1" u="sng" smtClean="0">
                <a:solidFill>
                  <a:srgbClr val="C00000"/>
                </a:solidFill>
              </a:rPr>
              <a:t>числитель</a:t>
            </a:r>
            <a:r>
              <a:rPr lang="ru-RU" b="1" i="1" smtClean="0">
                <a:solidFill>
                  <a:srgbClr val="C00000"/>
                </a:solidFill>
              </a:rPr>
              <a:t> – сколько таких долей взято.</a:t>
            </a:r>
          </a:p>
          <a:p>
            <a:pPr marL="0" indent="0"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7092950" y="620713"/>
          <a:ext cx="254000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Формула" r:id="rId3" imgW="126835" imgH="355138" progId="Equation.3">
                  <p:embed/>
                </p:oleObj>
              </mc:Choice>
              <mc:Fallback>
                <p:oleObj name="Формула" r:id="rId3" imgW="126835" imgH="355138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950" y="620713"/>
                        <a:ext cx="254000" cy="1008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884488" y="2286000"/>
          <a:ext cx="576262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Формула" r:id="rId5" imgW="126835" imgH="355138" progId="Equation.3">
                  <p:embed/>
                </p:oleObj>
              </mc:Choice>
              <mc:Fallback>
                <p:oleObj name="Формула" r:id="rId5" imgW="126835" imgH="355138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4488" y="2286000"/>
                        <a:ext cx="576262" cy="228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3492500" y="2997200"/>
            <a:ext cx="10795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511550" y="4076700"/>
            <a:ext cx="107950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981450" y="1125538"/>
          <a:ext cx="254000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Формула" r:id="rId7" imgW="126835" imgH="355138" progId="Equation.3">
                  <p:embed/>
                </p:oleObj>
              </mc:Choice>
              <mc:Fallback>
                <p:oleObj name="Формула" r:id="rId7" imgW="126835" imgH="355138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1450" y="1125538"/>
                        <a:ext cx="254000" cy="1008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81" name="Picture 17" descr="C:\Users\ДНС\Desktop\1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713663" y="5013325"/>
            <a:ext cx="11969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813" y="404813"/>
            <a:ext cx="7283450" cy="572135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b="1" i="1" smtClean="0">
                <a:solidFill>
                  <a:srgbClr val="C00000"/>
                </a:solidFill>
              </a:rPr>
              <a:t>При чтении дробей надо помнить: числитель дроби – количественное числительное женского рода (одна, две, восемь и т.д.), а знаменатель – порядковое числительное (седьмая, сотая и т.д.)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0070C0"/>
                </a:solidFill>
              </a:rPr>
              <a:t>Например:</a:t>
            </a:r>
          </a:p>
          <a:p>
            <a:pPr marL="0" indent="0" algn="r" eaLnBrk="1" hangingPunct="1">
              <a:buFontTx/>
              <a:buNone/>
            </a:pPr>
            <a:r>
              <a:rPr lang="ru-RU" b="1" i="1" smtClean="0"/>
              <a:t>     - одна пятая;  </a:t>
            </a:r>
          </a:p>
          <a:p>
            <a:pPr marL="0" indent="0" algn="ctr" eaLnBrk="1" hangingPunct="1">
              <a:buFontTx/>
              <a:buNone/>
            </a:pPr>
            <a:r>
              <a:rPr lang="ru-RU" b="1" i="1" smtClean="0"/>
              <a:t>       - две шестых;  </a:t>
            </a:r>
          </a:p>
          <a:p>
            <a:pPr marL="0" indent="0" algn="r" eaLnBrk="1" hangingPunct="1">
              <a:buFontTx/>
              <a:buNone/>
            </a:pPr>
            <a:r>
              <a:rPr lang="ru-RU" b="1" i="1" smtClean="0"/>
              <a:t>- семь десятых.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5508625" y="3860800"/>
          <a:ext cx="57626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Формула" r:id="rId3" imgW="126835" imgH="355138" progId="Equation.3">
                  <p:embed/>
                </p:oleObj>
              </mc:Choice>
              <mc:Fallback>
                <p:oleObj name="Формула" r:id="rId3" imgW="126835" imgH="355138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3860800"/>
                        <a:ext cx="576263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563938" y="4508500"/>
          <a:ext cx="4318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Формула" r:id="rId5" imgW="139639" imgH="355446" progId="Equation.3">
                  <p:embed/>
                </p:oleObj>
              </mc:Choice>
              <mc:Fallback>
                <p:oleObj name="Формула" r:id="rId5" imgW="139639" imgH="355446" progId="Equation.3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4508500"/>
                        <a:ext cx="431800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148263" y="5157788"/>
          <a:ext cx="4318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Формула" r:id="rId7" imgW="190417" imgH="355446" progId="Equation.3">
                  <p:embed/>
                </p:oleObj>
              </mc:Choice>
              <mc:Fallback>
                <p:oleObj name="Формула" r:id="rId7" imgW="190417" imgH="355446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5157788"/>
                        <a:ext cx="431800" cy="806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53" name="Picture 17" descr="C:\Users\ДНС\Desktop\6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9750" y="3981450"/>
            <a:ext cx="2176463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350" y="404813"/>
            <a:ext cx="7283450" cy="57213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№8. </a:t>
            </a:r>
            <a:r>
              <a:rPr lang="ru-RU" b="1" i="1" smtClean="0">
                <a:solidFill>
                  <a:srgbClr val="002060"/>
                </a:solidFill>
              </a:rPr>
              <a:t>Прочитайте дроби, назовите числитель и знаменатель: </a:t>
            </a:r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algn="ctr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Объясните как понимаете каждую дробь.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1619250" y="1844675"/>
          <a:ext cx="7129463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Формула" r:id="rId3" imgW="1675673" imgH="355446" progId="Equation.3">
                  <p:embed/>
                </p:oleObj>
              </mc:Choice>
              <mc:Fallback>
                <p:oleObj name="Формула" r:id="rId3" imgW="1675673" imgH="355446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844675"/>
                        <a:ext cx="7129463" cy="1512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8" name="Picture 6" descr="C:\Users\ДНС\Desktop\13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3175" y="3835400"/>
            <a:ext cx="3298825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C:\Users\ДНС\Desktop\12 (4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4567238"/>
            <a:ext cx="1855788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C:\Users\ДНС\Desktop\12 (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8038" y="3687763"/>
            <a:ext cx="162877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C:\Users\ДНС\Desktop\12 (2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6175" y="1700213"/>
            <a:ext cx="15128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513" y="161925"/>
            <a:ext cx="7227887" cy="669607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FF0000"/>
                </a:solidFill>
              </a:rPr>
              <a:t>№9. Подумай!</a:t>
            </a: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Как дробь      можно </a:t>
            </a:r>
          </a:p>
          <a:p>
            <a:pPr marL="0" indent="0" algn="r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назвать по другому?</a:t>
            </a:r>
          </a:p>
          <a:p>
            <a:pPr marL="0" indent="0" algn="r" eaLnBrk="1" hangingPunct="1">
              <a:buFontTx/>
              <a:buNone/>
            </a:pPr>
            <a:endParaRPr lang="ru-RU" b="1" i="1" smtClean="0">
              <a:solidFill>
                <a:srgbClr val="002060"/>
              </a:solidFill>
            </a:endParaRPr>
          </a:p>
          <a:p>
            <a:pPr marL="0" indent="0" algn="r" eaLnBrk="1" hangingPunct="1">
              <a:buFontTx/>
              <a:buNone/>
            </a:pPr>
            <a:endParaRPr lang="ru-RU" b="1" i="1" smtClean="0">
              <a:solidFill>
                <a:srgbClr val="00206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Одна третья доли называется …</a:t>
            </a:r>
          </a:p>
          <a:p>
            <a:pPr marL="0" indent="0" eaLnBrk="1" hangingPunct="1">
              <a:buFontTx/>
              <a:buNone/>
            </a:pPr>
            <a:endParaRPr lang="ru-RU" b="1" i="1" smtClean="0">
              <a:solidFill>
                <a:srgbClr val="002060"/>
              </a:solidFill>
            </a:endParaRPr>
          </a:p>
          <a:p>
            <a:pPr marL="0" indent="0" eaLnBrk="1" hangingPunct="1">
              <a:buFontTx/>
              <a:buNone/>
            </a:pPr>
            <a:endParaRPr lang="ru-RU" b="1" i="1" smtClean="0">
              <a:solidFill>
                <a:srgbClr val="002060"/>
              </a:solidFill>
            </a:endParaRPr>
          </a:p>
          <a:p>
            <a:pPr marL="0" indent="0" eaLnBrk="1" hangingPunct="1">
              <a:buFontTx/>
              <a:buNone/>
            </a:pPr>
            <a:endParaRPr lang="ru-RU" i="1" smtClean="0">
              <a:solidFill>
                <a:srgbClr val="002060"/>
              </a:solidFill>
            </a:endParaRPr>
          </a:p>
          <a:p>
            <a:pPr marL="0" indent="0" eaLnBrk="1" hangingPunct="1">
              <a:buFontTx/>
              <a:buNone/>
            </a:pPr>
            <a:endParaRPr lang="ru-RU" b="1" i="1" smtClean="0">
              <a:solidFill>
                <a:srgbClr val="002060"/>
              </a:solidFill>
            </a:endParaRPr>
          </a:p>
          <a:p>
            <a:pPr marL="0" indent="0" eaLnBrk="1" hangingPunct="1">
              <a:buFontTx/>
              <a:buNone/>
            </a:pPr>
            <a:r>
              <a:rPr lang="ru-RU" b="1" i="1" smtClean="0">
                <a:solidFill>
                  <a:srgbClr val="002060"/>
                </a:solidFill>
              </a:rPr>
              <a:t>Одна четвертая доли называется…</a:t>
            </a: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3348038" y="639763"/>
          <a:ext cx="431800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Формула" r:id="rId6" imgW="139639" imgH="342751" progId="Equation.3">
                  <p:embed/>
                </p:oleObj>
              </mc:Choice>
              <mc:Fallback>
                <p:oleObj name="Формула" r:id="rId6" imgW="139639" imgH="342751" progId="Equation.3">
                  <p:embed/>
                  <p:pic>
                    <p:nvPicPr>
                      <p:cNvPr id="0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639763"/>
                        <a:ext cx="431800" cy="1060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Овальная выноска 3"/>
          <p:cNvSpPr/>
          <p:nvPr/>
        </p:nvSpPr>
        <p:spPr>
          <a:xfrm>
            <a:off x="5135563" y="2133600"/>
            <a:ext cx="3540125" cy="719138"/>
          </a:xfrm>
          <a:prstGeom prst="wedgeEllipseCallout">
            <a:avLst>
              <a:gd name="adj1" fmla="val -34324"/>
              <a:gd name="adj2" fmla="val -5690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chemeClr val="tx1"/>
                </a:solidFill>
              </a:rPr>
              <a:t>ПОЛОВИНА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5580063" y="3762375"/>
            <a:ext cx="3240087" cy="804863"/>
          </a:xfrm>
          <a:prstGeom prst="wedgeEllipseCallout">
            <a:avLst>
              <a:gd name="adj1" fmla="val -45853"/>
              <a:gd name="adj2" fmla="val -4116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chemeClr val="tx1"/>
                </a:solidFill>
              </a:rPr>
              <a:t>ТРЕТЬ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5608638" y="5168900"/>
            <a:ext cx="3240087" cy="804863"/>
          </a:xfrm>
          <a:prstGeom prst="wedgeEllipseCallout">
            <a:avLst>
              <a:gd name="adj1" fmla="val -40799"/>
              <a:gd name="adj2" fmla="val 6398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i="1" dirty="0">
                <a:solidFill>
                  <a:schemeClr val="tx1"/>
                </a:solidFill>
              </a:rPr>
              <a:t>ЧЕТВЕРТЬ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382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Оформление по умолчанию</vt:lpstr>
      <vt:lpstr>Формула</vt:lpstr>
      <vt:lpstr>Доли.  Обыкновенные дроби.</vt:lpstr>
      <vt:lpstr>Рассмотрим 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Светлана</cp:lastModifiedBy>
  <cp:revision>73</cp:revision>
  <dcterms:created xsi:type="dcterms:W3CDTF">2012-08-12T16:04:58Z</dcterms:created>
  <dcterms:modified xsi:type="dcterms:W3CDTF">2018-01-10T17:53:29Z</dcterms:modified>
</cp:coreProperties>
</file>