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30"/>
  </p:notesMasterIdLst>
  <p:sldIdLst>
    <p:sldId id="256" r:id="rId2"/>
    <p:sldId id="360" r:id="rId3"/>
    <p:sldId id="363" r:id="rId4"/>
    <p:sldId id="361" r:id="rId5"/>
    <p:sldId id="357" r:id="rId6"/>
    <p:sldId id="362" r:id="rId7"/>
    <p:sldId id="368" r:id="rId8"/>
    <p:sldId id="364" r:id="rId9"/>
    <p:sldId id="365" r:id="rId10"/>
    <p:sldId id="366" r:id="rId11"/>
    <p:sldId id="367" r:id="rId12"/>
    <p:sldId id="369" r:id="rId13"/>
    <p:sldId id="370" r:id="rId14"/>
    <p:sldId id="378" r:id="rId15"/>
    <p:sldId id="379" r:id="rId16"/>
    <p:sldId id="372" r:id="rId17"/>
    <p:sldId id="376" r:id="rId18"/>
    <p:sldId id="380" r:id="rId19"/>
    <p:sldId id="377" r:id="rId20"/>
    <p:sldId id="382" r:id="rId21"/>
    <p:sldId id="383" r:id="rId22"/>
    <p:sldId id="381" r:id="rId23"/>
    <p:sldId id="387" r:id="rId24"/>
    <p:sldId id="388" r:id="rId25"/>
    <p:sldId id="389" r:id="rId26"/>
    <p:sldId id="390" r:id="rId27"/>
    <p:sldId id="391" r:id="rId28"/>
    <p:sldId id="39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CA5DB4-6977-4E34-AA28-FBBCF89BA1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8786F-C913-45DD-9402-D6FDAED6E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77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397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806B0D8-D876-42E7-A9F2-C08B364F979A}" type="slidenum">
              <a:rPr lang="ru-RU" altLang="ru-RU" sz="1200" smtClean="0"/>
              <a:pPr eaLnBrk="1" hangingPunct="1"/>
              <a:t>24</a:t>
            </a:fld>
            <a:endParaRPr lang="ru-RU" altLang="ru-RU" sz="1200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ru-RU" altLang="ru-RU" sz="8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358C24-5F33-4A3C-A777-B060E63A2A5A}" type="slidenum">
              <a:rPr lang="ru-RU" altLang="ru-RU" sz="1200" smtClean="0"/>
              <a:pPr eaLnBrk="1" hangingPunct="1"/>
              <a:t>25</a:t>
            </a:fld>
            <a:endParaRPr lang="ru-RU" altLang="ru-RU" sz="120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ru-RU" altLang="ru-RU" sz="8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85217EB-4FE3-45B0-A6CE-5111A66165B7}" type="slidenum">
              <a:rPr lang="ru-RU" altLang="ru-RU" sz="1200" smtClean="0"/>
              <a:pPr eaLnBrk="1" hangingPunct="1"/>
              <a:t>26</a:t>
            </a:fld>
            <a:endParaRPr lang="ru-RU" altLang="ru-RU" sz="1200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ru-RU" altLang="ru-RU" sz="8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61BEAD-B222-4044-AF04-BD8A3EFE33FA}" type="slidenum">
              <a:rPr lang="ru-RU" altLang="ru-RU" sz="1200" smtClean="0"/>
              <a:pPr eaLnBrk="1" hangingPunct="1"/>
              <a:t>27</a:t>
            </a:fld>
            <a:endParaRPr lang="ru-RU" altLang="ru-RU" sz="1200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ru-RU" altLang="ru-RU" sz="9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499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7043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15219F3-46F1-4F99-85D8-330683A65E95}" type="slidenum">
              <a:rPr lang="ru-RU" altLang="ru-RU" sz="1200" smtClean="0"/>
              <a:pPr eaLnBrk="1" hangingPunct="1"/>
              <a:t>9</a:t>
            </a:fld>
            <a:endParaRPr lang="ru-RU" altLang="ru-RU" sz="120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10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D594810-5EB0-4872-890C-49F5DC31C4E0}" type="slidenum">
              <a:rPr lang="ru-RU" altLang="ru-RU" sz="1200" smtClean="0"/>
              <a:pPr eaLnBrk="1" hangingPunct="1"/>
              <a:t>10</a:t>
            </a:fld>
            <a:endParaRPr lang="ru-RU" altLang="ru-RU" sz="120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10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C520B8-39DA-404F-B6BA-E27CC52DFC23}" type="slidenum">
              <a:rPr lang="ru-RU" altLang="ru-RU" sz="1200" smtClean="0"/>
              <a:pPr eaLnBrk="1" hangingPunct="1"/>
              <a:t>17</a:t>
            </a:fld>
            <a:endParaRPr lang="ru-RU" altLang="ru-RU" sz="120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AAFF285-CCF3-4BEC-B619-4A983D889646}" type="slidenum">
              <a:rPr lang="ru-RU" altLang="ru-RU" sz="1200" smtClean="0"/>
              <a:pPr eaLnBrk="1" hangingPunct="1"/>
              <a:t>19</a:t>
            </a:fld>
            <a:endParaRPr lang="ru-RU" altLang="ru-RU" sz="1200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E567DD-9B88-4746-8CC3-806D3091F3C2}" type="slidenum">
              <a:rPr lang="ru-RU" altLang="ru-RU" sz="1200" smtClean="0"/>
              <a:pPr eaLnBrk="1" hangingPunct="1"/>
              <a:t>20</a:t>
            </a:fld>
            <a:endParaRPr lang="ru-RU" altLang="ru-RU" sz="1200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63772F7-E4C8-4583-93C6-21B97083524E}" type="slidenum">
              <a:rPr lang="ru-RU" altLang="ru-RU" sz="1200" smtClean="0"/>
              <a:pPr eaLnBrk="1" hangingPunct="1"/>
              <a:t>23</a:t>
            </a:fld>
            <a:endParaRPr lang="ru-RU" altLang="ru-RU" sz="1200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916832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4000" b="1" dirty="0">
                <a:solidFill>
                  <a:srgbClr val="C00000"/>
                </a:solidFill>
              </a:rPr>
              <a:t>Экологические </a:t>
            </a:r>
            <a:r>
              <a:rPr lang="en-GB" sz="4000" b="1" dirty="0" err="1">
                <a:solidFill>
                  <a:srgbClr val="C00000"/>
                </a:solidFill>
              </a:rPr>
              <a:t>пирамиды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7376" y="4437112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Выполнила: </a:t>
            </a:r>
            <a:r>
              <a:rPr lang="ru-RU" sz="2000" dirty="0" err="1" smtClean="0"/>
              <a:t>Деулина</a:t>
            </a:r>
            <a:r>
              <a:rPr lang="ru-RU" sz="2000" dirty="0" smtClean="0"/>
              <a:t> Марина</a:t>
            </a:r>
          </a:p>
          <a:p>
            <a:r>
              <a:rPr lang="ru-RU" sz="2000" dirty="0" smtClean="0"/>
              <a:t>учитель: </a:t>
            </a:r>
            <a:r>
              <a:rPr lang="ru-RU" sz="2000" dirty="0" smtClean="0"/>
              <a:t>Лисовская Анна Александровна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62373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2019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18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1115615" y="4797425"/>
            <a:ext cx="777755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dirty="0"/>
              <a:t>Но в морских экосистемах биомасса каждого последующего уровня увеличивается, наблюдается </a:t>
            </a:r>
            <a:r>
              <a:rPr lang="ru-RU" altLang="ru-RU" sz="2400" i="1" dirty="0">
                <a:solidFill>
                  <a:srgbClr val="0000FF"/>
                </a:solidFill>
              </a:rPr>
              <a:t>перевернутая пирамида биомассы</a:t>
            </a:r>
            <a:r>
              <a:rPr lang="ru-RU" altLang="ru-RU" sz="2400" dirty="0" smtClean="0"/>
              <a:t>.</a:t>
            </a:r>
            <a:endParaRPr lang="ru-RU" altLang="ru-RU" sz="2400" dirty="0"/>
          </a:p>
        </p:txBody>
      </p:sp>
      <p:pic>
        <p:nvPicPr>
          <p:cNvPr id="11268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9655" y="836613"/>
            <a:ext cx="6922795" cy="3096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344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9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/>
              <a:t>Перевернутая пирамида биомассы свойственна морским экосистемам, где первичные продуценты (фитопланктонные водоросли) очень быстро делятся, а их потребители (зоопланктонные ракообразные) гораздо крупнее, но размножаются значительно медленнее. Морские позвоночные имеют еще большую массу и длительный цикл воспроизводства.</a:t>
            </a:r>
          </a:p>
        </p:txBody>
      </p:sp>
    </p:spTree>
    <p:extLst>
      <p:ext uri="{BB962C8B-B14F-4D97-AF65-F5344CB8AC3E}">
        <p14:creationId xmlns:p14="http://schemas.microsoft.com/office/powerpoint/2010/main" val="162740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пирамиды энергии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показывает величину потока энергии или продуктивности на последовательных уровнях </a:t>
            </a:r>
          </a:p>
        </p:txBody>
      </p:sp>
      <p:pic>
        <p:nvPicPr>
          <p:cNvPr id="21508" name="Picture 2" descr="Экологическая пирамида энерги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7152084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421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476672"/>
            <a:ext cx="8100392" cy="836613"/>
          </a:xfrm>
          <a:solidFill>
            <a:srgbClr val="FFFF00"/>
          </a:solidFill>
        </p:spPr>
        <p:txBody>
          <a:bodyPr/>
          <a:lstStyle/>
          <a:p>
            <a:pPr algn="ctr" eaLnBrk="1" hangingPunct="1"/>
            <a:r>
              <a:rPr lang="ru-RU" altLang="ru-RU" dirty="0" smtClean="0">
                <a:latin typeface="Arial" charset="0"/>
                <a:cs typeface="Arial" charset="0"/>
              </a:rPr>
              <a:t>Экологические сукцессии</a:t>
            </a:r>
            <a:r>
              <a:rPr lang="ru-RU" altLang="ru-RU" dirty="0" smtClean="0"/>
              <a:t> </a:t>
            </a:r>
          </a:p>
        </p:txBody>
      </p:sp>
      <p:sp>
        <p:nvSpPr>
          <p:cNvPr id="187394" name="Rectangle 2"/>
          <p:cNvSpPr>
            <a:spLocks noChangeArrowheads="1"/>
          </p:cNvSpPr>
          <p:nvPr/>
        </p:nvSpPr>
        <p:spPr bwMode="auto">
          <a:xfrm>
            <a:off x="1043608" y="2164215"/>
            <a:ext cx="7632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3200" b="1" dirty="0"/>
              <a:t>Экологической сукцессией называется</a:t>
            </a:r>
            <a:r>
              <a:rPr lang="ru-RU" altLang="ru-RU" sz="3200" dirty="0"/>
              <a:t> последовательная смена биоценозов в рамках одного биотопа. </a:t>
            </a:r>
          </a:p>
        </p:txBody>
      </p:sp>
    </p:spTree>
    <p:extLst>
      <p:ext uri="{BB962C8B-B14F-4D97-AF65-F5344CB8AC3E}">
        <p14:creationId xmlns:p14="http://schemas.microsoft.com/office/powerpoint/2010/main" val="179682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7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7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Причины смены биогеоценозов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Внешние:</a:t>
            </a:r>
          </a:p>
          <a:p>
            <a:pPr marL="82296" indent="0">
              <a:buNone/>
            </a:pPr>
            <a:r>
              <a:rPr lang="ru-RU" dirty="0" smtClean="0"/>
              <a:t>1. природные катаклизмы</a:t>
            </a:r>
          </a:p>
          <a:p>
            <a:pPr marL="82296" indent="0">
              <a:buNone/>
            </a:pPr>
            <a:r>
              <a:rPr lang="ru-RU" dirty="0" smtClean="0"/>
              <a:t>2. антропогенные факторы</a:t>
            </a:r>
          </a:p>
          <a:p>
            <a:r>
              <a:rPr lang="ru-RU" dirty="0" smtClean="0"/>
              <a:t>Внутренние:</a:t>
            </a:r>
          </a:p>
          <a:p>
            <a:pPr marL="82296" indent="0">
              <a:buNone/>
            </a:pPr>
            <a:r>
              <a:rPr lang="ru-RU" dirty="0"/>
              <a:t>д</a:t>
            </a:r>
            <a:r>
              <a:rPr lang="ru-RU" dirty="0" smtClean="0"/>
              <a:t>еятельность самих организмов.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561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187624" y="188640"/>
            <a:ext cx="7329510" cy="1333487"/>
          </a:xfrm>
          <a:solidFill>
            <a:srgbClr val="C00000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Виды смены биогеоценоза</a:t>
            </a:r>
          </a:p>
        </p:txBody>
      </p:sp>
      <p:sp>
        <p:nvSpPr>
          <p:cNvPr id="248837" name="Rectangle 5"/>
          <p:cNvSpPr>
            <a:spLocks noGrp="1" noRot="1" noChangeArrowheads="1"/>
          </p:cNvSpPr>
          <p:nvPr>
            <p:ph sz="half" idx="1"/>
          </p:nvPr>
        </p:nvSpPr>
        <p:spPr>
          <a:xfrm>
            <a:off x="683568" y="2348880"/>
            <a:ext cx="4032448" cy="41910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2"/>
                </a:solidFill>
              </a:rPr>
              <a:t>Постепенные (Сукцессии)</a:t>
            </a:r>
          </a:p>
          <a:p>
            <a:pPr algn="ctr" eaLnBrk="1" hangingPunct="1">
              <a:defRPr/>
            </a:pPr>
            <a:r>
              <a:rPr lang="ru-RU" dirty="0" smtClean="0"/>
              <a:t>Изменение среды самими организмами.</a:t>
            </a:r>
          </a:p>
          <a:p>
            <a:pPr algn="ctr" eaLnBrk="1" hangingPunct="1">
              <a:defRPr/>
            </a:pPr>
            <a:r>
              <a:rPr lang="ru-RU" dirty="0" smtClean="0"/>
              <a:t>Смена климата</a:t>
            </a:r>
          </a:p>
          <a:p>
            <a:pPr algn="ctr" eaLnBrk="1" hangingPunct="1">
              <a:defRPr/>
            </a:pPr>
            <a:r>
              <a:rPr lang="ru-RU" dirty="0" smtClean="0"/>
              <a:t>В процессе эволюции</a:t>
            </a:r>
          </a:p>
          <a:p>
            <a:pPr algn="ctr" eaLnBrk="1" hangingPunct="1">
              <a:defRPr/>
            </a:pPr>
            <a:endParaRPr lang="ru-RU" sz="3200" dirty="0" smtClean="0"/>
          </a:p>
          <a:p>
            <a:pPr algn="ctr" eaLnBrk="1" hangingPunct="1">
              <a:defRPr/>
            </a:pPr>
            <a:endParaRPr lang="ru-RU" dirty="0" smtClean="0"/>
          </a:p>
        </p:txBody>
      </p:sp>
      <p:sp>
        <p:nvSpPr>
          <p:cNvPr id="248838" name="Rectangle 6"/>
          <p:cNvSpPr>
            <a:spLocks noGrp="1" noRot="1" noChangeArrowheads="1"/>
          </p:cNvSpPr>
          <p:nvPr>
            <p:ph sz="half" idx="2"/>
          </p:nvPr>
        </p:nvSpPr>
        <p:spPr>
          <a:xfrm>
            <a:off x="4751512" y="2420888"/>
            <a:ext cx="4392488" cy="41910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2"/>
                </a:solidFill>
              </a:rPr>
              <a:t>Скачкообразные, внезапные, «катастрофические</a:t>
            </a:r>
            <a:r>
              <a:rPr lang="ru-RU" dirty="0" smtClean="0">
                <a:solidFill>
                  <a:schemeClr val="tx2"/>
                </a:solidFill>
              </a:rPr>
              <a:t>»</a:t>
            </a:r>
          </a:p>
          <a:p>
            <a:pPr algn="ctr" eaLnBrk="1" hangingPunct="1">
              <a:defRPr/>
            </a:pPr>
            <a:r>
              <a:rPr lang="ru-RU" dirty="0" smtClean="0"/>
              <a:t>Природные катастрофы</a:t>
            </a:r>
          </a:p>
          <a:p>
            <a:pPr algn="ctr" eaLnBrk="1" hangingPunct="1">
              <a:defRPr/>
            </a:pPr>
            <a:r>
              <a:rPr lang="ru-RU" dirty="0" smtClean="0"/>
              <a:t>Антропогенный фактор.</a:t>
            </a:r>
          </a:p>
          <a:p>
            <a:pPr eaLnBrk="1" hangingPunct="1">
              <a:defRPr/>
            </a:pPr>
            <a:endParaRPr lang="ru-RU" sz="3200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0245" name="Line 10"/>
          <p:cNvSpPr>
            <a:spLocks noChangeShapeType="1"/>
          </p:cNvSpPr>
          <p:nvPr/>
        </p:nvSpPr>
        <p:spPr bwMode="auto">
          <a:xfrm flipH="1">
            <a:off x="1763713" y="1628775"/>
            <a:ext cx="647700" cy="4318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Line 13"/>
          <p:cNvSpPr>
            <a:spLocks noChangeShapeType="1"/>
          </p:cNvSpPr>
          <p:nvPr/>
        </p:nvSpPr>
        <p:spPr bwMode="auto">
          <a:xfrm>
            <a:off x="6804025" y="1628775"/>
            <a:ext cx="504825" cy="4318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2414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5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844824"/>
            <a:ext cx="7849567" cy="187325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b="1" dirty="0" smtClean="0"/>
              <a:t>Первичные сукцессии (постепенные).</a:t>
            </a:r>
            <a:r>
              <a:rPr lang="ru-RU" altLang="ru-RU" dirty="0" smtClean="0"/>
              <a:t> Сукцессии на территориях, впервые осваиваемых организмами. </a:t>
            </a:r>
          </a:p>
          <a:p>
            <a:pPr eaLnBrk="1" hangingPunct="1"/>
            <a:r>
              <a:rPr lang="ru-RU" altLang="ru-RU" dirty="0" smtClean="0"/>
              <a:t> </a:t>
            </a:r>
            <a:r>
              <a:rPr lang="ru-RU" altLang="ru-RU" b="1" dirty="0" smtClean="0"/>
              <a:t>Вторичные сукцессии</a:t>
            </a:r>
            <a:r>
              <a:rPr lang="ru-RU" altLang="ru-RU" dirty="0" smtClean="0"/>
              <a:t>. Сообщество развивается на месте, где ранее существовала хорошо развитая экосистема  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467544" y="548680"/>
            <a:ext cx="777240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3200" b="1" u="sng" dirty="0"/>
              <a:t>Виды экологических сукцессий</a:t>
            </a:r>
          </a:p>
        </p:txBody>
      </p:sp>
    </p:spTree>
    <p:extLst>
      <p:ext uri="{BB962C8B-B14F-4D97-AF65-F5344CB8AC3E}">
        <p14:creationId xmlns:p14="http://schemas.microsoft.com/office/powerpoint/2010/main" val="72859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9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9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9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15900" y="4826000"/>
            <a:ext cx="8820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endParaRPr lang="ru-RU" altLang="ru-RU"/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4666" y="332656"/>
            <a:ext cx="7853323" cy="3623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1234887" y="4725144"/>
            <a:ext cx="770510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800" dirty="0"/>
              <a:t>Сукцессия, которая начинается на абсолютно лишенном жизни месте, называется </a:t>
            </a:r>
            <a:r>
              <a:rPr lang="ru-RU" altLang="ru-RU" sz="1800" dirty="0">
                <a:solidFill>
                  <a:srgbClr val="FF3300"/>
                </a:solidFill>
              </a:rPr>
              <a:t>первичной</a:t>
            </a:r>
            <a:r>
              <a:rPr lang="ru-RU" altLang="ru-RU" sz="1800" dirty="0"/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1800" dirty="0"/>
              <a:t>Она идет </a:t>
            </a:r>
            <a:r>
              <a:rPr lang="ru-RU" altLang="ru-RU" sz="1800" dirty="0">
                <a:solidFill>
                  <a:srgbClr val="FF3300"/>
                </a:solidFill>
              </a:rPr>
              <a:t>от первичных стадий к </a:t>
            </a:r>
            <a:r>
              <a:rPr lang="ru-RU" altLang="ru-RU" sz="1800" dirty="0" err="1">
                <a:solidFill>
                  <a:srgbClr val="FF3300"/>
                </a:solidFill>
              </a:rPr>
              <a:t>климаксным</a:t>
            </a:r>
            <a:r>
              <a:rPr lang="ru-RU" altLang="ru-RU" sz="1800" dirty="0"/>
              <a:t>. Количество видов постепенно увеличивается, увеличивается и биомасса сообщества.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328216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259632" y="260648"/>
            <a:ext cx="7400948" cy="1190611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Этапы первичной сукцессии</a:t>
            </a:r>
          </a:p>
        </p:txBody>
      </p:sp>
      <p:sp>
        <p:nvSpPr>
          <p:cNvPr id="2529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15616" y="1857364"/>
            <a:ext cx="7571184" cy="4314836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Выветривание горных пород</a:t>
            </a:r>
          </a:p>
          <a:p>
            <a:pPr eaLnBrk="1" hangingPunct="1">
              <a:defRPr/>
            </a:pPr>
            <a:r>
              <a:rPr lang="ru-RU" sz="2800" dirty="0" smtClean="0"/>
              <a:t>Заселение бактерий, водорослей, накипных лишайников и образование почвы</a:t>
            </a:r>
          </a:p>
          <a:p>
            <a:pPr eaLnBrk="1" hangingPunct="1">
              <a:defRPr/>
            </a:pPr>
            <a:r>
              <a:rPr lang="ru-RU" sz="2800" dirty="0" smtClean="0"/>
              <a:t>Поселение мхов, листовых лишайников</a:t>
            </a:r>
          </a:p>
          <a:p>
            <a:pPr eaLnBrk="1" hangingPunct="1">
              <a:defRPr/>
            </a:pPr>
            <a:r>
              <a:rPr lang="ru-RU" sz="2800" dirty="0" smtClean="0"/>
              <a:t>Появление травянистых растений- формирование сообщества</a:t>
            </a:r>
          </a:p>
          <a:p>
            <a:pPr eaLnBrk="1" hangingPunct="1">
              <a:defRPr/>
            </a:pPr>
            <a:r>
              <a:rPr lang="ru-RU" sz="2800" dirty="0" smtClean="0"/>
              <a:t>Поселение кустарников</a:t>
            </a:r>
          </a:p>
          <a:p>
            <a:pPr eaLnBrk="1" hangingPunct="1">
              <a:defRPr/>
            </a:pPr>
            <a:r>
              <a:rPr lang="ru-RU" sz="2800" dirty="0" smtClean="0"/>
              <a:t>Лес- устойчивая экосистема.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4954690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15900" y="4826000"/>
            <a:ext cx="8820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endParaRPr lang="ru-RU" altLang="ru-RU"/>
          </a:p>
        </p:txBody>
      </p:sp>
      <p:pic>
        <p:nvPicPr>
          <p:cNvPr id="1536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0529" y="476672"/>
            <a:ext cx="7894084" cy="364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 Box 9"/>
          <p:cNvSpPr txBox="1">
            <a:spLocks noChangeArrowheads="1"/>
          </p:cNvSpPr>
          <p:nvPr/>
        </p:nvSpPr>
        <p:spPr bwMode="auto">
          <a:xfrm>
            <a:off x="1085784" y="4414837"/>
            <a:ext cx="789408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/>
              <a:t>Если сообщество развивается на месте, где существовал хорошо развитый биоценоз, то </a:t>
            </a:r>
            <a:r>
              <a:rPr lang="ru-RU" altLang="ru-RU" sz="1800" dirty="0">
                <a:solidFill>
                  <a:srgbClr val="FF3300"/>
                </a:solidFill>
              </a:rPr>
              <a:t>сукцессия</a:t>
            </a:r>
            <a:r>
              <a:rPr lang="ru-RU" altLang="ru-RU" dirty="0">
                <a:solidFill>
                  <a:srgbClr val="FF3300"/>
                </a:solidFill>
              </a:rPr>
              <a:t> будет вторичной</a:t>
            </a:r>
            <a:r>
              <a:rPr lang="ru-RU" altLang="ru-RU" dirty="0"/>
              <a:t>. </a:t>
            </a:r>
            <a:endParaRPr lang="ru-RU" altLang="ru-RU" dirty="0" smtClean="0"/>
          </a:p>
          <a:p>
            <a:pPr eaLnBrk="1" hangingPunct="1">
              <a:spcBef>
                <a:spcPct val="50000"/>
              </a:spcBef>
            </a:pPr>
            <a:r>
              <a:rPr lang="ru-RU" altLang="ru-RU" dirty="0" smtClean="0"/>
              <a:t>В </a:t>
            </a:r>
            <a:r>
              <a:rPr lang="ru-RU" altLang="ru-RU" dirty="0"/>
              <a:t>таких местах обычно сохраняются богатые жизненные ресурсы, поэтому вторичные сукцессии приводят к образованию </a:t>
            </a:r>
            <a:r>
              <a:rPr lang="ru-RU" altLang="ru-RU" dirty="0" err="1"/>
              <a:t>климаксного</a:t>
            </a:r>
            <a:r>
              <a:rPr lang="ru-RU" altLang="ru-RU" dirty="0"/>
              <a:t> сообщества </a:t>
            </a:r>
            <a:r>
              <a:rPr lang="ru-RU" altLang="ru-RU" dirty="0">
                <a:solidFill>
                  <a:srgbClr val="FF3300"/>
                </a:solidFill>
              </a:rPr>
              <a:t>значительно быстрее, чем первичные</a:t>
            </a:r>
            <a:r>
              <a:rPr lang="ru-RU" alt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390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89025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 dirty="0" smtClean="0">
                <a:solidFill>
                  <a:srgbClr val="C00000"/>
                </a:solidFill>
              </a:rPr>
              <a:t>Экологические </a:t>
            </a:r>
            <a:r>
              <a:rPr lang="en-GB" sz="4000" b="1" dirty="0" err="1" smtClean="0">
                <a:solidFill>
                  <a:srgbClr val="C00000"/>
                </a:solidFill>
              </a:rPr>
              <a:t>пирамиды</a:t>
            </a:r>
            <a:endParaRPr lang="en-GB" sz="4000" b="1" dirty="0" smtClean="0">
              <a:solidFill>
                <a:srgbClr val="C00000"/>
              </a:solidFill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idx="1"/>
          </p:nvPr>
        </p:nvSpPr>
        <p:spPr>
          <a:xfrm>
            <a:off x="1043608" y="1341438"/>
            <a:ext cx="8100392" cy="5183187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dirty="0" smtClean="0"/>
              <a:t> </a:t>
            </a:r>
            <a:r>
              <a:rPr lang="en-GB" dirty="0" err="1" smtClean="0"/>
              <a:t>Графическое</a:t>
            </a:r>
            <a:r>
              <a:rPr lang="en-GB" dirty="0" smtClean="0"/>
              <a:t> </a:t>
            </a:r>
            <a:r>
              <a:rPr lang="en-GB" dirty="0" err="1" smtClean="0"/>
              <a:t>изображение</a:t>
            </a:r>
            <a:r>
              <a:rPr lang="en-GB" dirty="0" smtClean="0"/>
              <a:t> </a:t>
            </a:r>
            <a:r>
              <a:rPr lang="ru-RU" dirty="0" smtClean="0"/>
              <a:t>пищевой цепи – экологическая пирамида.</a:t>
            </a:r>
          </a:p>
          <a:p>
            <a:pPr eaLnBrk="1" hangingPunct="1">
              <a:lnSpc>
                <a:spcPct val="100000"/>
              </a:lnSpc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dirty="0" smtClean="0"/>
              <a:t>            </a:t>
            </a:r>
          </a:p>
          <a:p>
            <a:pPr algn="ctr" eaLnBrk="1" hangingPunct="1">
              <a:lnSpc>
                <a:spcPct val="100000"/>
              </a:lnSpc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b="1" dirty="0" smtClean="0"/>
              <a:t>Типы экологических пирамид</a:t>
            </a:r>
            <a:endParaRPr lang="en-GB" b="1" dirty="0" smtClean="0"/>
          </a:p>
          <a:p>
            <a:pPr eaLnBrk="1" hangingPunct="1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b="1" dirty="0" smtClean="0"/>
              <a:t> </a:t>
            </a:r>
            <a:r>
              <a:rPr lang="en-GB" dirty="0" err="1" smtClean="0"/>
              <a:t>Пирамида</a:t>
            </a:r>
            <a:r>
              <a:rPr lang="en-GB" dirty="0" smtClean="0"/>
              <a:t> </a:t>
            </a:r>
            <a:r>
              <a:rPr lang="en-GB" dirty="0" err="1" smtClean="0"/>
              <a:t>численности</a:t>
            </a:r>
            <a:r>
              <a:rPr lang="en-GB" dirty="0" smtClean="0"/>
              <a:t> </a:t>
            </a:r>
            <a:endParaRPr lang="ru-RU" dirty="0" smtClean="0"/>
          </a:p>
          <a:p>
            <a:pPr eaLnBrk="1" hangingPunct="1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dirty="0" smtClean="0"/>
              <a:t> </a:t>
            </a:r>
            <a:r>
              <a:rPr lang="en-GB" dirty="0" err="1" smtClean="0"/>
              <a:t>Пирамида</a:t>
            </a:r>
            <a:r>
              <a:rPr lang="en-GB" dirty="0" smtClean="0"/>
              <a:t> </a:t>
            </a:r>
            <a:r>
              <a:rPr lang="en-GB" dirty="0" err="1" smtClean="0"/>
              <a:t>биомассы</a:t>
            </a:r>
            <a:endParaRPr lang="en-GB" dirty="0" smtClean="0"/>
          </a:p>
          <a:p>
            <a:pPr eaLnBrk="1" hangingPunct="1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dirty="0" smtClean="0"/>
              <a:t> </a:t>
            </a:r>
            <a:r>
              <a:rPr lang="en-GB" dirty="0" err="1" smtClean="0"/>
              <a:t>Пирамида</a:t>
            </a:r>
            <a:r>
              <a:rPr lang="en-GB" dirty="0" smtClean="0"/>
              <a:t> </a:t>
            </a:r>
            <a:r>
              <a:rPr lang="en-GB" dirty="0" err="1" smtClean="0"/>
              <a:t>энергии</a:t>
            </a:r>
            <a:r>
              <a:rPr lang="en-GB" dirty="0" smtClean="0"/>
              <a:t> (</a:t>
            </a:r>
            <a:r>
              <a:rPr lang="en-GB" dirty="0" err="1" smtClean="0"/>
              <a:t>или</a:t>
            </a:r>
            <a:r>
              <a:rPr lang="en-GB" dirty="0" smtClean="0"/>
              <a:t> </a:t>
            </a:r>
            <a:r>
              <a:rPr lang="en-GB" dirty="0" err="1" smtClean="0"/>
              <a:t>продукции</a:t>
            </a:r>
            <a:r>
              <a:rPr lang="en-GB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15180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971600" y="332656"/>
            <a:ext cx="5832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i="1" dirty="0" smtClean="0">
                <a:solidFill>
                  <a:srgbClr val="FF3300"/>
                </a:solidFill>
              </a:rPr>
              <a:t>Смена </a:t>
            </a:r>
            <a:r>
              <a:rPr lang="ru-RU" altLang="ru-RU" sz="2400" i="1" dirty="0">
                <a:solidFill>
                  <a:srgbClr val="FF3300"/>
                </a:solidFill>
              </a:rPr>
              <a:t>экосистем</a:t>
            </a:r>
            <a:endParaRPr lang="ru-RU" altLang="ru-RU" dirty="0">
              <a:solidFill>
                <a:srgbClr val="FF3300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172022" y="4293096"/>
            <a:ext cx="7848426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 dirty="0"/>
              <a:t>Например, после пожара или вырубки елового леса происходит его самовосстановление через ряд менее устойчивых экосистем: сначала развивается сообщество светолюбивых травянистых растений, затем подрастают светолюбивые древесные породы, под их защитой появляются всходы ели и </a:t>
            </a:r>
            <a:r>
              <a:rPr lang="ru-RU" altLang="ru-RU" sz="1800" dirty="0">
                <a:solidFill>
                  <a:srgbClr val="0000FF"/>
                </a:solidFill>
              </a:rPr>
              <a:t>примерно через двести лет ели вытесняют светолюбивые породы деревьев.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9" y="800994"/>
            <a:ext cx="7992442" cy="3384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34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20688"/>
            <a:ext cx="8100392" cy="5949280"/>
          </a:xfrm>
          <a:noFill/>
        </p:spPr>
        <p:txBody>
          <a:bodyPr rtlCol="0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ОБРАЗОВАНИЕ БОЛОТ</a:t>
            </a:r>
            <a:endParaRPr lang="ru-RU" sz="24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33CC"/>
                </a:solidFill>
              </a:rPr>
              <a:t>Болота образуются различными способами: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6600"/>
                </a:solidFill>
              </a:rPr>
              <a:t>заболачиванием лесов,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6600"/>
                </a:solidFill>
              </a:rPr>
              <a:t>зарастанием водоемов,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6600"/>
                </a:solidFill>
              </a:rPr>
              <a:t>заболачиванием  лугов.	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6600"/>
                </a:solidFill>
              </a:rPr>
              <a:t>Основным условием заболачивания </a:t>
            </a:r>
            <a:r>
              <a:rPr lang="ru-RU" sz="2600" b="1" dirty="0" smtClean="0">
                <a:solidFill>
                  <a:srgbClr val="0033CC"/>
                </a:solidFill>
              </a:rPr>
              <a:t>леса является  накопление и застаивание воды.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33CC"/>
                </a:solidFill>
              </a:rPr>
              <a:t>В таких случаях в лесу поселяется </a:t>
            </a:r>
            <a:r>
              <a:rPr lang="ru-RU" sz="2600" b="1" dirty="0" smtClean="0">
                <a:solidFill>
                  <a:srgbClr val="006600"/>
                </a:solidFill>
              </a:rPr>
              <a:t>мох — кукушкин  лен, </a:t>
            </a:r>
            <a:r>
              <a:rPr lang="ru-RU" sz="2600" b="1" dirty="0" smtClean="0">
                <a:solidFill>
                  <a:srgbClr val="0033CC"/>
                </a:solidFill>
              </a:rPr>
              <a:t>который способен хорошо </a:t>
            </a:r>
            <a:r>
              <a:rPr lang="ru-RU" sz="2600" b="1" dirty="0" smtClean="0">
                <a:solidFill>
                  <a:srgbClr val="006600"/>
                </a:solidFill>
              </a:rPr>
              <a:t>задерживать влагу, </a:t>
            </a:r>
            <a:r>
              <a:rPr lang="ru-RU" sz="2600" b="1" dirty="0" smtClean="0">
                <a:solidFill>
                  <a:srgbClr val="0033CC"/>
                </a:solidFill>
              </a:rPr>
              <a:t>выпадающую в виде дождя</a:t>
            </a:r>
            <a:r>
              <a:rPr lang="ru-RU" sz="2600" b="1" i="1" dirty="0" smtClean="0">
                <a:solidFill>
                  <a:srgbClr val="0033CC"/>
                </a:solidFill>
              </a:rPr>
              <a:t>. </a:t>
            </a:r>
            <a:endParaRPr lang="ru-RU" sz="2600" b="1" dirty="0" smtClean="0">
              <a:solidFill>
                <a:srgbClr val="0033CC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33CC"/>
                </a:solidFill>
              </a:rPr>
              <a:t>Постепенно кукушкин лен </a:t>
            </a:r>
            <a:r>
              <a:rPr lang="ru-RU" sz="2600" b="1" dirty="0" smtClean="0">
                <a:solidFill>
                  <a:srgbClr val="006600"/>
                </a:solidFill>
              </a:rPr>
              <a:t>отмирает,</a:t>
            </a:r>
            <a:r>
              <a:rPr lang="ru-RU" sz="2600" b="1" dirty="0" smtClean="0">
                <a:solidFill>
                  <a:srgbClr val="0033CC"/>
                </a:solidFill>
              </a:rPr>
              <a:t> в результате создаются условия для образования торфа.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33CC"/>
                </a:solidFill>
              </a:rPr>
              <a:t>В это время в зарослях кукушкина льна появляется </a:t>
            </a:r>
            <a:r>
              <a:rPr lang="ru-RU" sz="2600" b="1" dirty="0" smtClean="0">
                <a:solidFill>
                  <a:srgbClr val="006600"/>
                </a:solidFill>
              </a:rPr>
              <a:t>сфагновый мох, </a:t>
            </a:r>
            <a:r>
              <a:rPr lang="ru-RU" sz="2600" b="1" dirty="0" smtClean="0">
                <a:solidFill>
                  <a:srgbClr val="0033CC"/>
                </a:solidFill>
              </a:rPr>
              <a:t>который быстро его вытесняет.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5560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1296988" y="296863"/>
            <a:ext cx="7559675" cy="900112"/>
          </a:xfrm>
        </p:spPr>
        <p:txBody>
          <a:bodyPr>
            <a:normAutofit fontScale="90000"/>
          </a:bodyPr>
          <a:lstStyle/>
          <a:p>
            <a:r>
              <a:rPr lang="ru-RU" altLang="ru-RU" u="sng" dirty="0" smtClean="0">
                <a:solidFill>
                  <a:srgbClr val="C00000"/>
                </a:solidFill>
                <a:cs typeface="Arial" charset="0"/>
              </a:rPr>
              <a:t>Антропогенный фактор смены биогеоценоза</a:t>
            </a:r>
            <a:endParaRPr lang="ru-RU" altLang="ru-RU" dirty="0" smtClean="0">
              <a:solidFill>
                <a:srgbClr val="C00000"/>
              </a:solidFill>
              <a:cs typeface="Arial" charset="0"/>
            </a:endParaRPr>
          </a:p>
        </p:txBody>
      </p:sp>
      <p:pic>
        <p:nvPicPr>
          <p:cNvPr id="22532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2988" y="1736725"/>
            <a:ext cx="3841750" cy="3870325"/>
          </a:xfrm>
          <a:noFill/>
        </p:spPr>
      </p:pic>
      <p:sp>
        <p:nvSpPr>
          <p:cNvPr id="22531" name="Содержимое 4"/>
          <p:cNvSpPr>
            <a:spLocks noGrp="1"/>
          </p:cNvSpPr>
          <p:nvPr>
            <p:ph sz="half" idx="2"/>
          </p:nvPr>
        </p:nvSpPr>
        <p:spPr>
          <a:xfrm>
            <a:off x="5256213" y="1592263"/>
            <a:ext cx="3600450" cy="4860925"/>
          </a:xfrm>
        </p:spPr>
        <p:txBody>
          <a:bodyPr/>
          <a:lstStyle/>
          <a:p>
            <a:pPr marL="0" indent="358775" eaLnBrk="1" hangingPunct="1"/>
            <a:r>
              <a:rPr lang="ru-RU" altLang="ru-RU" dirty="0" smtClean="0">
                <a:cs typeface="Arial" charset="0"/>
              </a:rPr>
              <a:t>Пожар</a:t>
            </a:r>
          </a:p>
          <a:p>
            <a:pPr marL="0" indent="358775" eaLnBrk="1" hangingPunct="1"/>
            <a:r>
              <a:rPr lang="ru-RU" altLang="ru-RU" dirty="0" smtClean="0">
                <a:cs typeface="Arial" charset="0"/>
              </a:rPr>
              <a:t>Вырубка леса</a:t>
            </a:r>
          </a:p>
          <a:p>
            <a:pPr marL="0" indent="358775" eaLnBrk="1" hangingPunct="1"/>
            <a:r>
              <a:rPr lang="ru-RU" altLang="ru-RU" dirty="0" smtClean="0">
                <a:cs typeface="Arial" charset="0"/>
              </a:rPr>
              <a:t>Расселение и </a:t>
            </a:r>
          </a:p>
          <a:p>
            <a:pPr marL="0" indent="358775" eaLnBrk="1" hangingPunct="1">
              <a:buFont typeface="Wingdings" pitchFamily="2" charset="2"/>
              <a:buNone/>
            </a:pPr>
            <a:r>
              <a:rPr lang="ru-RU" altLang="ru-RU" dirty="0" smtClean="0">
                <a:cs typeface="Arial" charset="0"/>
              </a:rPr>
              <a:t>   акклиматизация </a:t>
            </a:r>
          </a:p>
          <a:p>
            <a:pPr marL="0" indent="358775" eaLnBrk="1" hangingPunct="1">
              <a:buFont typeface="Wingdings" pitchFamily="2" charset="2"/>
              <a:buNone/>
            </a:pPr>
            <a:r>
              <a:rPr lang="ru-RU" altLang="ru-RU" dirty="0" smtClean="0">
                <a:cs typeface="Arial" charset="0"/>
              </a:rPr>
              <a:t>   организмов</a:t>
            </a:r>
          </a:p>
          <a:p>
            <a:pPr marL="0" indent="358775" eaLnBrk="1" hangingPunct="1"/>
            <a:r>
              <a:rPr lang="ru-RU" altLang="ru-RU" dirty="0" err="1" smtClean="0">
                <a:cs typeface="Arial" charset="0"/>
              </a:rPr>
              <a:t>Вытаптывание</a:t>
            </a:r>
            <a:endParaRPr lang="ru-RU" altLang="ru-RU" dirty="0" smtClean="0">
              <a:cs typeface="Arial" charset="0"/>
            </a:endParaRPr>
          </a:p>
          <a:p>
            <a:pPr marL="0" indent="358775" eaLnBrk="1" hangingPunct="1"/>
            <a:r>
              <a:rPr lang="ru-RU" altLang="ru-RU" dirty="0" smtClean="0">
                <a:cs typeface="Arial" charset="0"/>
              </a:rPr>
              <a:t>Выпас скота</a:t>
            </a:r>
          </a:p>
          <a:p>
            <a:pPr marL="0" indent="358775"/>
            <a:endParaRPr lang="ru-RU" altLang="ru-RU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83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5"/>
          <p:cNvSpPr txBox="1">
            <a:spLocks noChangeArrowheads="1"/>
          </p:cNvSpPr>
          <p:nvPr/>
        </p:nvSpPr>
        <p:spPr bwMode="auto">
          <a:xfrm>
            <a:off x="785813" y="2435225"/>
            <a:ext cx="757237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6600" b="1" i="1" dirty="0" err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Агроценозы</a:t>
            </a:r>
            <a:r>
              <a:rPr lang="ru-RU" altLang="ru-RU" sz="66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60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1115616" y="332656"/>
            <a:ext cx="590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i="1" dirty="0" err="1">
                <a:solidFill>
                  <a:srgbClr val="FF3300"/>
                </a:solidFill>
              </a:rPr>
              <a:t>Агроценозы</a:t>
            </a:r>
            <a:endParaRPr lang="ru-RU" altLang="ru-RU" sz="2400" i="1" dirty="0">
              <a:solidFill>
                <a:srgbClr val="FF33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115616" y="4222750"/>
            <a:ext cx="7848997" cy="219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altLang="ru-RU" sz="1800" i="1" dirty="0">
                <a:solidFill>
                  <a:srgbClr val="0000FF"/>
                </a:solidFill>
              </a:rPr>
              <a:t>Биоценозы, которые возникают на землях сельскохозяйственного пользования, называют </a:t>
            </a:r>
            <a:r>
              <a:rPr lang="ru-RU" altLang="ru-RU" sz="1800" i="1" dirty="0" err="1">
                <a:solidFill>
                  <a:srgbClr val="0000FF"/>
                </a:solidFill>
              </a:rPr>
              <a:t>агроценозами</a:t>
            </a:r>
            <a:r>
              <a:rPr lang="ru-RU" altLang="ru-RU" sz="1800" dirty="0"/>
              <a:t>. Сады, парки, посевы сельскохозяйственных растений называются </a:t>
            </a:r>
            <a:r>
              <a:rPr lang="ru-RU" altLang="ru-RU" sz="1800" dirty="0" err="1"/>
              <a:t>агроценозами</a:t>
            </a:r>
            <a:r>
              <a:rPr lang="ru-RU" altLang="ru-RU" sz="1800" dirty="0"/>
              <a:t>.</a:t>
            </a:r>
          </a:p>
          <a:p>
            <a:pPr algn="ctr" eaLnBrk="1" hangingPunct="1">
              <a:spcBef>
                <a:spcPct val="30000"/>
              </a:spcBef>
            </a:pPr>
            <a:r>
              <a:rPr lang="ru-RU" altLang="ru-RU" sz="1800" i="1" dirty="0" smtClean="0">
                <a:solidFill>
                  <a:srgbClr val="0000FF"/>
                </a:solidFill>
              </a:rPr>
              <a:t>Источник энергии:</a:t>
            </a:r>
            <a:endParaRPr lang="ru-RU" altLang="ru-RU" sz="1800" i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30000"/>
              </a:spcBef>
            </a:pPr>
            <a:r>
              <a:rPr lang="ru-RU" altLang="ru-RU" sz="1800" dirty="0"/>
              <a:t>Не только солнечный свет, но энергия вносимых органических удобрений, энергия трудовой деятельности человека, энергия сжигаемого горючего.</a:t>
            </a:r>
          </a:p>
        </p:txBody>
      </p:sp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692150"/>
            <a:ext cx="5832475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698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475656" y="404664"/>
            <a:ext cx="590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i="1" dirty="0" err="1">
                <a:solidFill>
                  <a:srgbClr val="FF3300"/>
                </a:solidFill>
              </a:rPr>
              <a:t>Агроценозы</a:t>
            </a:r>
            <a:endParaRPr lang="ru-RU" altLang="ru-RU" sz="2400" i="1" dirty="0">
              <a:solidFill>
                <a:srgbClr val="FF3300"/>
              </a:solidFill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067175" y="1571625"/>
            <a:ext cx="4648200" cy="2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altLang="ru-RU" sz="1800" i="1" dirty="0" smtClean="0">
                <a:solidFill>
                  <a:srgbClr val="0000FF"/>
                </a:solidFill>
              </a:rPr>
              <a:t>1. Малое разнообразие видов, короткие, неразветвленные цепи питания.</a:t>
            </a:r>
            <a:endParaRPr lang="ru-RU" altLang="ru-RU" sz="1800" i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30000"/>
              </a:spcBef>
            </a:pPr>
            <a:r>
              <a:rPr lang="ru-RU" altLang="ru-RU" sz="1800" dirty="0"/>
              <a:t>Биоценоз отличается меньшим разнообразием видов, часто возделывается одна культура растений (монокультура) — пшеница, рожь, кукуруза</a:t>
            </a:r>
            <a:r>
              <a:rPr lang="ru-RU" altLang="ru-RU" sz="1800" dirty="0" smtClean="0"/>
              <a:t>.</a:t>
            </a:r>
            <a:endParaRPr lang="ru-RU" altLang="ru-RU" sz="1800" dirty="0">
              <a:solidFill>
                <a:srgbClr val="0000FF"/>
              </a:solidFill>
            </a:endParaRPr>
          </a:p>
        </p:txBody>
      </p:sp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072" y="981075"/>
            <a:ext cx="2738866" cy="417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03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547813" y="188913"/>
            <a:ext cx="590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i="1">
                <a:solidFill>
                  <a:srgbClr val="FF3300"/>
                </a:solidFill>
              </a:rPr>
              <a:t>Агроценозы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4050010" y="971550"/>
            <a:ext cx="4719638" cy="183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altLang="ru-RU" sz="1800" dirty="0" smtClean="0">
                <a:solidFill>
                  <a:srgbClr val="0000FF"/>
                </a:solidFill>
              </a:rPr>
              <a:t>2. Незамкнутый круговорот веществ.</a:t>
            </a:r>
            <a:endParaRPr lang="ru-RU" altLang="ru-RU" sz="1800" dirty="0">
              <a:solidFill>
                <a:srgbClr val="0000FF"/>
              </a:solidFill>
            </a:endParaRPr>
          </a:p>
          <a:p>
            <a:pPr eaLnBrk="1" hangingPunct="1">
              <a:spcBef>
                <a:spcPct val="30000"/>
              </a:spcBef>
            </a:pPr>
            <a:r>
              <a:rPr lang="ru-RU" altLang="ru-RU" sz="1800" dirty="0"/>
              <a:t>Круговорот неполный. Урожай, забирается человеком. В результате происходит обеднение почвы и для того, чтобы восстановить ее плодородие, необходимо вносить удобрения.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846" y="981075"/>
            <a:ext cx="2786092" cy="42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80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547813" y="188913"/>
            <a:ext cx="590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i="1">
                <a:solidFill>
                  <a:srgbClr val="FF3300"/>
                </a:solidFill>
              </a:rPr>
              <a:t>Агроценозы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067175" y="1519238"/>
            <a:ext cx="4679950" cy="266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altLang="ru-RU" sz="1800" i="1" dirty="0" smtClean="0">
                <a:solidFill>
                  <a:srgbClr val="0000FF"/>
                </a:solidFill>
              </a:rPr>
              <a:t>3.  Отсутствие </a:t>
            </a:r>
            <a:r>
              <a:rPr lang="ru-RU" altLang="ru-RU" sz="1800" i="1" dirty="0" err="1" smtClean="0">
                <a:solidFill>
                  <a:srgbClr val="0000FF"/>
                </a:solidFill>
              </a:rPr>
              <a:t>саморегуляции</a:t>
            </a:r>
            <a:endParaRPr lang="ru-RU" altLang="ru-RU" sz="1800" i="1" dirty="0">
              <a:solidFill>
                <a:srgbClr val="0000FF"/>
              </a:solidFill>
            </a:endParaRPr>
          </a:p>
          <a:p>
            <a:pPr eaLnBrk="1" hangingPunct="1">
              <a:spcBef>
                <a:spcPct val="30000"/>
              </a:spcBef>
            </a:pPr>
            <a:r>
              <a:rPr lang="ru-RU" altLang="ru-RU" sz="1800" dirty="0" err="1" smtClean="0"/>
              <a:t>Саморегуляция</a:t>
            </a:r>
            <a:r>
              <a:rPr lang="ru-RU" altLang="ru-RU" sz="1800" dirty="0" smtClean="0"/>
              <a:t>  проявляется </a:t>
            </a:r>
            <a:r>
              <a:rPr lang="ru-RU" altLang="ru-RU" sz="1800" dirty="0"/>
              <a:t>очень слабо, так как видовое разнообразие консументов невелико, хищников и паразитов недостаточно для ограничения роста численности растительноядных животных. Поэтому человеку приходится самому регулировать численность многих консументов в </a:t>
            </a:r>
            <a:r>
              <a:rPr lang="ru-RU" altLang="ru-RU" sz="1800" dirty="0" err="1"/>
              <a:t>агроценозе</a:t>
            </a:r>
            <a:r>
              <a:rPr lang="ru-RU" altLang="ru-RU" sz="1800" dirty="0"/>
              <a:t>.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072" y="981075"/>
            <a:ext cx="2738866" cy="417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103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84784"/>
            <a:ext cx="842493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внимание!!!</a:t>
            </a:r>
            <a:endParaRPr lang="ru-RU" sz="8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iles.school-collection.edu.ru/dlrstore/8058ffd6-bb7a-46bd-a562-b1a1be622ddb/%5bBI9ZD_8-03%5d_%5bIL_02%5d-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1844675"/>
            <a:ext cx="6697663" cy="457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957" y="332656"/>
            <a:ext cx="76730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Экологическая пирамида.</a:t>
            </a:r>
          </a:p>
        </p:txBody>
      </p:sp>
    </p:spTree>
    <p:extLst>
      <p:ext uri="{BB962C8B-B14F-4D97-AF65-F5344CB8AC3E}">
        <p14:creationId xmlns:p14="http://schemas.microsoft.com/office/powerpoint/2010/main" val="234263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519" b="5476"/>
          <a:stretch>
            <a:fillRect/>
          </a:stretch>
        </p:blipFill>
        <p:spPr bwMode="auto">
          <a:xfrm>
            <a:off x="5810250" y="4149725"/>
            <a:ext cx="3333750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980728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Правило экологической пирамиды</a:t>
            </a:r>
          </a:p>
        </p:txBody>
      </p:sp>
      <p:pic>
        <p:nvPicPr>
          <p:cNvPr id="6759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844675"/>
            <a:ext cx="1803400" cy="2376488"/>
          </a:xfrm>
          <a:prstGeom prst="rect">
            <a:avLst/>
          </a:prstGeom>
          <a:noFill/>
          <a:ln w="38100" cmpd="dbl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2267744" y="836712"/>
            <a:ext cx="56165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chemeClr val="tx2"/>
                </a:solidFill>
              </a:rPr>
              <a:t>(правило 10%)</a:t>
            </a:r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1035050" y="4221163"/>
            <a:ext cx="2032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ru-RU" sz="1600" b="1">
                <a:solidFill>
                  <a:schemeClr val="accent1"/>
                </a:solidFill>
              </a:rPr>
              <a:t>Р</a:t>
            </a:r>
            <a:r>
              <a:rPr lang="ru-RU" altLang="ru-RU" sz="1600" b="1">
                <a:solidFill>
                  <a:schemeClr val="accent1"/>
                </a:solidFill>
              </a:rPr>
              <a:t>а</a:t>
            </a:r>
            <a:r>
              <a:rPr lang="en-US" altLang="ru-RU" sz="1600" b="1">
                <a:solidFill>
                  <a:schemeClr val="accent1"/>
                </a:solidFill>
              </a:rPr>
              <a:t>ймонд Линдеман</a:t>
            </a:r>
            <a:r>
              <a:rPr lang="en-US" altLang="ru-RU">
                <a:solidFill>
                  <a:schemeClr val="accent1"/>
                </a:solidFill>
              </a:rPr>
              <a:t> </a:t>
            </a:r>
            <a:endParaRPr lang="ru-RU" altLang="ru-RU">
              <a:solidFill>
                <a:schemeClr val="accent1"/>
              </a:solidFill>
            </a:endParaRPr>
          </a:p>
          <a:p>
            <a:pPr algn="ctr" eaLnBrk="1" hangingPunct="1"/>
            <a:r>
              <a:rPr lang="en-US" altLang="ru-RU" sz="1400">
                <a:solidFill>
                  <a:schemeClr val="accent1"/>
                </a:solidFill>
              </a:rPr>
              <a:t>(1915-1942)</a:t>
            </a:r>
            <a:r>
              <a:rPr lang="en-US" altLang="ru-RU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7593" name="Rectangle 9"/>
          <p:cNvSpPr>
            <a:spLocks noChangeArrowheads="1"/>
          </p:cNvSpPr>
          <p:nvPr/>
        </p:nvSpPr>
        <p:spPr bwMode="auto">
          <a:xfrm rot="10800000" flipV="1">
            <a:off x="3275013" y="2278063"/>
            <a:ext cx="5653087" cy="30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2800">
                <a:latin typeface="Arial" charset="0"/>
              </a:rPr>
              <a:t>К</a:t>
            </a:r>
            <a:r>
              <a:rPr lang="en-US" altLang="ru-RU" sz="2800">
                <a:latin typeface="Arial" charset="0"/>
              </a:rPr>
              <a:t>аждый последующий трофический уровень ассимилирует не более </a:t>
            </a:r>
            <a:r>
              <a:rPr lang="ru-RU" altLang="ru-RU" sz="2800">
                <a:latin typeface="Arial" charset="0"/>
              </a:rPr>
              <a:t>                </a:t>
            </a:r>
            <a:r>
              <a:rPr lang="en-US" altLang="ru-RU" sz="2800">
                <a:latin typeface="Arial" charset="0"/>
              </a:rPr>
              <a:t>10% энергии предыдущего.</a:t>
            </a:r>
            <a:endParaRPr lang="ru-RU" altLang="ru-RU" sz="2800">
              <a:latin typeface="Arial" charset="0"/>
            </a:endParaRPr>
          </a:p>
          <a:p>
            <a:pPr eaLnBrk="1" hangingPunct="1"/>
            <a:r>
              <a:rPr lang="ru-RU" altLang="ru-RU" sz="2800" i="1"/>
              <a:t>(с уровня на уровень </a:t>
            </a:r>
          </a:p>
          <a:p>
            <a:pPr eaLnBrk="1" hangingPunct="1"/>
            <a:r>
              <a:rPr lang="ru-RU" altLang="ru-RU" sz="2800" i="1"/>
              <a:t>переходит около </a:t>
            </a:r>
          </a:p>
          <a:p>
            <a:pPr eaLnBrk="1" hangingPunct="1"/>
            <a:r>
              <a:rPr lang="ru-RU" altLang="ru-RU" sz="2800" i="1"/>
              <a:t>10% энергии) </a:t>
            </a:r>
            <a:endParaRPr lang="en-US" altLang="ru-RU" sz="2800" i="1"/>
          </a:p>
        </p:txBody>
      </p:sp>
    </p:spTree>
    <p:extLst>
      <p:ext uri="{BB962C8B-B14F-4D97-AF65-F5344CB8AC3E}">
        <p14:creationId xmlns:p14="http://schemas.microsoft.com/office/powerpoint/2010/main" val="77794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75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1" grpId="0"/>
      <p:bldP spid="67592" grpId="0"/>
      <p:bldP spid="675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20688"/>
            <a:ext cx="7498080" cy="562771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800" dirty="0" smtClean="0">
                <a:latin typeface="Arial Narrow" panose="020B0606020202030204" pitchFamily="34" charset="0"/>
              </a:rPr>
              <a:t>Чем </a:t>
            </a:r>
            <a:r>
              <a:rPr lang="ru-RU" sz="2800" dirty="0">
                <a:latin typeface="Arial Narrow" panose="020B0606020202030204" pitchFamily="34" charset="0"/>
              </a:rPr>
              <a:t>длиннее пищевая цепь, тем больше теряется полезной энергии. Поэтому длина пищевой цепи обычно не превышает 4 - 5 звеньев.</a:t>
            </a:r>
          </a:p>
          <a:p>
            <a:r>
              <a:rPr lang="ru-RU" sz="2800" dirty="0" smtClean="0">
                <a:latin typeface="Arial Narrow" panose="020B0606020202030204" pitchFamily="34" charset="0"/>
              </a:rPr>
              <a:t>Энергия расходуется на процессы жизнедеятельности:  синтез органических веществ, движение, рост. Органические вещества расходуются в процессе дыхания. Часть органического вещества и энергии теряется с непереваренными остатками пищи, продуктами жизнедеятельности.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1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FFA7"/>
          </a:solidFill>
        </p:spPr>
        <p:txBody>
          <a:bodyPr>
            <a:normAutofit fontScale="90000"/>
          </a:bodyPr>
          <a:lstStyle/>
          <a:p>
            <a:pPr algn="ctr" eaLnBrk="1" hangingPunct="1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dirty="0" err="1" smtClean="0">
                <a:solidFill>
                  <a:srgbClr val="C00000"/>
                </a:solidFill>
              </a:rPr>
              <a:t>Пирамида</a:t>
            </a:r>
            <a:r>
              <a:rPr lang="en-GB" sz="4000" dirty="0" smtClean="0">
                <a:solidFill>
                  <a:srgbClr val="C00000"/>
                </a:solidFill>
              </a:rPr>
              <a:t> </a:t>
            </a:r>
            <a:r>
              <a:rPr lang="en-GB" sz="4000" dirty="0" err="1" smtClean="0">
                <a:solidFill>
                  <a:srgbClr val="C00000"/>
                </a:solidFill>
              </a:rPr>
              <a:t>чисел</a:t>
            </a:r>
            <a:r>
              <a:rPr lang="en-GB" sz="4000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en-GB" sz="4000" dirty="0" smtClean="0">
                <a:solidFill>
                  <a:srgbClr val="C00000"/>
                </a:solidFill>
              </a:rPr>
              <a:t>(</a:t>
            </a:r>
            <a:r>
              <a:rPr lang="en-GB" sz="4000" dirty="0" err="1" smtClean="0">
                <a:solidFill>
                  <a:srgbClr val="C00000"/>
                </a:solidFill>
              </a:rPr>
              <a:t>пирамида</a:t>
            </a:r>
            <a:r>
              <a:rPr lang="en-GB" sz="4000" dirty="0" smtClean="0">
                <a:solidFill>
                  <a:srgbClr val="C00000"/>
                </a:solidFill>
              </a:rPr>
              <a:t> </a:t>
            </a:r>
            <a:r>
              <a:rPr lang="en-GB" sz="4000" dirty="0" err="1" smtClean="0">
                <a:solidFill>
                  <a:srgbClr val="C00000"/>
                </a:solidFill>
              </a:rPr>
              <a:t>Элтона</a:t>
            </a:r>
            <a:r>
              <a:rPr lang="en-GB" sz="4000" dirty="0" smtClean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idx="1"/>
          </p:nvPr>
        </p:nvSpPr>
        <p:spPr>
          <a:xfrm>
            <a:off x="1043607" y="1484313"/>
            <a:ext cx="7882905" cy="3313112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dirty="0" smtClean="0"/>
              <a:t>показывает</a:t>
            </a:r>
            <a:r>
              <a:rPr lang="en-GB" dirty="0" smtClean="0"/>
              <a:t> </a:t>
            </a:r>
            <a:r>
              <a:rPr lang="en-GB" dirty="0" err="1" smtClean="0"/>
              <a:t>численность</a:t>
            </a:r>
            <a:r>
              <a:rPr lang="en-GB" dirty="0" smtClean="0"/>
              <a:t> </a:t>
            </a:r>
            <a:r>
              <a:rPr lang="en-GB" dirty="0" err="1" smtClean="0"/>
              <a:t>организмов</a:t>
            </a:r>
            <a:r>
              <a:rPr lang="en-GB" dirty="0" smtClean="0"/>
              <a:t> </a:t>
            </a:r>
            <a:r>
              <a:rPr lang="en-GB" dirty="0" err="1" smtClean="0"/>
              <a:t>на</a:t>
            </a:r>
            <a:r>
              <a:rPr lang="en-GB" dirty="0" smtClean="0"/>
              <a:t> </a:t>
            </a:r>
            <a:r>
              <a:rPr lang="en-GB" dirty="0" err="1" smtClean="0"/>
              <a:t>каждом</a:t>
            </a:r>
            <a:r>
              <a:rPr lang="en-GB" dirty="0" smtClean="0"/>
              <a:t> </a:t>
            </a:r>
            <a:r>
              <a:rPr lang="ru-RU" dirty="0" smtClean="0"/>
              <a:t>трофическом </a:t>
            </a:r>
            <a:r>
              <a:rPr lang="en-GB" dirty="0" err="1" smtClean="0"/>
              <a:t>уровне</a:t>
            </a:r>
            <a:endParaRPr lang="en-GB" dirty="0" smtClean="0"/>
          </a:p>
          <a:p>
            <a:pPr eaLnBrk="1" hangingPunct="1"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b="1" dirty="0" err="1" smtClean="0"/>
              <a:t>Количество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особей</a:t>
            </a:r>
            <a:r>
              <a:rPr lang="en-GB" sz="2800" b="1" dirty="0" smtClean="0"/>
              <a:t>, </a:t>
            </a:r>
            <a:r>
              <a:rPr lang="en-GB" sz="2800" b="1" dirty="0" err="1" smtClean="0"/>
              <a:t>составляющих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последовательный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ряд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звеньев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от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продуцентов</a:t>
            </a:r>
            <a:r>
              <a:rPr lang="en-GB" sz="2800" b="1" dirty="0" smtClean="0"/>
              <a:t> к </a:t>
            </a:r>
            <a:r>
              <a:rPr lang="en-GB" sz="2800" b="1" dirty="0" err="1" smtClean="0"/>
              <a:t>консументам</a:t>
            </a:r>
            <a:r>
              <a:rPr lang="en-GB" sz="2800" b="1" dirty="0" smtClean="0"/>
              <a:t>, </a:t>
            </a:r>
            <a:r>
              <a:rPr lang="en-GB" sz="2800" b="1" dirty="0" err="1" smtClean="0"/>
              <a:t>неуклонно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уменьшается</a:t>
            </a:r>
            <a:endParaRPr lang="en-GB" sz="2800" b="1" dirty="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716463" y="4724400"/>
            <a:ext cx="4038600" cy="1828800"/>
            <a:chOff x="2352" y="2832"/>
            <a:chExt cx="2544" cy="1152"/>
          </a:xfrm>
        </p:grpSpPr>
        <p:sp>
          <p:nvSpPr>
            <p:cNvPr id="41990" name="Rectangle 4"/>
            <p:cNvSpPr>
              <a:spLocks noChangeArrowheads="1"/>
            </p:cNvSpPr>
            <p:nvPr/>
          </p:nvSpPr>
          <p:spPr bwMode="auto">
            <a:xfrm>
              <a:off x="3216" y="3456"/>
              <a:ext cx="1680" cy="528"/>
            </a:xfrm>
            <a:prstGeom prst="rect">
              <a:avLst/>
            </a:prstGeom>
            <a:solidFill>
              <a:srgbClr val="ECD882"/>
            </a:solidFill>
            <a:ln w="9360">
              <a:solidFill>
                <a:srgbClr val="1D1F3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91" name="Rectangle 5"/>
            <p:cNvSpPr>
              <a:spLocks noChangeArrowheads="1"/>
            </p:cNvSpPr>
            <p:nvPr/>
          </p:nvSpPr>
          <p:spPr bwMode="auto">
            <a:xfrm>
              <a:off x="3744" y="3216"/>
              <a:ext cx="672" cy="240"/>
            </a:xfrm>
            <a:prstGeom prst="rect">
              <a:avLst/>
            </a:prstGeom>
            <a:solidFill>
              <a:srgbClr val="ECD882"/>
            </a:solidFill>
            <a:ln w="9360">
              <a:solidFill>
                <a:srgbClr val="1D1F3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92" name="Rectangle 6"/>
            <p:cNvSpPr>
              <a:spLocks noChangeArrowheads="1"/>
            </p:cNvSpPr>
            <p:nvPr/>
          </p:nvSpPr>
          <p:spPr bwMode="auto">
            <a:xfrm>
              <a:off x="3936" y="2928"/>
              <a:ext cx="288" cy="288"/>
            </a:xfrm>
            <a:prstGeom prst="rect">
              <a:avLst/>
            </a:prstGeom>
            <a:solidFill>
              <a:srgbClr val="ECD882"/>
            </a:solidFill>
            <a:ln w="9360">
              <a:solidFill>
                <a:srgbClr val="1D1F3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93" name="Text Box 7"/>
            <p:cNvSpPr txBox="1">
              <a:spLocks noChangeArrowheads="1"/>
            </p:cNvSpPr>
            <p:nvPr/>
          </p:nvSpPr>
          <p:spPr bwMode="auto">
            <a:xfrm>
              <a:off x="3456" y="2832"/>
              <a:ext cx="432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500"/>
                </a:spcBef>
                <a:buFont typeface="Tahoma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>
                  <a:solidFill>
                    <a:srgbClr val="1D1F3F"/>
                  </a:solidFill>
                  <a:latin typeface="Tahoma" pitchFamily="34" charset="0"/>
                </a:rPr>
                <a:t>1</a:t>
              </a:r>
            </a:p>
          </p:txBody>
        </p:sp>
        <p:sp>
          <p:nvSpPr>
            <p:cNvPr id="41994" name="Text Box 8"/>
            <p:cNvSpPr txBox="1">
              <a:spLocks noChangeArrowheads="1"/>
            </p:cNvSpPr>
            <p:nvPr/>
          </p:nvSpPr>
          <p:spPr bwMode="auto">
            <a:xfrm>
              <a:off x="3216" y="3168"/>
              <a:ext cx="480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500"/>
                </a:spcBef>
                <a:buFont typeface="Tahoma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>
                  <a:solidFill>
                    <a:srgbClr val="1D1F3F"/>
                  </a:solidFill>
                  <a:latin typeface="Tahoma" pitchFamily="34" charset="0"/>
                </a:rPr>
                <a:t>4</a:t>
              </a:r>
            </a:p>
          </p:txBody>
        </p:sp>
        <p:sp>
          <p:nvSpPr>
            <p:cNvPr id="41995" name="Text Box 9"/>
            <p:cNvSpPr txBox="1">
              <a:spLocks noChangeArrowheads="1"/>
            </p:cNvSpPr>
            <p:nvPr/>
          </p:nvSpPr>
          <p:spPr bwMode="auto">
            <a:xfrm>
              <a:off x="2352" y="3600"/>
              <a:ext cx="672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500"/>
                </a:spcBef>
                <a:buFont typeface="Tahoma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>
                  <a:solidFill>
                    <a:srgbClr val="1D1F3F"/>
                  </a:solidFill>
                  <a:latin typeface="Tahoma" pitchFamily="34" charset="0"/>
                </a:rPr>
                <a:t>2000</a:t>
              </a:r>
            </a:p>
          </p:txBody>
        </p:sp>
      </p:grpSp>
      <p:pic>
        <p:nvPicPr>
          <p:cNvPr id="41989" name="Picture 12" descr="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354050"/>
            <a:ext cx="2879725" cy="249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62668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pic>
        <p:nvPicPr>
          <p:cNvPr id="19460" name="Picture 2" descr="http://files.school-collection.edu.ru/dlrstore/00000524-1000-4ddd-ee1d-5f0046bc4349/2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72563" cy="680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4572000" y="6427788"/>
            <a:ext cx="45720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ru-RU" sz="1100"/>
              <a:t>http://files.school-collection.edu.ru/dlrstore/00000524-1000-4ddd-ee1d-5f0046bc4349/246.jpg</a:t>
            </a:r>
            <a:endParaRPr lang="ru-RU" altLang="ru-RU" sz="1100"/>
          </a:p>
        </p:txBody>
      </p:sp>
    </p:spTree>
    <p:extLst>
      <p:ext uri="{BB962C8B-B14F-4D97-AF65-F5344CB8AC3E}">
        <p14:creationId xmlns:p14="http://schemas.microsoft.com/office/powerpoint/2010/main" val="214011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71546"/>
          </a:xfrm>
          <a:solidFill>
            <a:srgbClr val="C5FD9B"/>
          </a:solidFill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smtClean="0">
                <a:solidFill>
                  <a:srgbClr val="C00000"/>
                </a:solidFill>
              </a:rPr>
              <a:t>Пирамида биомасс</a:t>
            </a:r>
            <a:endParaRPr lang="en-GB" sz="2400" smtClean="0">
              <a:solidFill>
                <a:srgbClr val="C00000"/>
              </a:solidFill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43000"/>
            <a:ext cx="4067175" cy="3311525"/>
          </a:xfrm>
        </p:spPr>
        <p:txBody>
          <a:bodyPr>
            <a:normAutofit/>
          </a:bodyPr>
          <a:lstStyle/>
          <a:p>
            <a:pPr marL="82296" indent="0" eaLnBrk="1" hangingPunct="1">
              <a:lnSpc>
                <a:spcPct val="100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err="1" smtClean="0"/>
              <a:t>характеризует</a:t>
            </a:r>
            <a:r>
              <a:rPr lang="en-GB" sz="2400" dirty="0" smtClean="0"/>
              <a:t> </a:t>
            </a:r>
            <a:r>
              <a:rPr lang="ru-RU" sz="2400" dirty="0" smtClean="0"/>
              <a:t>суммарную </a:t>
            </a:r>
            <a:r>
              <a:rPr lang="en-GB" sz="2400" dirty="0" err="1" smtClean="0"/>
              <a:t>массу</a:t>
            </a:r>
            <a:r>
              <a:rPr lang="en-GB" sz="2400" dirty="0" smtClean="0"/>
              <a:t> </a:t>
            </a:r>
            <a:r>
              <a:rPr lang="en-GB" sz="2400" dirty="0" err="1" smtClean="0"/>
              <a:t>живого</a:t>
            </a:r>
            <a:r>
              <a:rPr lang="en-GB" sz="2400" dirty="0" smtClean="0"/>
              <a:t> </a:t>
            </a:r>
            <a:r>
              <a:rPr lang="en-GB" sz="2400" dirty="0" err="1" smtClean="0"/>
              <a:t>вещества</a:t>
            </a:r>
            <a:r>
              <a:rPr lang="en-GB" sz="2400" dirty="0" smtClean="0"/>
              <a:t> </a:t>
            </a:r>
            <a:r>
              <a:rPr lang="en-GB" sz="2400" dirty="0" err="1" smtClean="0"/>
              <a:t>на</a:t>
            </a:r>
            <a:r>
              <a:rPr lang="en-GB" sz="2400" dirty="0" smtClean="0"/>
              <a:t> </a:t>
            </a:r>
            <a:r>
              <a:rPr lang="en-GB" sz="2400" dirty="0" err="1" smtClean="0"/>
              <a:t>данном</a:t>
            </a:r>
            <a:r>
              <a:rPr lang="en-GB" sz="2400" dirty="0" smtClean="0"/>
              <a:t> </a:t>
            </a:r>
            <a:r>
              <a:rPr lang="en-GB" sz="2400" dirty="0" err="1" smtClean="0"/>
              <a:t>трофическом</a:t>
            </a:r>
            <a:r>
              <a:rPr lang="en-GB" sz="2400" dirty="0" smtClean="0"/>
              <a:t> </a:t>
            </a:r>
            <a:r>
              <a:rPr lang="en-GB" sz="2400" dirty="0" err="1" smtClean="0"/>
              <a:t>уровне</a:t>
            </a:r>
            <a:endParaRPr lang="en-GB" sz="2400" dirty="0" smtClean="0"/>
          </a:p>
          <a:p>
            <a:pPr marL="82296" indent="0" eaLnBrk="1" hangingPunct="1">
              <a:lnSpc>
                <a:spcPct val="100000"/>
              </a:lnSpc>
              <a:spcBef>
                <a:spcPts val="700"/>
              </a:spcBef>
              <a:buSzPct val="12600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sz="2400" b="1" dirty="0" smtClean="0"/>
              <a:t> </a:t>
            </a:r>
            <a:r>
              <a:rPr lang="en-GB" sz="2400" b="1" dirty="0" smtClean="0"/>
              <a:t>г/м</a:t>
            </a:r>
            <a:r>
              <a:rPr lang="en-GB" sz="2400" b="1" baseline="30000" dirty="0" smtClean="0"/>
              <a:t>2</a:t>
            </a:r>
            <a:r>
              <a:rPr lang="en-GB" sz="2400" b="1" dirty="0" smtClean="0"/>
              <a:t>, г/м</a:t>
            </a:r>
            <a:r>
              <a:rPr lang="en-GB" sz="2400" b="1" baseline="30000" dirty="0" smtClean="0"/>
              <a:t>3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5172869" y="1412776"/>
            <a:ext cx="3786187" cy="225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r">
              <a:lnSpc>
                <a:spcPct val="80000"/>
              </a:lnSpc>
              <a:spcBef>
                <a:spcPts val="1500"/>
              </a:spcBef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>
                <a:solidFill>
                  <a:srgbClr val="1D1F3F"/>
                </a:solidFill>
                <a:latin typeface="Tahoma" pitchFamily="34" charset="0"/>
              </a:rPr>
              <a:t>П – продуценты</a:t>
            </a:r>
          </a:p>
          <a:p>
            <a:pPr algn="r">
              <a:lnSpc>
                <a:spcPct val="80000"/>
              </a:lnSpc>
              <a:spcBef>
                <a:spcPts val="1500"/>
              </a:spcBef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>
                <a:solidFill>
                  <a:srgbClr val="1D1F3F"/>
                </a:solidFill>
                <a:latin typeface="Tahoma" pitchFamily="34" charset="0"/>
              </a:rPr>
              <a:t>РК- </a:t>
            </a:r>
            <a:r>
              <a:rPr lang="ru-RU" b="1">
                <a:solidFill>
                  <a:srgbClr val="1D1F3F"/>
                </a:solidFill>
                <a:latin typeface="Tahoma" pitchFamily="34" charset="0"/>
              </a:rPr>
              <a:t>р</a:t>
            </a:r>
            <a:r>
              <a:rPr lang="en-GB" b="1">
                <a:solidFill>
                  <a:srgbClr val="1D1F3F"/>
                </a:solidFill>
                <a:latin typeface="Tahoma" pitchFamily="34" charset="0"/>
              </a:rPr>
              <a:t>астительноядные консументы</a:t>
            </a:r>
          </a:p>
          <a:p>
            <a:pPr algn="r">
              <a:lnSpc>
                <a:spcPct val="80000"/>
              </a:lnSpc>
              <a:spcBef>
                <a:spcPts val="1500"/>
              </a:spcBef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>
                <a:solidFill>
                  <a:srgbClr val="1D1F3F"/>
                </a:solidFill>
                <a:latin typeface="Tahoma" pitchFamily="34" charset="0"/>
              </a:rPr>
              <a:t>ПК – плотоядные консументы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042988" y="4005263"/>
            <a:ext cx="7775575" cy="2590800"/>
            <a:chOff x="657" y="2523"/>
            <a:chExt cx="4898" cy="1632"/>
          </a:xfrm>
        </p:grpSpPr>
        <p:sp>
          <p:nvSpPr>
            <p:cNvPr id="44038" name="Rectangle 6"/>
            <p:cNvSpPr>
              <a:spLocks noChangeArrowheads="1"/>
            </p:cNvSpPr>
            <p:nvPr/>
          </p:nvSpPr>
          <p:spPr bwMode="auto">
            <a:xfrm>
              <a:off x="3731" y="3723"/>
              <a:ext cx="1824" cy="432"/>
            </a:xfrm>
            <a:prstGeom prst="rect">
              <a:avLst/>
            </a:prstGeom>
            <a:solidFill>
              <a:srgbClr val="ECD882"/>
            </a:solidFill>
            <a:ln w="9360">
              <a:solidFill>
                <a:srgbClr val="1D1F3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39" name="Rectangle 7"/>
            <p:cNvSpPr>
              <a:spLocks noChangeArrowheads="1"/>
            </p:cNvSpPr>
            <p:nvPr/>
          </p:nvSpPr>
          <p:spPr bwMode="auto">
            <a:xfrm>
              <a:off x="4163" y="3339"/>
              <a:ext cx="1104" cy="384"/>
            </a:xfrm>
            <a:prstGeom prst="rect">
              <a:avLst/>
            </a:prstGeom>
            <a:solidFill>
              <a:srgbClr val="ECD882"/>
            </a:solidFill>
            <a:ln w="9360">
              <a:solidFill>
                <a:srgbClr val="1D1F3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40" name="Rectangle 8"/>
            <p:cNvSpPr>
              <a:spLocks noChangeArrowheads="1"/>
            </p:cNvSpPr>
            <p:nvPr/>
          </p:nvSpPr>
          <p:spPr bwMode="auto">
            <a:xfrm>
              <a:off x="4547" y="2523"/>
              <a:ext cx="336" cy="816"/>
            </a:xfrm>
            <a:prstGeom prst="rect">
              <a:avLst/>
            </a:prstGeom>
            <a:solidFill>
              <a:srgbClr val="ECD882"/>
            </a:solidFill>
            <a:ln w="9360">
              <a:solidFill>
                <a:srgbClr val="1D1F3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41" name="Text Box 9"/>
            <p:cNvSpPr txBox="1">
              <a:spLocks noChangeArrowheads="1"/>
            </p:cNvSpPr>
            <p:nvPr/>
          </p:nvSpPr>
          <p:spPr bwMode="auto">
            <a:xfrm>
              <a:off x="4067" y="3771"/>
              <a:ext cx="384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500"/>
                </a:spcBef>
                <a:buFont typeface="Tahoma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>
                  <a:solidFill>
                    <a:srgbClr val="1D1F3F"/>
                  </a:solidFill>
                  <a:latin typeface="Tahoma" pitchFamily="34" charset="0"/>
                </a:rPr>
                <a:t>П</a:t>
              </a:r>
            </a:p>
          </p:txBody>
        </p:sp>
        <p:sp>
          <p:nvSpPr>
            <p:cNvPr id="44042" name="Text Box 10"/>
            <p:cNvSpPr txBox="1">
              <a:spLocks noChangeArrowheads="1"/>
            </p:cNvSpPr>
            <p:nvPr/>
          </p:nvSpPr>
          <p:spPr bwMode="auto">
            <a:xfrm>
              <a:off x="4259" y="3339"/>
              <a:ext cx="528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500"/>
                </a:spcBef>
                <a:buFont typeface="Tahoma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>
                  <a:solidFill>
                    <a:srgbClr val="1D1F3F"/>
                  </a:solidFill>
                  <a:latin typeface="Tahoma" pitchFamily="34" charset="0"/>
                </a:rPr>
                <a:t>РК</a:t>
              </a:r>
            </a:p>
          </p:txBody>
        </p:sp>
        <p:sp>
          <p:nvSpPr>
            <p:cNvPr id="44043" name="Text Box 11"/>
            <p:cNvSpPr txBox="1">
              <a:spLocks noChangeArrowheads="1"/>
            </p:cNvSpPr>
            <p:nvPr/>
          </p:nvSpPr>
          <p:spPr bwMode="auto">
            <a:xfrm>
              <a:off x="4967" y="2750"/>
              <a:ext cx="432" cy="2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500"/>
                </a:spcBef>
                <a:buFont typeface="Tahoma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>
                  <a:solidFill>
                    <a:srgbClr val="1D1F3F"/>
                  </a:solidFill>
                  <a:latin typeface="Tahoma" pitchFamily="34" charset="0"/>
                </a:rPr>
                <a:t>ПК</a:t>
              </a:r>
            </a:p>
          </p:txBody>
        </p:sp>
        <p:sp>
          <p:nvSpPr>
            <p:cNvPr id="44044" name="AutoShape 14"/>
            <p:cNvSpPr>
              <a:spLocks noChangeArrowheads="1"/>
            </p:cNvSpPr>
            <p:nvPr/>
          </p:nvSpPr>
          <p:spPr bwMode="auto">
            <a:xfrm>
              <a:off x="657" y="3022"/>
              <a:ext cx="3221" cy="862"/>
            </a:xfrm>
            <a:prstGeom prst="rightArrowCallout">
              <a:avLst>
                <a:gd name="adj1" fmla="val 25000"/>
                <a:gd name="adj2" fmla="val 25000"/>
                <a:gd name="adj3" fmla="val 62278"/>
                <a:gd name="adj4" fmla="val 66667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045" name="Text Box 15"/>
            <p:cNvSpPr txBox="1">
              <a:spLocks noChangeArrowheads="1"/>
            </p:cNvSpPr>
            <p:nvPr/>
          </p:nvSpPr>
          <p:spPr bwMode="auto">
            <a:xfrm>
              <a:off x="703" y="3067"/>
              <a:ext cx="2131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800"/>
                </a:spcBef>
                <a:buClr>
                  <a:srgbClr val="3A5DF4"/>
                </a:buClr>
                <a:buSzPct val="110000"/>
                <a:buFont typeface="Wingdings" pitchFamily="2" charset="2"/>
                <a:buNone/>
              </a:pPr>
              <a:r>
                <a:rPr lang="en-GB">
                  <a:solidFill>
                    <a:srgbClr val="1D1F3F"/>
                  </a:solidFill>
                </a:rPr>
                <a:t>Пирамида биомасс наземной экосистемы</a:t>
              </a: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487533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790715" y="364412"/>
            <a:ext cx="403225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/>
              <a:t>Если для простоты взять на прирост биомассы 10% от съеденной пищи, то медведь массой 500 кг съел тюленей: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dirty="0"/>
              <a:t>5 т, которым понадобилось рыбы: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dirty="0"/>
              <a:t>50 т, рыба съела зоопланктона: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dirty="0"/>
              <a:t>500 т, а в основании этой экологической пирамиды будут находиться съеденные зоопланктоном: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dirty="0"/>
              <a:t>5000 т фитопланктона.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767" y="1196975"/>
            <a:ext cx="3517818" cy="2736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187623" y="4797152"/>
            <a:ext cx="770555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dirty="0"/>
              <a:t>Это </a:t>
            </a:r>
            <a:r>
              <a:rPr lang="ru-RU" altLang="ru-RU" sz="2400" i="1" dirty="0">
                <a:solidFill>
                  <a:srgbClr val="0000FF"/>
                </a:solidFill>
              </a:rPr>
              <a:t>правило экологической пирамиды биомассы</a:t>
            </a:r>
            <a:r>
              <a:rPr lang="ru-RU" altLang="ru-RU" sz="2400" dirty="0"/>
              <a:t> — биомасса каждого последующего уровня в пищевой цепи прогрессивно уменьшается — </a:t>
            </a:r>
            <a:r>
              <a:rPr lang="ru-RU" altLang="ru-RU" sz="2400" i="1" dirty="0">
                <a:solidFill>
                  <a:srgbClr val="0000FF"/>
                </a:solidFill>
              </a:rPr>
              <a:t>верно для большинства экосистем</a:t>
            </a:r>
            <a:r>
              <a:rPr lang="ru-RU" altLang="ru-RU" sz="2400" dirty="0" smtClean="0"/>
              <a:t>.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343846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1330</TotalTime>
  <Words>788</Words>
  <Application>Microsoft Office PowerPoint</Application>
  <PresentationFormat>Экран (4:3)</PresentationFormat>
  <Paragraphs>124</Paragraphs>
  <Slides>28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Городская</vt:lpstr>
      <vt:lpstr> Экологические пирамиды</vt:lpstr>
      <vt:lpstr>Экологические пирамиды</vt:lpstr>
      <vt:lpstr>Презентация PowerPoint</vt:lpstr>
      <vt:lpstr>Правило экологической пирамиды</vt:lpstr>
      <vt:lpstr>Презентация PowerPoint</vt:lpstr>
      <vt:lpstr>Пирамида чисел  (пирамида Элтона)</vt:lpstr>
      <vt:lpstr>Презентация PowerPoint</vt:lpstr>
      <vt:lpstr>Пирамида биомасс</vt:lpstr>
      <vt:lpstr>Презентация PowerPoint</vt:lpstr>
      <vt:lpstr>Презентация PowerPoint</vt:lpstr>
      <vt:lpstr>Презентация PowerPoint</vt:lpstr>
      <vt:lpstr>пирамиды энергии </vt:lpstr>
      <vt:lpstr>Экологические сукцессии </vt:lpstr>
      <vt:lpstr>Причины смены биогеоценозов</vt:lpstr>
      <vt:lpstr>Виды смены биогеоценоза</vt:lpstr>
      <vt:lpstr>Презентация PowerPoint</vt:lpstr>
      <vt:lpstr>Презентация PowerPoint</vt:lpstr>
      <vt:lpstr>Этапы первичной сукцессии</vt:lpstr>
      <vt:lpstr>Презентация PowerPoint</vt:lpstr>
      <vt:lpstr>Презентация PowerPoint</vt:lpstr>
      <vt:lpstr>Презентация PowerPoint</vt:lpstr>
      <vt:lpstr>Антропогенный фактор смены биогеоценоза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экологии</dc:title>
  <dc:creator>User</dc:creator>
  <cp:lastModifiedBy>Школа</cp:lastModifiedBy>
  <cp:revision>94</cp:revision>
  <dcterms:created xsi:type="dcterms:W3CDTF">2015-04-23T16:28:06Z</dcterms:created>
  <dcterms:modified xsi:type="dcterms:W3CDTF">2019-12-08T20:06:31Z</dcterms:modified>
</cp:coreProperties>
</file>