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420" autoAdjust="0"/>
  </p:normalViewPr>
  <p:slideViewPr>
    <p:cSldViewPr>
      <p:cViewPr varScale="1">
        <p:scale>
          <a:sx n="49" d="100"/>
          <a:sy n="49" d="100"/>
        </p:scale>
        <p:origin x="1902"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50AD30-0F06-4701-9309-300084F51141}" type="datetimeFigureOut">
              <a:rPr lang="ru-RU" smtClean="0"/>
              <a:t>08.12.2019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214CDE-094E-4CF9-AD18-DF95D73FD65B}" type="slidenum">
              <a:rPr lang="ru-RU" smtClean="0"/>
              <a:t>‹#›</a:t>
            </a:fld>
            <a:endParaRPr lang="ru-RU"/>
          </a:p>
        </p:txBody>
      </p:sp>
    </p:spTree>
    <p:extLst>
      <p:ext uri="{BB962C8B-B14F-4D97-AF65-F5344CB8AC3E}">
        <p14:creationId xmlns:p14="http://schemas.microsoft.com/office/powerpoint/2010/main" val="3348792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indent="0">
              <a:buNone/>
            </a:pPr>
            <a:r>
              <a:rPr lang="ru-RU" dirty="0" smtClean="0"/>
              <a:t>1.В натурном эксперименте независимая переменная является естественной и проявляется вне действия экспериментатора. Использование его в социологии ограничено природой социальных объектов, которыми являются люди, поэтому вмешательство экспериментатора должно быть минимальным. Большинство социологических натурных экспериментов проводятся в малых группах. Мысленный эксперимент, в котором реальная исследовательская ситуация создается с помощью мысленной модели, является более распространенным. Он присутствует в каждом социологическом исследовании, где применяются методы статистического анализа. Важное место он занимает при моделировании социальных процессов на компьютере. Мысленный эксперимент позволяет более точно определить стратегию натурного эксперимента.</a:t>
            </a:r>
          </a:p>
          <a:p>
            <a:pPr marL="0" indent="0">
              <a:buNone/>
            </a:pPr>
            <a:r>
              <a:rPr lang="ru-RU" dirty="0" smtClean="0"/>
              <a:t>2.В ходе научно-исследовательского эксперимента проверяется гипотеза, содержащая новые данные научного характера, а в ходе практического - получается информация с целью разработки практических рекомендаций или коррекции управленческих решений в той или иной области. </a:t>
            </a:r>
          </a:p>
          <a:p>
            <a:pPr marL="0" indent="0">
              <a:buNone/>
            </a:pPr>
            <a:r>
              <a:rPr lang="ru-RU" dirty="0" smtClean="0"/>
              <a:t>3. В первом случае экспериментальная группа находится в естественных условиях своего привычного функционирования, во втором экспериментальная группа сформирована искусственно; </a:t>
            </a:r>
          </a:p>
          <a:p>
            <a:pPr marL="0" indent="0">
              <a:buNone/>
            </a:pPr>
            <a:r>
              <a:rPr lang="ru-RU" dirty="0" smtClean="0"/>
              <a:t>4. линейные и параллельные. Линейному анализу подвергается одна и та же группа, которая одновременно выступает как контрольная (исследуется ее первоначальное состояние, фиксируются все характеристики объекта) и как экспериментальная (исследуется те же характеристики после изменения условий функционирования). Параллельный эксперимент предполагает создание двух групп, которые идентичны по всем характеристиками. В ходе этого эксперимента одна группа - экспериментальная - является объектом воздействия (изменяются условия функционирования или определенные характеристики), другая - контрольная - функционирует в условиях, что в течение эксперимента остаются неизменными. Доказательство гипотез при таком эксперименте опирается на сравнение состояния этих групп, в ходе которого сравниваются их характеристики и делается заключение о причинах, направление и величину изменений, которые имели место в ходе эксперимента.</a:t>
            </a:r>
            <a:endParaRPr lang="ru-RU" dirty="0"/>
          </a:p>
        </p:txBody>
      </p:sp>
      <p:sp>
        <p:nvSpPr>
          <p:cNvPr id="4" name="Номер слайда 3"/>
          <p:cNvSpPr>
            <a:spLocks noGrp="1"/>
          </p:cNvSpPr>
          <p:nvPr>
            <p:ph type="sldNum" sz="quarter" idx="10"/>
          </p:nvPr>
        </p:nvSpPr>
        <p:spPr/>
        <p:txBody>
          <a:bodyPr/>
          <a:lstStyle/>
          <a:p>
            <a:fld id="{22214CDE-094E-4CF9-AD18-DF95D73FD65B}" type="slidenum">
              <a:rPr lang="ru-RU" smtClean="0"/>
              <a:t>3</a:t>
            </a:fld>
            <a:endParaRPr lang="ru-RU"/>
          </a:p>
        </p:txBody>
      </p:sp>
    </p:spTree>
    <p:extLst>
      <p:ext uri="{BB962C8B-B14F-4D97-AF65-F5344CB8AC3E}">
        <p14:creationId xmlns:p14="http://schemas.microsoft.com/office/powerpoint/2010/main" val="3764414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1. исследуемый субъект или группа</a:t>
            </a:r>
          </a:p>
          <a:p>
            <a:r>
              <a:rPr lang="ru-RU" dirty="0" smtClean="0"/>
              <a:t>2. Исследователь</a:t>
            </a:r>
          </a:p>
          <a:p>
            <a:r>
              <a:rPr lang="ru-RU" dirty="0" smtClean="0"/>
              <a:t>3. выбранный экспериментатором способ воздействия на испытуемого</a:t>
            </a:r>
          </a:p>
          <a:p>
            <a:r>
              <a:rPr lang="ru-RU" dirty="0" smtClean="0"/>
              <a:t>4. его психическая реакция</a:t>
            </a:r>
          </a:p>
          <a:p>
            <a:r>
              <a:rPr lang="ru-RU" dirty="0" smtClean="0"/>
              <a:t>5. дополнительные к стимуляции воздействия, которые могут влиять на реакции испытуемого </a:t>
            </a:r>
          </a:p>
          <a:p>
            <a:r>
              <a:rPr lang="ru-RU" dirty="0" smtClean="0"/>
              <a:t>                         Ответ испытуемого является внешней реакцией, по которой можно судить о протекающих в его внутреннем, субъективном пространстве процессах. Сами эти процессы есть результат воздействия на него стимуляции и условий опыта.</a:t>
            </a:r>
            <a:endParaRPr lang="ru-RU" dirty="0"/>
          </a:p>
        </p:txBody>
      </p:sp>
      <p:sp>
        <p:nvSpPr>
          <p:cNvPr id="4" name="Номер слайда 3"/>
          <p:cNvSpPr>
            <a:spLocks noGrp="1"/>
          </p:cNvSpPr>
          <p:nvPr>
            <p:ph type="sldNum" sz="quarter" idx="10"/>
          </p:nvPr>
        </p:nvSpPr>
        <p:spPr/>
        <p:txBody>
          <a:bodyPr/>
          <a:lstStyle/>
          <a:p>
            <a:fld id="{22214CDE-094E-4CF9-AD18-DF95D73FD65B}" type="slidenum">
              <a:rPr lang="ru-RU" smtClean="0"/>
              <a:t>4</a:t>
            </a:fld>
            <a:endParaRPr lang="ru-RU"/>
          </a:p>
        </p:txBody>
      </p:sp>
    </p:spTree>
    <p:extLst>
      <p:ext uri="{BB962C8B-B14F-4D97-AF65-F5344CB8AC3E}">
        <p14:creationId xmlns:p14="http://schemas.microsoft.com/office/powerpoint/2010/main" val="2823767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2. (разработка 2-3 методических подходов к рассмотрению данной учебной темы, разработка возможных вариантов проведения различных педагогических мероприятий и др.);</a:t>
            </a:r>
          </a:p>
          <a:p>
            <a:r>
              <a:rPr lang="ru-RU" dirty="0" smtClean="0"/>
              <a:t>3. (в двух примерно одинаковых по уровню подготовленности подразделениях, учебных группах и др.);</a:t>
            </a:r>
            <a:endParaRPr lang="ru-RU" dirty="0"/>
          </a:p>
        </p:txBody>
      </p:sp>
      <p:sp>
        <p:nvSpPr>
          <p:cNvPr id="4" name="Номер слайда 3"/>
          <p:cNvSpPr>
            <a:spLocks noGrp="1"/>
          </p:cNvSpPr>
          <p:nvPr>
            <p:ph type="sldNum" sz="quarter" idx="10"/>
          </p:nvPr>
        </p:nvSpPr>
        <p:spPr/>
        <p:txBody>
          <a:bodyPr/>
          <a:lstStyle/>
          <a:p>
            <a:fld id="{22214CDE-094E-4CF9-AD18-DF95D73FD65B}" type="slidenum">
              <a:rPr lang="ru-RU" smtClean="0"/>
              <a:t>5</a:t>
            </a:fld>
            <a:endParaRPr lang="ru-RU"/>
          </a:p>
        </p:txBody>
      </p:sp>
    </p:spTree>
    <p:extLst>
      <p:ext uri="{BB962C8B-B14F-4D97-AF65-F5344CB8AC3E}">
        <p14:creationId xmlns:p14="http://schemas.microsoft.com/office/powerpoint/2010/main" val="3663332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B4C71EC6-210F-42DE-9C53-41977AD35B3D}" type="datetimeFigureOut">
              <a:rPr lang="ru-RU" smtClean="0"/>
              <a:t>08.12.2019</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B4C71EC6-210F-42DE-9C53-41977AD35B3D}" type="datetimeFigureOut">
              <a:rPr lang="ru-RU" smtClean="0"/>
              <a:t>08.12.2019</a:t>
            </a:fld>
            <a:endParaRPr lang="ru-RU"/>
          </a:p>
        </p:txBody>
      </p:sp>
      <p:sp>
        <p:nvSpPr>
          <p:cNvPr id="9" name="Номер слайда 8"/>
          <p:cNvSpPr>
            <a:spLocks noGrp="1"/>
          </p:cNvSpPr>
          <p:nvPr>
            <p:ph type="sldNum" sz="quarter" idx="15"/>
          </p:nvPr>
        </p:nvSpPr>
        <p:spPr/>
        <p:txBody>
          <a:bodyPr rtlCol="0"/>
          <a:lstStyle/>
          <a:p>
            <a:fld id="{B19B0651-EE4F-4900-A07F-96A6BFA9D0F0}"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B4C71EC6-210F-42DE-9C53-41977AD35B3D}" type="datetimeFigureOut">
              <a:rPr lang="ru-RU" smtClean="0"/>
              <a:t>08.12.2019</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08.12.2019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08.12.2019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B4C71EC6-210F-42DE-9C53-41977AD35B3D}" type="datetimeFigureOut">
              <a:rPr lang="ru-RU" smtClean="0"/>
              <a:t>08.12.2019</a:t>
            </a:fld>
            <a:endParaRPr lang="ru-RU"/>
          </a:p>
        </p:txBody>
      </p:sp>
      <p:sp>
        <p:nvSpPr>
          <p:cNvPr id="7" name="Номер слайда 6"/>
          <p:cNvSpPr>
            <a:spLocks noGrp="1"/>
          </p:cNvSpPr>
          <p:nvPr>
            <p:ph type="sldNum" sz="quarter" idx="11"/>
          </p:nvPr>
        </p:nvSpPr>
        <p:spPr/>
        <p:txBody>
          <a:bodyPr rtlCol="0"/>
          <a:lstStyle/>
          <a:p>
            <a:fld id="{B19B0651-EE4F-4900-A07F-96A6BFA9D0F0}"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08.12.2019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B4C71EC6-210F-42DE-9C53-41977AD35B3D}" type="datetimeFigureOut">
              <a:rPr lang="ru-RU" smtClean="0"/>
              <a:t>08.12.2019</a:t>
            </a:fld>
            <a:endParaRPr lang="ru-RU"/>
          </a:p>
        </p:txBody>
      </p:sp>
      <p:sp>
        <p:nvSpPr>
          <p:cNvPr id="22" name="Номер слайда 21"/>
          <p:cNvSpPr>
            <a:spLocks noGrp="1"/>
          </p:cNvSpPr>
          <p:nvPr>
            <p:ph type="sldNum" sz="quarter" idx="15"/>
          </p:nvPr>
        </p:nvSpPr>
        <p:spPr/>
        <p:txBody>
          <a:bodyPr rtlCol="0"/>
          <a:lstStyle/>
          <a:p>
            <a:fld id="{B19B0651-EE4F-4900-A07F-96A6BFA9D0F0}"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B4C71EC6-210F-42DE-9C53-41977AD35B3D}" type="datetimeFigureOut">
              <a:rPr lang="ru-RU" smtClean="0"/>
              <a:t>08.12.2019</a:t>
            </a:fld>
            <a:endParaRPr lang="ru-RU"/>
          </a:p>
        </p:txBody>
      </p:sp>
      <p:sp>
        <p:nvSpPr>
          <p:cNvPr id="18" name="Номер слайда 17"/>
          <p:cNvSpPr>
            <a:spLocks noGrp="1"/>
          </p:cNvSpPr>
          <p:nvPr>
            <p:ph type="sldNum" sz="quarter" idx="11"/>
          </p:nvPr>
        </p:nvSpPr>
        <p:spPr/>
        <p:txBody>
          <a:bodyPr rtlCol="0"/>
          <a:lstStyle/>
          <a:p>
            <a:fld id="{B19B0651-EE4F-4900-A07F-96A6BFA9D0F0}"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4C71EC6-210F-42DE-9C53-41977AD35B3D}" type="datetimeFigureOut">
              <a:rPr lang="ru-RU" smtClean="0"/>
              <a:t>08.12.2019</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988840"/>
            <a:ext cx="9144000" cy="1894362"/>
          </a:xfrm>
        </p:spPr>
        <p:txBody>
          <a:bodyPr>
            <a:normAutofit/>
          </a:bodyPr>
          <a:lstStyle/>
          <a:p>
            <a:pPr algn="ctr"/>
            <a:r>
              <a:rPr lang="ru-RU" sz="6000" dirty="0" smtClean="0">
                <a:solidFill>
                  <a:schemeClr val="accent2">
                    <a:lumMod val="75000"/>
                  </a:schemeClr>
                </a:solidFill>
                <a:latin typeface="Times New Roman" panose="02020603050405020304" pitchFamily="18" charset="0"/>
                <a:cs typeface="Times New Roman" panose="02020603050405020304" pitchFamily="18" charset="0"/>
              </a:rPr>
              <a:t>Эксперимент </a:t>
            </a:r>
            <a:endParaRPr lang="ru-RU" sz="6000" dirty="0">
              <a:solidFill>
                <a:schemeClr val="accent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715656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971600" y="836712"/>
            <a:ext cx="7104789" cy="53285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087740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solidFill>
                  <a:schemeClr val="accent2">
                    <a:lumMod val="75000"/>
                  </a:schemeClr>
                </a:solidFill>
                <a:latin typeface="Times New Roman" panose="02020603050405020304" pitchFamily="18" charset="0"/>
                <a:cs typeface="Times New Roman" panose="02020603050405020304" pitchFamily="18" charset="0"/>
              </a:rPr>
              <a:t>Социологический эксперимент </a:t>
            </a:r>
          </a:p>
        </p:txBody>
      </p:sp>
      <p:sp>
        <p:nvSpPr>
          <p:cNvPr id="3" name="Объект 2"/>
          <p:cNvSpPr>
            <a:spLocks noGrp="1"/>
          </p:cNvSpPr>
          <p:nvPr>
            <p:ph sz="quarter" idx="1"/>
          </p:nvPr>
        </p:nvSpPr>
        <p:spPr/>
        <p:txBody>
          <a:bodyPr/>
          <a:lstStyle/>
          <a:p>
            <a:pPr marL="0" indent="0">
              <a:buNone/>
            </a:pPr>
            <a:r>
              <a:rPr lang="ru-RU" dirty="0">
                <a:latin typeface="Times New Roman" panose="02020603050405020304" pitchFamily="18" charset="0"/>
                <a:cs typeface="Times New Roman" panose="02020603050405020304" pitchFamily="18" charset="0"/>
              </a:rPr>
              <a:t>Э</a:t>
            </a:r>
            <a:r>
              <a:rPr lang="ru-RU" dirty="0" smtClean="0">
                <a:latin typeface="Times New Roman" panose="02020603050405020304" pitchFamily="18" charset="0"/>
                <a:cs typeface="Times New Roman" panose="02020603050405020304" pitchFamily="18" charset="0"/>
              </a:rPr>
              <a:t>то </a:t>
            </a:r>
            <a:r>
              <a:rPr lang="ru-RU" dirty="0">
                <a:latin typeface="Times New Roman" panose="02020603050405020304" pitchFamily="18" charset="0"/>
                <a:cs typeface="Times New Roman" panose="02020603050405020304" pitchFamily="18" charset="0"/>
              </a:rPr>
              <a:t>способ получения информации о количественные и качественные изменения деятельности и поведения социального объекта (индивид, группа, сообщество) под действием определенных факторов, в специально созданных условиях, строго контролируются экспериментатором.</a:t>
            </a:r>
          </a:p>
        </p:txBody>
      </p:sp>
    </p:spTree>
    <p:extLst>
      <p:ext uri="{BB962C8B-B14F-4D97-AF65-F5344CB8AC3E}">
        <p14:creationId xmlns:p14="http://schemas.microsoft.com/office/powerpoint/2010/main" val="23449208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solidFill>
                  <a:schemeClr val="accent2">
                    <a:lumMod val="75000"/>
                  </a:schemeClr>
                </a:solidFill>
                <a:latin typeface="Times New Roman" panose="02020603050405020304" pitchFamily="18" charset="0"/>
                <a:cs typeface="Times New Roman" panose="02020603050405020304" pitchFamily="18" charset="0"/>
              </a:rPr>
              <a:t>Различают следующие виды социологических экспериментов: </a:t>
            </a:r>
          </a:p>
        </p:txBody>
      </p:sp>
      <p:sp>
        <p:nvSpPr>
          <p:cNvPr id="3" name="Объект 2"/>
          <p:cNvSpPr>
            <a:spLocks noGrp="1"/>
          </p:cNvSpPr>
          <p:nvPr>
            <p:ph sz="quarter" idx="1"/>
          </p:nvPr>
        </p:nvSpPr>
        <p:spPr>
          <a:xfrm>
            <a:off x="467544" y="1600200"/>
            <a:ext cx="8136904" cy="4873752"/>
          </a:xfrm>
        </p:spPr>
        <p:txBody>
          <a:bodyPr>
            <a:normAutofit/>
          </a:bodyPr>
          <a:lstStyle/>
          <a:p>
            <a:pPr marL="457200" indent="-457200">
              <a:buSzPct val="80000"/>
              <a:buFont typeface="+mj-lt"/>
              <a:buAutoNum type="arabicPeriod"/>
            </a:pPr>
            <a:r>
              <a:rPr lang="ru-RU" dirty="0" smtClean="0">
                <a:latin typeface="Times New Roman" panose="02020603050405020304" pitchFamily="18" charset="0"/>
                <a:cs typeface="Times New Roman" panose="02020603050405020304" pitchFamily="18" charset="0"/>
              </a:rPr>
              <a:t>По </a:t>
            </a:r>
            <a:r>
              <a:rPr lang="ru-RU" dirty="0">
                <a:latin typeface="Times New Roman" panose="02020603050405020304" pitchFamily="18" charset="0"/>
                <a:cs typeface="Times New Roman" panose="02020603050405020304" pitchFamily="18" charset="0"/>
              </a:rPr>
              <a:t>способу </a:t>
            </a:r>
            <a:r>
              <a:rPr lang="ru-RU" dirty="0" smtClean="0">
                <a:latin typeface="Times New Roman" panose="02020603050405020304" pitchFamily="18" charset="0"/>
                <a:cs typeface="Times New Roman" panose="02020603050405020304" pitchFamily="18" charset="0"/>
              </a:rPr>
              <a:t>проведения: натурный </a:t>
            </a:r>
            <a:r>
              <a:rPr lang="ru-RU" dirty="0">
                <a:latin typeface="Times New Roman" panose="02020603050405020304" pitchFamily="18" charset="0"/>
                <a:cs typeface="Times New Roman" panose="02020603050405020304" pitchFamily="18" charset="0"/>
              </a:rPr>
              <a:t>и мнимый. </a:t>
            </a:r>
            <a:endParaRPr lang="ru-RU" dirty="0" smtClean="0">
              <a:latin typeface="Times New Roman" panose="02020603050405020304" pitchFamily="18" charset="0"/>
              <a:cs typeface="Times New Roman" panose="02020603050405020304" pitchFamily="18" charset="0"/>
            </a:endParaRPr>
          </a:p>
          <a:p>
            <a:pPr marL="457200" indent="-457200">
              <a:buSzPct val="80000"/>
              <a:buFont typeface="+mj-lt"/>
              <a:buAutoNum type="arabicPeriod"/>
            </a:pPr>
            <a:r>
              <a:rPr lang="ru-RU" dirty="0" smtClean="0">
                <a:latin typeface="Times New Roman" panose="02020603050405020304" pitchFamily="18" charset="0"/>
                <a:cs typeface="Times New Roman" panose="02020603050405020304" pitchFamily="18" charset="0"/>
              </a:rPr>
              <a:t>По </a:t>
            </a:r>
            <a:r>
              <a:rPr lang="ru-RU" dirty="0">
                <a:latin typeface="Times New Roman" panose="02020603050405020304" pitchFamily="18" charset="0"/>
                <a:cs typeface="Times New Roman" panose="02020603050405020304" pitchFamily="18" charset="0"/>
              </a:rPr>
              <a:t>специфике поставленной </a:t>
            </a:r>
            <a:r>
              <a:rPr lang="ru-RU" dirty="0" smtClean="0">
                <a:latin typeface="Times New Roman" panose="02020603050405020304" pitchFamily="18" charset="0"/>
                <a:cs typeface="Times New Roman" panose="02020603050405020304" pitchFamily="18" charset="0"/>
              </a:rPr>
              <a:t>задачи: научно-исследовательские </a:t>
            </a:r>
            <a:r>
              <a:rPr lang="ru-RU" dirty="0">
                <a:latin typeface="Times New Roman" panose="02020603050405020304" pitchFamily="18" charset="0"/>
                <a:cs typeface="Times New Roman" panose="02020603050405020304" pitchFamily="18" charset="0"/>
              </a:rPr>
              <a:t>и прикладные. </a:t>
            </a:r>
            <a:endParaRPr lang="ru-RU" dirty="0" smtClean="0">
              <a:latin typeface="Times New Roman" panose="02020603050405020304" pitchFamily="18" charset="0"/>
              <a:cs typeface="Times New Roman" panose="02020603050405020304" pitchFamily="18" charset="0"/>
            </a:endParaRPr>
          </a:p>
          <a:p>
            <a:pPr marL="457200" indent="-457200">
              <a:buSzPct val="80000"/>
              <a:buFont typeface="+mj-lt"/>
              <a:buAutoNum type="arabicPeriod"/>
            </a:pPr>
            <a:r>
              <a:rPr lang="ru-RU" dirty="0" smtClean="0">
                <a:latin typeface="Times New Roman" panose="02020603050405020304" pitchFamily="18" charset="0"/>
                <a:cs typeface="Times New Roman" panose="02020603050405020304" pitchFamily="18" charset="0"/>
              </a:rPr>
              <a:t>По </a:t>
            </a:r>
            <a:r>
              <a:rPr lang="ru-RU" dirty="0">
                <a:latin typeface="Times New Roman" panose="02020603050405020304" pitchFamily="18" charset="0"/>
                <a:cs typeface="Times New Roman" panose="02020603050405020304" pitchFamily="18" charset="0"/>
              </a:rPr>
              <a:t>характеру экспериментальной </a:t>
            </a:r>
            <a:r>
              <a:rPr lang="ru-RU" dirty="0" smtClean="0">
                <a:latin typeface="Times New Roman" panose="02020603050405020304" pitchFamily="18" charset="0"/>
                <a:cs typeface="Times New Roman" panose="02020603050405020304" pitchFamily="18" charset="0"/>
              </a:rPr>
              <a:t>ситуации:  </a:t>
            </a:r>
            <a:r>
              <a:rPr lang="ru-RU" dirty="0">
                <a:latin typeface="Times New Roman" panose="02020603050405020304" pitchFamily="18" charset="0"/>
                <a:cs typeface="Times New Roman" panose="02020603050405020304" pitchFamily="18" charset="0"/>
              </a:rPr>
              <a:t>полевые и лабораторные. </a:t>
            </a:r>
            <a:endParaRPr lang="ru-RU" dirty="0" smtClean="0">
              <a:latin typeface="Times New Roman" panose="02020603050405020304" pitchFamily="18" charset="0"/>
              <a:cs typeface="Times New Roman" panose="02020603050405020304" pitchFamily="18" charset="0"/>
            </a:endParaRPr>
          </a:p>
          <a:p>
            <a:pPr marL="457200" indent="-457200">
              <a:buSzPct val="80000"/>
              <a:buFont typeface="+mj-lt"/>
              <a:buAutoNum type="arabicPeriod"/>
            </a:pPr>
            <a:r>
              <a:rPr lang="ru-RU" dirty="0" smtClean="0">
                <a:latin typeface="Times New Roman" panose="02020603050405020304" pitchFamily="18" charset="0"/>
                <a:cs typeface="Times New Roman" panose="02020603050405020304" pitchFamily="18" charset="0"/>
              </a:rPr>
              <a:t>По </a:t>
            </a:r>
            <a:r>
              <a:rPr lang="ru-RU" dirty="0">
                <a:latin typeface="Times New Roman" panose="02020603050405020304" pitchFamily="18" charset="0"/>
                <a:cs typeface="Times New Roman" panose="02020603050405020304" pitchFamily="18" charset="0"/>
              </a:rPr>
              <a:t>рациональной последовательности доказательства исследовательских гипотез </a:t>
            </a:r>
          </a:p>
        </p:txBody>
      </p:sp>
    </p:spTree>
    <p:extLst>
      <p:ext uri="{BB962C8B-B14F-4D97-AF65-F5344CB8AC3E}">
        <p14:creationId xmlns:p14="http://schemas.microsoft.com/office/powerpoint/2010/main" val="23481893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2">
                    <a:lumMod val="75000"/>
                  </a:schemeClr>
                </a:solidFill>
                <a:latin typeface="Times New Roman" panose="02020603050405020304" pitchFamily="18" charset="0"/>
                <a:cs typeface="Times New Roman" panose="02020603050405020304" pitchFamily="18" charset="0"/>
              </a:rPr>
              <a:t>Компоненты </a:t>
            </a:r>
            <a:endParaRPr lang="ru-RU"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
          </p:nvPr>
        </p:nvSpPr>
        <p:spPr/>
        <p:txBody>
          <a:bodyPr>
            <a:normAutofit/>
          </a:bodyPr>
          <a:lstStyle/>
          <a:p>
            <a:r>
              <a:rPr lang="ru-RU" dirty="0" smtClean="0">
                <a:latin typeface="Times New Roman" panose="02020603050405020304" pitchFamily="18" charset="0"/>
                <a:cs typeface="Times New Roman" panose="02020603050405020304" pitchFamily="18" charset="0"/>
              </a:rPr>
              <a:t>Испытуемый </a:t>
            </a:r>
          </a:p>
          <a:p>
            <a:r>
              <a:rPr lang="ru-RU" dirty="0" smtClean="0">
                <a:latin typeface="Times New Roman" panose="02020603050405020304" pitchFamily="18" charset="0"/>
                <a:cs typeface="Times New Roman" panose="02020603050405020304" pitchFamily="18" charset="0"/>
              </a:rPr>
              <a:t>Экспериментатор</a:t>
            </a:r>
          </a:p>
          <a:p>
            <a:r>
              <a:rPr lang="ru-RU" dirty="0" smtClean="0">
                <a:latin typeface="Times New Roman" panose="02020603050405020304" pitchFamily="18" charset="0"/>
                <a:cs typeface="Times New Roman" panose="02020603050405020304" pitchFamily="18" charset="0"/>
              </a:rPr>
              <a:t>Стимуляция</a:t>
            </a:r>
          </a:p>
          <a:p>
            <a:r>
              <a:rPr lang="ru-RU" dirty="0" smtClean="0">
                <a:latin typeface="Times New Roman" panose="02020603050405020304" pitchFamily="18" charset="0"/>
                <a:cs typeface="Times New Roman" panose="02020603050405020304" pitchFamily="18" charset="0"/>
              </a:rPr>
              <a:t>Ответ испытуемого на стимуляцию </a:t>
            </a:r>
          </a:p>
          <a:p>
            <a:r>
              <a:rPr lang="ru-RU" dirty="0" smtClean="0">
                <a:latin typeface="Times New Roman" panose="02020603050405020304" pitchFamily="18" charset="0"/>
                <a:cs typeface="Times New Roman" panose="02020603050405020304" pitchFamily="18" charset="0"/>
              </a:rPr>
              <a:t>Условия опыта</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5363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7467600" cy="1143000"/>
          </a:xfrm>
        </p:spPr>
        <p:txBody>
          <a:bodyPr/>
          <a:lstStyle/>
          <a:p>
            <a:r>
              <a:rPr lang="ru-RU" dirty="0" smtClean="0">
                <a:solidFill>
                  <a:schemeClr val="accent2">
                    <a:lumMod val="75000"/>
                  </a:schemeClr>
                </a:solidFill>
                <a:latin typeface="Times New Roman" panose="02020603050405020304" pitchFamily="18" charset="0"/>
                <a:cs typeface="Times New Roman" panose="02020603050405020304" pitchFamily="18" charset="0"/>
              </a:rPr>
              <a:t>Задачи</a:t>
            </a:r>
            <a:endParaRPr lang="ru-RU"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
          </p:nvPr>
        </p:nvSpPr>
        <p:spPr>
          <a:xfrm>
            <a:off x="107504" y="1196752"/>
            <a:ext cx="8496944" cy="5661248"/>
          </a:xfrm>
        </p:spPr>
        <p:txBody>
          <a:bodyPr>
            <a:noAutofit/>
          </a:bodyPr>
          <a:lstStyle/>
          <a:p>
            <a:pPr marL="514350" indent="-514350">
              <a:buSzPct val="80000"/>
              <a:buFont typeface="+mj-lt"/>
              <a:buAutoNum type="arabicPeriod"/>
            </a:pPr>
            <a:r>
              <a:rPr lang="ru-RU" dirty="0" smtClean="0">
                <a:latin typeface="Times New Roman" panose="02020603050405020304" pitchFamily="18" charset="0"/>
                <a:cs typeface="Times New Roman" panose="02020603050405020304" pitchFamily="18" charset="0"/>
              </a:rPr>
              <a:t>Формулирование критериев оптимальности системы мер с позиции ее результативности, затрат времени, средств и усилий;</a:t>
            </a:r>
          </a:p>
          <a:p>
            <a:pPr marL="514350" indent="-514350">
              <a:buSzPct val="80000"/>
              <a:buFont typeface="+mj-lt"/>
              <a:buAutoNum type="arabicPeriod"/>
            </a:pPr>
            <a:r>
              <a:rPr lang="ru-RU" dirty="0" smtClean="0">
                <a:latin typeface="Times New Roman" panose="02020603050405020304" pitchFamily="18" charset="0"/>
                <a:cs typeface="Times New Roman" panose="02020603050405020304" pitchFamily="18" charset="0"/>
              </a:rPr>
              <a:t> Выбор возможных вариантов решения поставленной перед экспериментатором задачи</a:t>
            </a:r>
          </a:p>
          <a:p>
            <a:pPr marL="514350" indent="-514350">
              <a:buSzPct val="80000"/>
              <a:buFont typeface="+mj-lt"/>
              <a:buAutoNum type="arabicPeriod"/>
            </a:pPr>
            <a:r>
              <a:rPr lang="ru-RU" dirty="0" smtClean="0">
                <a:latin typeface="Times New Roman" panose="02020603050405020304" pitchFamily="18" charset="0"/>
                <a:cs typeface="Times New Roman" panose="02020603050405020304" pitchFamily="18" charset="0"/>
              </a:rPr>
              <a:t> Осуществление выбранных вариантов примерно в одних и тех же условиях </a:t>
            </a:r>
          </a:p>
          <a:p>
            <a:pPr marL="514350" indent="-514350">
              <a:buSzPct val="80000"/>
              <a:buFont typeface="+mj-lt"/>
              <a:buAutoNum type="arabicPeriod"/>
            </a:pPr>
            <a:r>
              <a:rPr lang="ru-RU" dirty="0" smtClean="0">
                <a:latin typeface="Times New Roman" panose="02020603050405020304" pitchFamily="18" charset="0"/>
                <a:cs typeface="Times New Roman" panose="02020603050405020304" pitchFamily="18" charset="0"/>
              </a:rPr>
              <a:t> оценка результативности по каждому из вариантов эксперимента;</a:t>
            </a:r>
          </a:p>
          <a:p>
            <a:pPr marL="514350" indent="-514350">
              <a:buSzPct val="80000"/>
              <a:buFont typeface="+mj-lt"/>
              <a:buAutoNum type="arabicPeriod"/>
            </a:pPr>
            <a:r>
              <a:rPr lang="ru-RU" dirty="0" smtClean="0">
                <a:latin typeface="Times New Roman" panose="02020603050405020304" pitchFamily="18" charset="0"/>
                <a:cs typeface="Times New Roman" panose="02020603050405020304" pitchFamily="18" charset="0"/>
              </a:rPr>
              <a:t> Сравнительная оценка всех вариантов эксперимента;</a:t>
            </a:r>
          </a:p>
          <a:p>
            <a:pPr marL="514350" indent="-514350">
              <a:buSzPct val="80000"/>
              <a:buFont typeface="+mj-lt"/>
              <a:buAutoNum type="arabicPeriod"/>
            </a:pPr>
            <a:r>
              <a:rPr lang="ru-RU" dirty="0" smtClean="0">
                <a:latin typeface="Times New Roman" panose="02020603050405020304" pitchFamily="18" charset="0"/>
                <a:cs typeface="Times New Roman" panose="02020603050405020304" pitchFamily="18" charset="0"/>
              </a:rPr>
              <a:t> Выбор одного варианта, который дает наилучшие результаты при меньших затратах времени, средств и усилий, или более результативного варианта при тех же затратах.</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80293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78098"/>
          </a:xfrm>
        </p:spPr>
        <p:txBody>
          <a:bodyPr/>
          <a:lstStyle/>
          <a:p>
            <a:r>
              <a:rPr lang="ru-RU" dirty="0" smtClean="0">
                <a:latin typeface="Times New Roman" panose="02020603050405020304" pitchFamily="18" charset="0"/>
                <a:cs typeface="Times New Roman" panose="02020603050405020304" pitchFamily="18" charset="0"/>
              </a:rPr>
              <a:t>Пример</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
          </p:nvPr>
        </p:nvSpPr>
        <p:spPr>
          <a:xfrm>
            <a:off x="457200" y="1052736"/>
            <a:ext cx="7467600" cy="5421216"/>
          </a:xfrm>
        </p:spPr>
        <p:txBody>
          <a:bodyPr>
            <a:normAutofit lnSpcReduction="10000"/>
          </a:bodyPr>
          <a:lstStyle/>
          <a:p>
            <a:pPr marL="0" indent="0">
              <a:buNone/>
            </a:pPr>
            <a:r>
              <a:rPr lang="ru-RU" dirty="0">
                <a:latin typeface="Times New Roman" panose="02020603050405020304" pitchFamily="18" charset="0"/>
                <a:cs typeface="Times New Roman" panose="02020603050405020304" pitchFamily="18" charset="0"/>
              </a:rPr>
              <a:t>В социальной психологии эффект свидетеля привел к неожиданному выводу, что присутствие других людей сдерживает нас от помощи в чрезвычайных ситуациях. В 1968 году Джон </a:t>
            </a:r>
            <a:r>
              <a:rPr lang="ru-RU" dirty="0" err="1">
                <a:latin typeface="Times New Roman" panose="02020603050405020304" pitchFamily="18" charset="0"/>
                <a:cs typeface="Times New Roman" panose="02020603050405020304" pitchFamily="18" charset="0"/>
              </a:rPr>
              <a:t>Дарли</a:t>
            </a:r>
            <a:r>
              <a:rPr lang="ru-RU" dirty="0">
                <a:latin typeface="Times New Roman" panose="02020603050405020304" pitchFamily="18" charset="0"/>
                <a:cs typeface="Times New Roman" panose="02020603050405020304" pitchFamily="18" charset="0"/>
              </a:rPr>
              <a:t> и </a:t>
            </a:r>
            <a:r>
              <a:rPr lang="ru-RU" dirty="0" err="1">
                <a:latin typeface="Times New Roman" panose="02020603050405020304" pitchFamily="18" charset="0"/>
                <a:cs typeface="Times New Roman" panose="02020603050405020304" pitchFamily="18" charset="0"/>
              </a:rPr>
              <a:t>Бибб</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Латане</a:t>
            </a:r>
            <a:r>
              <a:rPr lang="ru-RU" dirty="0">
                <a:latin typeface="Times New Roman" panose="02020603050405020304" pitchFamily="18" charset="0"/>
                <a:cs typeface="Times New Roman" panose="02020603050405020304" pitchFamily="18" charset="0"/>
              </a:rPr>
              <a:t> изучали поведение свидетелей преступлений. К этому их привело душераздирающее убийство Китти </a:t>
            </a:r>
            <a:r>
              <a:rPr lang="ru-RU" dirty="0" err="1">
                <a:latin typeface="Times New Roman" panose="02020603050405020304" pitchFamily="18" charset="0"/>
                <a:cs typeface="Times New Roman" panose="02020603050405020304" pitchFamily="18" charset="0"/>
              </a:rPr>
              <a:t>Дженовезе</a:t>
            </a:r>
            <a:r>
              <a:rPr lang="ru-RU" dirty="0">
                <a:latin typeface="Times New Roman" panose="02020603050405020304" pitchFamily="18" charset="0"/>
                <a:cs typeface="Times New Roman" panose="02020603050405020304" pitchFamily="18" charset="0"/>
              </a:rPr>
              <a:t>, молодой женщины, убитой средь бела дня на глазах у прохожих, но никем не спасен ной. Авторы эксперимента запирали людей в комнате поодиночке и в группе, а потом пускали дым. Как ни странно, один участник намного быстрее сообщал о дыме, чем в группе. На принятие решения влияли окружающая среда (если место знакомое — вероятность помощи выше), сомнение, нужна ли пострадавшему помощь или с ним все в порядке, и наличие других в радиусе преступления.</a:t>
            </a:r>
          </a:p>
        </p:txBody>
      </p:sp>
    </p:spTree>
    <p:extLst>
      <p:ext uri="{BB962C8B-B14F-4D97-AF65-F5344CB8AC3E}">
        <p14:creationId xmlns:p14="http://schemas.microsoft.com/office/powerpoint/2010/main" val="10421508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2">
                    <a:lumMod val="75000"/>
                  </a:schemeClr>
                </a:solidFill>
                <a:latin typeface="Times New Roman" panose="02020603050405020304" pitchFamily="18" charset="0"/>
                <a:cs typeface="Times New Roman" panose="02020603050405020304" pitchFamily="18" charset="0"/>
              </a:rPr>
              <a:t>Пример</a:t>
            </a:r>
            <a:endParaRPr lang="ru-RU"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
          </p:nvPr>
        </p:nvSpPr>
        <p:spPr/>
        <p:txBody>
          <a:bodyPr>
            <a:normAutofit lnSpcReduction="10000"/>
          </a:bodyPr>
          <a:lstStyle/>
          <a:p>
            <a:pPr marL="0" indent="0">
              <a:buNone/>
            </a:pPr>
            <a:r>
              <a:rPr lang="ru-RU" dirty="0" smtClean="0">
                <a:latin typeface="Times New Roman" panose="02020603050405020304" pitchFamily="18" charset="0"/>
                <a:cs typeface="Times New Roman" panose="02020603050405020304" pitchFamily="18" charset="0"/>
              </a:rPr>
              <a:t>Эффект </a:t>
            </a:r>
            <a:r>
              <a:rPr lang="ru-RU" dirty="0">
                <a:latin typeface="Times New Roman" panose="02020603050405020304" pitchFamily="18" charset="0"/>
                <a:cs typeface="Times New Roman" panose="02020603050405020304" pitchFamily="18" charset="0"/>
              </a:rPr>
              <a:t>ложного консенсуса исследовали три психолога: Росс, Грин и Хаус. В одном из экспериментов они попросили участников прочитать сообщение о конфликте, у которого имелось два способа разрешения. Затем участники должны были сказать, какой из двух вариантов выбрали бы они сами, и какой вариант выберет большинство, а также </a:t>
            </a:r>
            <a:r>
              <a:rPr lang="ru-RU" dirty="0" smtClean="0">
                <a:latin typeface="Times New Roman" panose="02020603050405020304" pitchFamily="18" charset="0"/>
                <a:cs typeface="Times New Roman" panose="02020603050405020304" pitchFamily="18" charset="0"/>
              </a:rPr>
              <a:t>дать характеристику </a:t>
            </a:r>
            <a:r>
              <a:rPr lang="ru-RU" dirty="0">
                <a:latin typeface="Times New Roman" panose="02020603050405020304" pitchFamily="18" charset="0"/>
                <a:cs typeface="Times New Roman" panose="02020603050405020304" pitchFamily="18" charset="0"/>
              </a:rPr>
              <a:t>людям, которые выберут тот или иной вариант. Исследователи обнаружили, что независимо от того, какой из вариантов выбирали участники, они, как правило, считали, что большинство людей тоже выберет именно его. Кроме того, выяснилось, что люди склонны давать негативные описания людям, которые выбирают альтернативу.</a:t>
            </a:r>
          </a:p>
        </p:txBody>
      </p:sp>
    </p:spTree>
    <p:extLst>
      <p:ext uri="{BB962C8B-B14F-4D97-AF65-F5344CB8AC3E}">
        <p14:creationId xmlns:p14="http://schemas.microsoft.com/office/powerpoint/2010/main" val="7603666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7467600" cy="1143000"/>
          </a:xfrm>
        </p:spPr>
        <p:txBody>
          <a:bodyPr/>
          <a:lstStyle/>
          <a:p>
            <a:r>
              <a:rPr lang="ru-RU" dirty="0" smtClean="0">
                <a:solidFill>
                  <a:schemeClr val="accent2">
                    <a:lumMod val="75000"/>
                  </a:schemeClr>
                </a:solidFill>
              </a:rPr>
              <a:t>Особенности эксперимента</a:t>
            </a:r>
            <a:endParaRPr lang="ru-RU" dirty="0">
              <a:solidFill>
                <a:schemeClr val="accent2">
                  <a:lumMod val="75000"/>
                </a:schemeClr>
              </a:solidFill>
            </a:endParaRPr>
          </a:p>
        </p:txBody>
      </p:sp>
      <p:sp>
        <p:nvSpPr>
          <p:cNvPr id="3" name="Объект 2"/>
          <p:cNvSpPr>
            <a:spLocks noGrp="1"/>
          </p:cNvSpPr>
          <p:nvPr>
            <p:ph sz="quarter" idx="1"/>
          </p:nvPr>
        </p:nvSpPr>
        <p:spPr/>
        <p:txBody>
          <a:bodyPr>
            <a:normAutofit/>
          </a:bodyPr>
          <a:lstStyle/>
          <a:p>
            <a:r>
              <a:rPr lang="ru-RU" dirty="0" smtClean="0">
                <a:latin typeface="Times New Roman" panose="02020603050405020304" pitchFamily="18" charset="0"/>
                <a:cs typeface="Times New Roman" panose="02020603050405020304" pitchFamily="18" charset="0"/>
              </a:rPr>
              <a:t>Он всегда предусматривает определенное вмешательство экспериментатора в течение осуществляемого им эксперимента;</a:t>
            </a:r>
          </a:p>
          <a:p>
            <a:r>
              <a:rPr lang="ru-RU" dirty="0" smtClean="0">
                <a:latin typeface="Times New Roman" panose="02020603050405020304" pitchFamily="18" charset="0"/>
                <a:cs typeface="Times New Roman" panose="02020603050405020304" pitchFamily="18" charset="0"/>
              </a:rPr>
              <a:t>Предоставляет конкретный ответ на интересующие исследователя, особенно о причинно-следственных связей исследуемого явления, процесса тому подобное;</a:t>
            </a:r>
          </a:p>
          <a:p>
            <a:r>
              <a:rPr lang="ru-RU" dirty="0" smtClean="0">
                <a:latin typeface="Times New Roman" panose="02020603050405020304" pitchFamily="18" charset="0"/>
                <a:cs typeface="Times New Roman" panose="02020603050405020304" pitchFamily="18" charset="0"/>
              </a:rPr>
              <a:t>Дает возможность проверить исследовательские гипотезы;</a:t>
            </a:r>
          </a:p>
          <a:p>
            <a:r>
              <a:rPr lang="ru-RU" dirty="0" smtClean="0">
                <a:latin typeface="Times New Roman" panose="02020603050405020304" pitchFamily="18" charset="0"/>
                <a:cs typeface="Times New Roman" panose="02020603050405020304" pitchFamily="18" charset="0"/>
              </a:rPr>
              <a:t>Имеет четко выраженный прикладной аспект, поскольку дает ценную информацию для принятия управленческих решений различного уровня.</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34455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2">
                    <a:lumMod val="75000"/>
                  </a:schemeClr>
                </a:solidFill>
                <a:latin typeface="Times New Roman" panose="02020603050405020304" pitchFamily="18" charset="0"/>
                <a:cs typeface="Times New Roman" panose="02020603050405020304" pitchFamily="18" charset="0"/>
              </a:rPr>
              <a:t>Вывод</a:t>
            </a:r>
            <a:endParaRPr lang="ru-RU"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quarter" idx="1"/>
          </p:nvPr>
        </p:nvSpPr>
        <p:spPr/>
        <p:txBody>
          <a:bodyPr/>
          <a:lstStyle/>
          <a:p>
            <a:r>
              <a:rPr lang="ru-RU" dirty="0">
                <a:latin typeface="Times New Roman" panose="02020603050405020304" pitchFamily="18" charset="0"/>
                <a:cs typeface="Times New Roman" panose="02020603050405020304" pitchFamily="18" charset="0"/>
              </a:rPr>
              <a:t>Таким образом, под социологическим экспериментом следует понимать метод сбора и анализа данных, позволяющий осуществить проверку гипотез о наличии или отсутствии причинных связей между социальными явлениями</a:t>
            </a:r>
          </a:p>
        </p:txBody>
      </p:sp>
    </p:spTree>
    <p:extLst>
      <p:ext uri="{BB962C8B-B14F-4D97-AF65-F5344CB8AC3E}">
        <p14:creationId xmlns:p14="http://schemas.microsoft.com/office/powerpoint/2010/main" val="8061558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433</TotalTime>
  <Words>884</Words>
  <Application>Microsoft Office PowerPoint</Application>
  <PresentationFormat>Экран (4:3)</PresentationFormat>
  <Paragraphs>47</Paragraphs>
  <Slides>10</Slides>
  <Notes>3</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10</vt:i4>
      </vt:variant>
    </vt:vector>
  </HeadingPairs>
  <TitlesOfParts>
    <vt:vector size="16" baseType="lpstr">
      <vt:lpstr>Calibri</vt:lpstr>
      <vt:lpstr>Century Schoolbook</vt:lpstr>
      <vt:lpstr>Times New Roman</vt:lpstr>
      <vt:lpstr>Wingdings</vt:lpstr>
      <vt:lpstr>Wingdings 2</vt:lpstr>
      <vt:lpstr>Эркер</vt:lpstr>
      <vt:lpstr>Эксперимент </vt:lpstr>
      <vt:lpstr>Социологический эксперимент </vt:lpstr>
      <vt:lpstr>Различают следующие виды социологических экспериментов: </vt:lpstr>
      <vt:lpstr>Компоненты </vt:lpstr>
      <vt:lpstr>Задачи</vt:lpstr>
      <vt:lpstr>Пример</vt:lpstr>
      <vt:lpstr>Пример</vt:lpstr>
      <vt:lpstr>Особенности эксперимента</vt:lpstr>
      <vt:lpstr>Вывод</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Эксперимент </dc:title>
  <dc:creator>User</dc:creator>
  <cp:lastModifiedBy>user</cp:lastModifiedBy>
  <cp:revision>11</cp:revision>
  <dcterms:created xsi:type="dcterms:W3CDTF">2018-09-25T14:55:41Z</dcterms:created>
  <dcterms:modified xsi:type="dcterms:W3CDTF">2019-12-08T18:59:00Z</dcterms:modified>
</cp:coreProperties>
</file>