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6" r:id="rId11"/>
    <p:sldId id="267" r:id="rId12"/>
    <p:sldId id="264" r:id="rId13"/>
    <p:sldId id="265" r:id="rId14"/>
    <p:sldId id="268" r:id="rId15"/>
    <p:sldId id="269" r:id="rId16"/>
    <p:sldId id="270" r:id="rId17"/>
    <p:sldId id="271"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4" d="100"/>
          <a:sy n="44" d="100"/>
        </p:scale>
        <p:origin x="-1272"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endParaRPr lang="ru-RU" smtClean="0"/>
          </a:p>
          <a:p>
            <a:pPr lvl="1" eaLnBrk="1" latinLnBrk="0" hangingPunct="1"/>
            <a:r>
              <a:rPr lang="ru-RU" smtClean="0"/>
              <a:t>Второй уровень</a:t>
            </a:r>
            <a:endParaRPr lang="ru-RU" smtClean="0"/>
          </a:p>
          <a:p>
            <a:pPr lvl="2" eaLnBrk="1" latinLnBrk="0" hangingPunct="1"/>
            <a:r>
              <a:rPr lang="ru-RU" smtClean="0"/>
              <a:t>Третий уровень</a:t>
            </a:r>
            <a:endParaRPr lang="ru-RU" smtClean="0"/>
          </a:p>
          <a:p>
            <a:pPr lvl="3" eaLnBrk="1" latinLnBrk="0" hangingPunct="1"/>
            <a:r>
              <a:rPr lang="ru-RU" smtClean="0"/>
              <a:t>Четвертый уровень</a:t>
            </a:r>
            <a:endParaRPr lang="ru-RU" smtClean="0"/>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endParaRPr lang="ru-RU" smtClean="0"/>
          </a:p>
          <a:p>
            <a:pPr lvl="1" eaLnBrk="1" latinLnBrk="0" hangingPunct="1"/>
            <a:r>
              <a:rPr lang="ru-RU" smtClean="0"/>
              <a:t>Второй уровень</a:t>
            </a:r>
            <a:endParaRPr lang="ru-RU" smtClean="0"/>
          </a:p>
          <a:p>
            <a:pPr lvl="2" eaLnBrk="1" latinLnBrk="0" hangingPunct="1"/>
            <a:r>
              <a:rPr lang="ru-RU" smtClean="0"/>
              <a:t>Третий уровень</a:t>
            </a:r>
            <a:endParaRPr lang="ru-RU" smtClean="0"/>
          </a:p>
          <a:p>
            <a:pPr lvl="3" eaLnBrk="1" latinLnBrk="0" hangingPunct="1"/>
            <a:r>
              <a:rPr lang="ru-RU" smtClean="0"/>
              <a:t>Четвертый уровень</a:t>
            </a:r>
            <a:endParaRPr lang="ru-RU" smtClean="0"/>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endParaRPr lang="ru-RU" smtClean="0"/>
          </a:p>
          <a:p>
            <a:pPr lvl="1" eaLnBrk="1" latinLnBrk="0" hangingPunct="1"/>
            <a:r>
              <a:rPr lang="ru-RU" smtClean="0"/>
              <a:t>Второй уровень</a:t>
            </a:r>
            <a:endParaRPr lang="ru-RU" smtClean="0"/>
          </a:p>
          <a:p>
            <a:pPr lvl="2" eaLnBrk="1" latinLnBrk="0" hangingPunct="1"/>
            <a:r>
              <a:rPr lang="ru-RU" smtClean="0"/>
              <a:t>Третий уровень</a:t>
            </a:r>
            <a:endParaRPr lang="ru-RU" smtClean="0"/>
          </a:p>
          <a:p>
            <a:pPr lvl="3" eaLnBrk="1" latinLnBrk="0" hangingPunct="1"/>
            <a:r>
              <a:rPr lang="ru-RU" smtClean="0"/>
              <a:t>Четвертый уровень</a:t>
            </a:r>
            <a:endParaRPr lang="ru-RU" smtClean="0"/>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endParaRPr kumimoji="0" lang="ru-RU" smtClean="0"/>
          </a:p>
        </p:txBody>
      </p:sp>
      <p:sp>
        <p:nvSpPr>
          <p:cNvPr id="4" name="Дата 3"/>
          <p:cNvSpPr>
            <a:spLocks noGrp="1"/>
          </p:cNvSpPr>
          <p:nvPr>
            <p:ph type="dt" sz="half" idx="10"/>
          </p:nvPr>
        </p:nvSpPr>
        <p:spPr/>
        <p:txBody>
          <a:bodyPr/>
          <a:lstStyle/>
          <a:p>
            <a:fld id="{5B106E36-FD25-4E2D-B0AA-010F637433A0}" type="datetimeFigureOut">
              <a:rPr lang="ru-RU" smtClean="0"/>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endParaRPr lang="ru-RU" smtClean="0"/>
          </a:p>
          <a:p>
            <a:pPr lvl="1" eaLnBrk="1" latinLnBrk="0" hangingPunct="1"/>
            <a:r>
              <a:rPr lang="ru-RU" smtClean="0"/>
              <a:t>Второй уровень</a:t>
            </a:r>
            <a:endParaRPr lang="ru-RU" smtClean="0"/>
          </a:p>
          <a:p>
            <a:pPr lvl="2" eaLnBrk="1" latinLnBrk="0" hangingPunct="1"/>
            <a:r>
              <a:rPr lang="ru-RU" smtClean="0"/>
              <a:t>Третий уровень</a:t>
            </a:r>
            <a:endParaRPr lang="ru-RU" smtClean="0"/>
          </a:p>
          <a:p>
            <a:pPr lvl="3" eaLnBrk="1" latinLnBrk="0" hangingPunct="1"/>
            <a:r>
              <a:rPr lang="ru-RU" smtClean="0"/>
              <a:t>Четвертый уровень</a:t>
            </a:r>
            <a:endParaRPr lang="ru-RU" smtClean="0"/>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endParaRPr lang="ru-RU" smtClean="0"/>
          </a:p>
          <a:p>
            <a:pPr lvl="1" eaLnBrk="1" latinLnBrk="0" hangingPunct="1"/>
            <a:r>
              <a:rPr lang="ru-RU" smtClean="0"/>
              <a:t>Второй уровень</a:t>
            </a:r>
            <a:endParaRPr lang="ru-RU" smtClean="0"/>
          </a:p>
          <a:p>
            <a:pPr lvl="2" eaLnBrk="1" latinLnBrk="0" hangingPunct="1"/>
            <a:r>
              <a:rPr lang="ru-RU" smtClean="0"/>
              <a:t>Третий уровень</a:t>
            </a:r>
            <a:endParaRPr lang="ru-RU" smtClean="0"/>
          </a:p>
          <a:p>
            <a:pPr lvl="3" eaLnBrk="1" latinLnBrk="0" hangingPunct="1"/>
            <a:r>
              <a:rPr lang="ru-RU" smtClean="0"/>
              <a:t>Четвертый уровень</a:t>
            </a:r>
            <a:endParaRPr lang="ru-RU" smtClean="0"/>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endParaRPr kumimoji="0" lang="ru-RU" smtClean="0"/>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endParaRPr kumimoji="0" lang="ru-RU" smtClean="0"/>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endParaRPr lang="ru-RU" smtClean="0"/>
          </a:p>
          <a:p>
            <a:pPr lvl="1" eaLnBrk="1" latinLnBrk="0" hangingPunct="1"/>
            <a:r>
              <a:rPr lang="ru-RU" smtClean="0"/>
              <a:t>Второй уровень</a:t>
            </a:r>
            <a:endParaRPr lang="ru-RU" smtClean="0"/>
          </a:p>
          <a:p>
            <a:pPr lvl="2" eaLnBrk="1" latinLnBrk="0" hangingPunct="1"/>
            <a:r>
              <a:rPr lang="ru-RU" smtClean="0"/>
              <a:t>Третий уровень</a:t>
            </a:r>
            <a:endParaRPr lang="ru-RU" smtClean="0"/>
          </a:p>
          <a:p>
            <a:pPr lvl="3" eaLnBrk="1" latinLnBrk="0" hangingPunct="1"/>
            <a:r>
              <a:rPr lang="ru-RU" smtClean="0"/>
              <a:t>Четвертый уровень</a:t>
            </a:r>
            <a:endParaRPr lang="ru-RU" smtClean="0"/>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endParaRPr lang="ru-RU" smtClean="0"/>
          </a:p>
          <a:p>
            <a:pPr lvl="1" eaLnBrk="1" latinLnBrk="0" hangingPunct="1"/>
            <a:r>
              <a:rPr lang="ru-RU" smtClean="0"/>
              <a:t>Второй уровень</a:t>
            </a:r>
            <a:endParaRPr lang="ru-RU" smtClean="0"/>
          </a:p>
          <a:p>
            <a:pPr lvl="2" eaLnBrk="1" latinLnBrk="0" hangingPunct="1"/>
            <a:r>
              <a:rPr lang="ru-RU" smtClean="0"/>
              <a:t>Третий уровень</a:t>
            </a:r>
            <a:endParaRPr lang="ru-RU" smtClean="0"/>
          </a:p>
          <a:p>
            <a:pPr lvl="3" eaLnBrk="1" latinLnBrk="0" hangingPunct="1"/>
            <a:r>
              <a:rPr lang="ru-RU" smtClean="0"/>
              <a:t>Четвертый уровень</a:t>
            </a:r>
            <a:endParaRPr lang="ru-RU" smtClean="0"/>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endParaRPr kumimoji="0" lang="ru-RU" smtClean="0"/>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endParaRPr lang="ru-RU" smtClean="0"/>
          </a:p>
          <a:p>
            <a:pPr lvl="1" eaLnBrk="1" latinLnBrk="0" hangingPunct="1"/>
            <a:r>
              <a:rPr lang="ru-RU" smtClean="0"/>
              <a:t>Второй уровень</a:t>
            </a:r>
            <a:endParaRPr lang="ru-RU" smtClean="0"/>
          </a:p>
          <a:p>
            <a:pPr lvl="2" eaLnBrk="1" latinLnBrk="0" hangingPunct="1"/>
            <a:r>
              <a:rPr lang="ru-RU" smtClean="0"/>
              <a:t>Третий уровень</a:t>
            </a:r>
            <a:endParaRPr lang="ru-RU" smtClean="0"/>
          </a:p>
          <a:p>
            <a:pPr lvl="3" eaLnBrk="1" latinLnBrk="0" hangingPunct="1"/>
            <a:r>
              <a:rPr lang="ru-RU" smtClean="0"/>
              <a:t>Четвертый уровень</a:t>
            </a:r>
            <a:endParaRPr lang="ru-RU" smtClean="0"/>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endParaRPr kumimoji="0" lang="ru-RU" smtClean="0"/>
          </a:p>
        </p:txBody>
      </p:sp>
      <p:sp>
        <p:nvSpPr>
          <p:cNvPr id="5" name="Дата 4"/>
          <p:cNvSpPr>
            <a:spLocks noGrp="1"/>
          </p:cNvSpPr>
          <p:nvPr>
            <p:ph type="dt" sz="half" idx="10"/>
          </p:nvPr>
        </p:nvSpPr>
        <p:spPr/>
        <p:txBody>
          <a:bodyPr/>
          <a:lstStyle/>
          <a:p>
            <a:fld id="{5B106E36-FD25-4E2D-B0AA-010F637433A0}" type="datetimeFigureOut">
              <a:rPr lang="ru-RU" smtClean="0"/>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endParaRPr kumimoji="0" lang="ru-RU" smtClean="0"/>
          </a:p>
          <a:p>
            <a:pPr lvl="1" eaLnBrk="1" latinLnBrk="0" hangingPunct="1"/>
            <a:r>
              <a:rPr kumimoji="0" lang="ru-RU" smtClean="0"/>
              <a:t>Второй уровень</a:t>
            </a:r>
            <a:endParaRPr kumimoji="0" lang="ru-RU" smtClean="0"/>
          </a:p>
          <a:p>
            <a:pPr lvl="2" eaLnBrk="1" latinLnBrk="0" hangingPunct="1"/>
            <a:r>
              <a:rPr kumimoji="0" lang="ru-RU" smtClean="0"/>
              <a:t>Третий уровень</a:t>
            </a:r>
            <a:endParaRPr kumimoji="0" lang="ru-RU" smtClean="0"/>
          </a:p>
          <a:p>
            <a:pPr lvl="3" eaLnBrk="1" latinLnBrk="0" hangingPunct="1"/>
            <a:r>
              <a:rPr kumimoji="0" lang="ru-RU" smtClean="0"/>
              <a:t>Четвертый уровень</a:t>
            </a:r>
            <a:endParaRPr kumimoji="0" lang="ru-RU" smtClean="0"/>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panose="05020102010507070707"/>
        <a:buChar char=""/>
        <a:defRPr kumimoji="0" sz="2600" kern="1200">
          <a:solidFill>
            <a:schemeClr val="tx1"/>
          </a:solidFill>
          <a:latin typeface="+mn-lt"/>
          <a:ea typeface="+mn-ea"/>
          <a:cs typeface="+mn-cs"/>
        </a:defRPr>
      </a:lvl1pPr>
      <a:lvl2pPr marL="640080" indent="-247015" algn="l" rtl="0" eaLnBrk="1" latinLnBrk="0" hangingPunct="1">
        <a:spcBef>
          <a:spcPct val="20000"/>
        </a:spcBef>
        <a:buClr>
          <a:schemeClr val="accent1"/>
        </a:buClr>
        <a:buSzPct val="85000"/>
        <a:buFont typeface="Wingdings 2" panose="05020102010507070707"/>
        <a:buChar char=""/>
        <a:defRPr kumimoji="0" sz="2400" kern="1200">
          <a:solidFill>
            <a:schemeClr val="tx1"/>
          </a:solidFill>
          <a:latin typeface="+mn-lt"/>
          <a:ea typeface="+mn-ea"/>
          <a:cs typeface="+mn-cs"/>
        </a:defRPr>
      </a:lvl2pPr>
      <a:lvl3pPr marL="914400" indent="-247015" algn="l" rtl="0" eaLnBrk="1" latinLnBrk="0" hangingPunct="1">
        <a:spcBef>
          <a:spcPct val="20000"/>
        </a:spcBef>
        <a:buClr>
          <a:schemeClr val="accent2"/>
        </a:buClr>
        <a:buSzPct val="70000"/>
        <a:buFont typeface="Wingdings 2" panose="05020102010507070707"/>
        <a:buChar char=""/>
        <a:defRPr kumimoji="0" sz="2100" kern="1200">
          <a:solidFill>
            <a:schemeClr val="tx1"/>
          </a:solidFill>
          <a:latin typeface="+mn-lt"/>
          <a:ea typeface="+mn-ea"/>
          <a:cs typeface="+mn-cs"/>
        </a:defRPr>
      </a:lvl3pPr>
      <a:lvl4pPr marL="1188720" indent="-210185" algn="l" rtl="0" eaLnBrk="1" latinLnBrk="0" hangingPunct="1">
        <a:spcBef>
          <a:spcPct val="20000"/>
        </a:spcBef>
        <a:buClr>
          <a:schemeClr val="accent3"/>
        </a:buClr>
        <a:buSzPct val="65000"/>
        <a:buFont typeface="Wingdings 2" panose="05020102010507070707"/>
        <a:buChar char=""/>
        <a:defRPr kumimoji="0" sz="2000" kern="1200">
          <a:solidFill>
            <a:schemeClr val="tx1"/>
          </a:solidFill>
          <a:latin typeface="+mn-lt"/>
          <a:ea typeface="+mn-ea"/>
          <a:cs typeface="+mn-cs"/>
        </a:defRPr>
      </a:lvl4pPr>
      <a:lvl5pPr marL="1463040" indent="-210185" algn="l" rtl="0" eaLnBrk="1" latinLnBrk="0" hangingPunct="1">
        <a:spcBef>
          <a:spcPct val="20000"/>
        </a:spcBef>
        <a:buClr>
          <a:schemeClr val="accent4"/>
        </a:buClr>
        <a:buSzPct val="65000"/>
        <a:buFont typeface="Wingdings 2" panose="05020102010507070707"/>
        <a:buChar char=""/>
        <a:defRPr kumimoji="0" sz="2000" kern="1200">
          <a:solidFill>
            <a:schemeClr val="tx1"/>
          </a:solidFill>
          <a:latin typeface="+mn-lt"/>
          <a:ea typeface="+mn-ea"/>
          <a:cs typeface="+mn-cs"/>
        </a:defRPr>
      </a:lvl5pPr>
      <a:lvl6pPr marL="1737360" indent="-210185" algn="l" rtl="0" eaLnBrk="1" latinLnBrk="0" hangingPunct="1">
        <a:spcBef>
          <a:spcPct val="20000"/>
        </a:spcBef>
        <a:buClr>
          <a:schemeClr val="accent5"/>
        </a:buClr>
        <a:buSzPct val="80000"/>
        <a:buFont typeface="Wingdings 2" panose="05020102010507070707"/>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panose="05020102010507070707"/>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4.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5.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6.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pPr algn="ctr"/>
            <a:r>
              <a:rPr lang="ru-RU" dirty="0" smtClean="0"/>
              <a:t>ФИЗКУЛЬТУРНЫЕ ПРАЗДНИКИ</a:t>
            </a:r>
            <a:endParaRPr lang="ru-RU" dirty="0"/>
          </a:p>
        </p:txBody>
      </p:sp>
      <p:sp>
        <p:nvSpPr>
          <p:cNvPr id="3" name="Подзаголовок 2"/>
          <p:cNvSpPr>
            <a:spLocks noGrp="1"/>
          </p:cNvSpPr>
          <p:nvPr>
            <p:ph type="subTitle" idx="1"/>
          </p:nvPr>
        </p:nvSpPr>
        <p:spPr/>
        <p:txBody>
          <a:bodyPr/>
          <a:lstStyle/>
          <a:p>
            <a:endParaRPr lang="ru-RU" dirty="0" smtClean="0"/>
          </a:p>
          <a:p>
            <a:r>
              <a:rPr lang="ru-RU" dirty="0" err="1" smtClean="0"/>
              <a:t>Кувезенкова</a:t>
            </a:r>
            <a:r>
              <a:rPr lang="ru-RU" dirty="0" smtClean="0"/>
              <a:t> Елена  Вадимовна</a:t>
            </a:r>
            <a:endParaRPr lang="ru-RU" dirty="0" smtClean="0"/>
          </a:p>
          <a:p>
            <a:r>
              <a:rPr lang="ru-RU" dirty="0" smtClean="0"/>
              <a:t> </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332656"/>
            <a:ext cx="7990656" cy="936104"/>
          </a:xfrm>
        </p:spPr>
        <p:txBody>
          <a:bodyPr/>
          <a:lstStyle/>
          <a:p>
            <a:pPr algn="ctr"/>
            <a:r>
              <a:rPr lang="ru-RU" sz="2800" b="1" dirty="0" smtClean="0"/>
              <a:t>Особенности проведения физкультурного праздника </a:t>
            </a:r>
            <a:r>
              <a:rPr lang="ru-RU" sz="2800" b="1" dirty="0" smtClean="0"/>
              <a:t>на улице</a:t>
            </a:r>
            <a:endParaRPr lang="ru-RU" b="1" dirty="0"/>
          </a:p>
        </p:txBody>
      </p:sp>
      <p:sp>
        <p:nvSpPr>
          <p:cNvPr id="3" name="Текст 2"/>
          <p:cNvSpPr>
            <a:spLocks noGrp="1"/>
          </p:cNvSpPr>
          <p:nvPr>
            <p:ph type="body" idx="2"/>
          </p:nvPr>
        </p:nvSpPr>
        <p:spPr>
          <a:xfrm>
            <a:off x="251520" y="1268760"/>
            <a:ext cx="5184576" cy="5328592"/>
          </a:xfrm>
        </p:spPr>
        <p:txBody>
          <a:bodyPr>
            <a:normAutofit lnSpcReduction="10000"/>
          </a:bodyPr>
          <a:lstStyle/>
          <a:p>
            <a:pPr marL="457200" indent="-457200">
              <a:buAutoNum type="arabicPeriod"/>
            </a:pPr>
            <a:r>
              <a:rPr lang="ru-RU" sz="2600" dirty="0" smtClean="0"/>
              <a:t>Обязательно учитываются погодные условия;</a:t>
            </a:r>
            <a:endParaRPr lang="ru-RU" sz="2600" dirty="0" smtClean="0"/>
          </a:p>
          <a:p>
            <a:pPr marL="457200" indent="-457200">
              <a:buAutoNum type="arabicPeriod"/>
            </a:pPr>
            <a:r>
              <a:rPr lang="ru-RU" sz="2600" dirty="0" smtClean="0"/>
              <a:t>Зимой </a:t>
            </a:r>
            <a:r>
              <a:rPr lang="ru-RU" sz="2600" dirty="0" smtClean="0"/>
              <a:t>праздник проводится в ясный день без обильного снегопада при температуре не больше 10-12 градусов </a:t>
            </a:r>
            <a:r>
              <a:rPr lang="ru-RU" sz="2600" dirty="0" smtClean="0"/>
              <a:t>мороза.</a:t>
            </a:r>
            <a:endParaRPr lang="ru-RU" sz="2600" dirty="0" smtClean="0"/>
          </a:p>
          <a:p>
            <a:pPr marL="457200" indent="-457200">
              <a:buAutoNum type="arabicPeriod"/>
            </a:pPr>
            <a:r>
              <a:rPr lang="ru-RU" sz="2600" dirty="0" smtClean="0"/>
              <a:t>Погодные условия (ветер, сырость, снег, «тяжелый» наст), а также громоздкая одежда и обувь значительным образом сковывают </a:t>
            </a:r>
            <a:r>
              <a:rPr lang="ru-RU" sz="2600" dirty="0" smtClean="0"/>
              <a:t>движения.</a:t>
            </a:r>
            <a:endParaRPr lang="ru-RU" sz="2600" dirty="0" smtClean="0"/>
          </a:p>
          <a:p>
            <a:pPr marL="457200" indent="-457200">
              <a:buAutoNum type="arabicPeriod"/>
            </a:pPr>
            <a:r>
              <a:rPr lang="ru-RU" sz="2600" dirty="0" smtClean="0"/>
              <a:t>Детей можно привлечь к разметке участка, площадки.</a:t>
            </a:r>
            <a:endParaRPr lang="ru-RU" sz="2600" dirty="0" smtClean="0"/>
          </a:p>
          <a:p>
            <a:pPr marL="457200" indent="-457200">
              <a:buAutoNum type="arabicPeriod"/>
            </a:pPr>
            <a:endParaRPr lang="ru-RU" sz="2000" dirty="0"/>
          </a:p>
        </p:txBody>
      </p:sp>
      <p:pic>
        <p:nvPicPr>
          <p:cNvPr id="4099" name="Picture 3" descr="C:\Users\Gamb\Desktop\улица.jpg"/>
          <p:cNvPicPr>
            <a:picLocks noGrp="1" noChangeAspect="1" noChangeArrowheads="1"/>
          </p:cNvPicPr>
          <p:nvPr>
            <p:ph sz="half" idx="1"/>
          </p:nvPr>
        </p:nvPicPr>
        <p:blipFill>
          <a:blip r:embed="rId1" cstate="print"/>
          <a:srcRect/>
          <a:stretch>
            <a:fillRect/>
          </a:stretch>
        </p:blipFill>
        <p:spPr bwMode="auto">
          <a:xfrm>
            <a:off x="5508104" y="2204864"/>
            <a:ext cx="3635896" cy="3816423"/>
          </a:xfrm>
          <a:prstGeom prst="rect">
            <a:avLst/>
          </a:prstGeom>
          <a:noFill/>
        </p:spPr>
      </p:pic>
    </p:spTree>
  </p:cSld>
  <p:clrMapOvr>
    <a:masterClrMapping/>
  </p:clrMapOvr>
  <p:transition>
    <p:wedg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260648"/>
            <a:ext cx="7990656" cy="466376"/>
          </a:xfrm>
        </p:spPr>
        <p:txBody>
          <a:bodyPr>
            <a:normAutofit/>
          </a:bodyPr>
          <a:lstStyle/>
          <a:p>
            <a:pPr algn="ctr"/>
            <a:r>
              <a:rPr lang="ru-RU" b="1" dirty="0" smtClean="0"/>
              <a:t>Особенности проведения летнего праздника</a:t>
            </a:r>
            <a:endParaRPr lang="ru-RU" b="1" dirty="0"/>
          </a:p>
        </p:txBody>
      </p:sp>
      <p:sp>
        <p:nvSpPr>
          <p:cNvPr id="5" name="Текст 4"/>
          <p:cNvSpPr>
            <a:spLocks noGrp="1"/>
          </p:cNvSpPr>
          <p:nvPr>
            <p:ph type="body" idx="2"/>
          </p:nvPr>
        </p:nvSpPr>
        <p:spPr>
          <a:xfrm>
            <a:off x="251520" y="836712"/>
            <a:ext cx="5616624" cy="5688632"/>
          </a:xfrm>
        </p:spPr>
        <p:txBody>
          <a:bodyPr>
            <a:normAutofit lnSpcReduction="10000"/>
          </a:bodyPr>
          <a:lstStyle/>
          <a:p>
            <a:pPr>
              <a:buFontTx/>
              <a:buChar char="-"/>
            </a:pPr>
            <a:r>
              <a:rPr lang="ru-RU" sz="2000" dirty="0" smtClean="0"/>
              <a:t>м</a:t>
            </a:r>
            <a:r>
              <a:rPr lang="ru-RU" sz="2000" dirty="0" smtClean="0"/>
              <a:t>ожно проводить на улице;</a:t>
            </a:r>
            <a:endParaRPr lang="ru-RU" sz="2000" dirty="0" smtClean="0"/>
          </a:p>
          <a:p>
            <a:pPr>
              <a:buFontTx/>
              <a:buChar char="-"/>
            </a:pPr>
            <a:r>
              <a:rPr lang="ru-RU" sz="2000" dirty="0" smtClean="0"/>
              <a:t>-можно выделить время для проведения праздника в первой половине дня;</a:t>
            </a:r>
            <a:endParaRPr lang="ru-RU" sz="2000" dirty="0" smtClean="0"/>
          </a:p>
          <a:p>
            <a:pPr>
              <a:buFontTx/>
              <a:buChar char="-"/>
            </a:pPr>
            <a:r>
              <a:rPr lang="ru-RU" sz="2000" dirty="0" smtClean="0"/>
              <a:t>-дети принимают участие в оформлении участка, площадки;</a:t>
            </a:r>
            <a:endParaRPr lang="ru-RU" sz="2000" dirty="0" smtClean="0"/>
          </a:p>
          <a:p>
            <a:pPr>
              <a:buFontTx/>
              <a:buChar char="-"/>
            </a:pPr>
            <a:r>
              <a:rPr lang="ru-RU" sz="2000" dirty="0" smtClean="0"/>
              <a:t>-широкий </a:t>
            </a:r>
            <a:r>
              <a:rPr lang="ru-RU" sz="2000" dirty="0" smtClean="0"/>
              <a:t>простор для подбора разнообразных упражнений и </a:t>
            </a:r>
            <a:r>
              <a:rPr lang="ru-RU" sz="2000" dirty="0" smtClean="0"/>
              <a:t>игр;</a:t>
            </a:r>
            <a:endParaRPr lang="ru-RU" sz="2000" dirty="0" smtClean="0"/>
          </a:p>
          <a:p>
            <a:pPr>
              <a:buFontTx/>
              <a:buChar char="-"/>
            </a:pPr>
            <a:r>
              <a:rPr lang="ru-RU" sz="2000" dirty="0" smtClean="0"/>
              <a:t>-</a:t>
            </a:r>
            <a:r>
              <a:rPr lang="ru-RU" sz="2000" dirty="0" smtClean="0"/>
              <a:t>возможно включение в содержание праздника массовых выступлений детей, требующих большого свободного пространства, игр-эстафет с бегом, прыжками с места и разбегом, метанием в цель и на дальность, упражнения в равновесии в разных условиях, а также заданий, выполняемых на велосипедах и самокатах, элементов спортивных игр (баскетбол, бадминтон, футбол</a:t>
            </a:r>
            <a:r>
              <a:rPr lang="ru-RU" sz="2000" dirty="0" smtClean="0"/>
              <a:t>).</a:t>
            </a:r>
            <a:endParaRPr lang="ru-RU" sz="2000" dirty="0" smtClean="0"/>
          </a:p>
          <a:p>
            <a:pPr>
              <a:buFontTx/>
              <a:buChar char="-"/>
            </a:pPr>
            <a:r>
              <a:rPr lang="ru-RU" sz="2000" dirty="0" smtClean="0"/>
              <a:t>- возможность проведения праздника в воде: в бассейне или на море.</a:t>
            </a:r>
            <a:br>
              <a:rPr lang="ru-RU" dirty="0" smtClean="0"/>
            </a:br>
            <a:endParaRPr lang="ru-RU" dirty="0"/>
          </a:p>
        </p:txBody>
      </p:sp>
      <p:pic>
        <p:nvPicPr>
          <p:cNvPr id="3074" name="Picture 2" descr="C:\Users\Gamb\Desktop\летний праздник.jpg"/>
          <p:cNvPicPr>
            <a:picLocks noGrp="1" noChangeAspect="1" noChangeArrowheads="1"/>
          </p:cNvPicPr>
          <p:nvPr>
            <p:ph sz="half" idx="1"/>
          </p:nvPr>
        </p:nvPicPr>
        <p:blipFill>
          <a:blip r:embed="rId1" cstate="print"/>
          <a:srcRect/>
          <a:stretch>
            <a:fillRect/>
          </a:stretch>
        </p:blipFill>
        <p:spPr bwMode="auto">
          <a:xfrm>
            <a:off x="5940152" y="1484784"/>
            <a:ext cx="3203848" cy="4320479"/>
          </a:xfrm>
          <a:prstGeom prst="rect">
            <a:avLst/>
          </a:prstGeom>
          <a:noFill/>
        </p:spPr>
      </p:pic>
    </p:spTree>
  </p:cSld>
  <p:clrMapOvr>
    <a:masterClrMapping/>
  </p:clrMapOvr>
  <p:transition>
    <p:wedg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7990656" cy="538384"/>
          </a:xfrm>
        </p:spPr>
        <p:txBody>
          <a:bodyPr/>
          <a:lstStyle/>
          <a:p>
            <a:pPr algn="ctr"/>
            <a:r>
              <a:rPr lang="ru-RU" b="1" dirty="0" smtClean="0"/>
              <a:t>Особенности проведения зимнего праздника</a:t>
            </a:r>
            <a:endParaRPr lang="ru-RU" b="1" dirty="0"/>
          </a:p>
        </p:txBody>
      </p:sp>
      <p:sp>
        <p:nvSpPr>
          <p:cNvPr id="3" name="Текст 2"/>
          <p:cNvSpPr>
            <a:spLocks noGrp="1"/>
          </p:cNvSpPr>
          <p:nvPr>
            <p:ph type="body" idx="2"/>
          </p:nvPr>
        </p:nvSpPr>
        <p:spPr>
          <a:xfrm>
            <a:off x="251520" y="1196752"/>
            <a:ext cx="5472608" cy="5661248"/>
          </a:xfrm>
        </p:spPr>
        <p:txBody>
          <a:bodyPr>
            <a:normAutofit lnSpcReduction="10000"/>
          </a:bodyPr>
          <a:lstStyle/>
          <a:p>
            <a:r>
              <a:rPr lang="ru-RU" sz="2000" dirty="0" smtClean="0"/>
              <a:t>-обычно </a:t>
            </a:r>
            <a:r>
              <a:rPr lang="ru-RU" sz="2000" dirty="0" smtClean="0"/>
              <a:t>самые крупные действа целесообразнее проводить во второй половине дня, после 15 </a:t>
            </a:r>
            <a:r>
              <a:rPr lang="ru-RU" sz="2000" dirty="0" smtClean="0"/>
              <a:t>часов.</a:t>
            </a:r>
            <a:endParaRPr lang="ru-RU" sz="2000" dirty="0" smtClean="0"/>
          </a:p>
          <a:p>
            <a:r>
              <a:rPr lang="ru-RU" sz="2000" dirty="0" smtClean="0"/>
              <a:t>-праздник </a:t>
            </a:r>
            <a:r>
              <a:rPr lang="ru-RU" sz="2000" dirty="0" smtClean="0"/>
              <a:t>проводится в ясный день без обильного снегопада при температуре не больше 10-12 градусов </a:t>
            </a:r>
            <a:r>
              <a:rPr lang="ru-RU" sz="2000" dirty="0" smtClean="0"/>
              <a:t>мороза.</a:t>
            </a:r>
            <a:endParaRPr lang="ru-RU" sz="2000" dirty="0" smtClean="0"/>
          </a:p>
          <a:p>
            <a:r>
              <a:rPr lang="ru-RU" sz="2000" dirty="0" smtClean="0"/>
              <a:t>-сочетание </a:t>
            </a:r>
            <a:r>
              <a:rPr lang="ru-RU" sz="2000" dirty="0" smtClean="0"/>
              <a:t>нужных физических упражнений с воздействием свежего воздуха станет высоко результативным  средством закаливания </a:t>
            </a:r>
            <a:r>
              <a:rPr lang="ru-RU" sz="2000" dirty="0" smtClean="0"/>
              <a:t>детей.</a:t>
            </a:r>
            <a:endParaRPr lang="ru-RU" sz="2000" dirty="0" smtClean="0"/>
          </a:p>
          <a:p>
            <a:r>
              <a:rPr lang="ru-RU" sz="2000" dirty="0" smtClean="0"/>
              <a:t>-в </a:t>
            </a:r>
            <a:r>
              <a:rPr lang="ru-RU" sz="2000" dirty="0" smtClean="0"/>
              <a:t>зимнее время дети могут помочь в разметке участка на секторы для разных видов соревнований, расчистке катка, прокладывании лыжни, создании снежной горки, крепости и лабиринта.  </a:t>
            </a:r>
            <a:endParaRPr lang="ru-RU" sz="2000" dirty="0" smtClean="0"/>
          </a:p>
          <a:p>
            <a:r>
              <a:rPr lang="ru-RU" sz="2000" dirty="0" smtClean="0"/>
              <a:t>-дети помогают в украшении участка </a:t>
            </a:r>
            <a:r>
              <a:rPr lang="ru-RU" sz="2000" dirty="0" smtClean="0"/>
              <a:t>елочной мишурой и серпантином, снежными статуями и специально замороженными разноцветными льдинками. </a:t>
            </a:r>
            <a:endParaRPr lang="ru-RU" sz="2000" dirty="0"/>
          </a:p>
        </p:txBody>
      </p:sp>
      <p:pic>
        <p:nvPicPr>
          <p:cNvPr id="2050" name="Picture 2" descr="C:\Users\Gamb\Desktop\зимний праздний.jpg"/>
          <p:cNvPicPr>
            <a:picLocks noGrp="1" noChangeAspect="1" noChangeArrowheads="1"/>
          </p:cNvPicPr>
          <p:nvPr>
            <p:ph sz="half" idx="1"/>
          </p:nvPr>
        </p:nvPicPr>
        <p:blipFill>
          <a:blip r:embed="rId1" cstate="print"/>
          <a:srcRect/>
          <a:stretch>
            <a:fillRect/>
          </a:stretch>
        </p:blipFill>
        <p:spPr bwMode="auto">
          <a:xfrm>
            <a:off x="5724128" y="1700808"/>
            <a:ext cx="3419872" cy="4248472"/>
          </a:xfrm>
          <a:prstGeom prst="rect">
            <a:avLst/>
          </a:prstGeom>
          <a:noFill/>
        </p:spPr>
      </p:pic>
    </p:spTree>
  </p:cSld>
  <p:clrMapOvr>
    <a:masterClrMapping/>
  </p:clrMapOvr>
  <p:transition>
    <p:dissolv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332656"/>
            <a:ext cx="8229600" cy="1080120"/>
          </a:xfrm>
        </p:spPr>
        <p:txBody>
          <a:bodyPr/>
          <a:lstStyle/>
          <a:p>
            <a:pPr algn="ctr"/>
            <a:r>
              <a:rPr lang="ru-RU" dirty="0" smtClean="0"/>
              <a:t>КАТАНИЕ НА САНКАХ</a:t>
            </a:r>
            <a:endParaRPr lang="ru-RU" dirty="0"/>
          </a:p>
        </p:txBody>
      </p:sp>
      <p:sp>
        <p:nvSpPr>
          <p:cNvPr id="6" name="Содержимое 5"/>
          <p:cNvSpPr>
            <a:spLocks noGrp="1"/>
          </p:cNvSpPr>
          <p:nvPr>
            <p:ph idx="1"/>
          </p:nvPr>
        </p:nvSpPr>
        <p:spPr>
          <a:xfrm>
            <a:off x="457200" y="1556792"/>
            <a:ext cx="8229600" cy="4767808"/>
          </a:xfrm>
        </p:spPr>
        <p:txBody>
          <a:bodyPr>
            <a:normAutofit fontScale="77500" lnSpcReduction="20000"/>
          </a:bodyPr>
          <a:lstStyle/>
          <a:p>
            <a:r>
              <a:rPr lang="ru-RU" dirty="0" smtClean="0"/>
              <a:t>оказывает большое влияние на физическое развитие и закалку организма ребенка (вовлекает в работу почти все крупные мышечные группы, способствует энергичному обмену веществ в организме, усиливает функциональную работу внутренних органов). Катание на санках связано с активным восприятием природы, ориентацией в окружающей среде. Оно связано с проявлением волевых усилий, с яркими эмоциональными переживаниями. Все это способствует совершенствованию психических свойств ребенка, его всестороннему развитию. Движения ребенка отличаются большим разнообразием, требуют развитого чувства равновесия, предъявляют соответствующие требования к вестибулярному аппарату, что приводит к более совершенному овладению и управлению движениями. Вызвать активность, самостоятельность, инициативу помогают окружающая обстановка, содержание упражнений. Дети приучаются проявлять волю, преодолевать трудности и препятствия, помогать друг другу.</a:t>
            </a:r>
            <a:endParaRPr lang="ru-RU" dirty="0" smtClean="0"/>
          </a:p>
          <a:p>
            <a:endParaRPr lang="ru-RU" dirty="0"/>
          </a:p>
        </p:txBody>
      </p:sp>
    </p:spTree>
  </p:cSld>
  <p:clrMapOvr>
    <a:masterClrMapping/>
  </p:clrMapOvr>
  <p:transition>
    <p:wedg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780696"/>
          </a:xfrm>
        </p:spPr>
        <p:txBody>
          <a:bodyPr>
            <a:normAutofit fontScale="90000"/>
          </a:bodyPr>
          <a:lstStyle/>
          <a:p>
            <a:pPr algn="ctr"/>
            <a:r>
              <a:rPr lang="ru-RU" dirty="0" smtClean="0"/>
              <a:t>ХОДЬБА НА ЛЫЖАХ</a:t>
            </a:r>
            <a:endParaRPr lang="ru-RU" dirty="0"/>
          </a:p>
        </p:txBody>
      </p:sp>
      <p:sp>
        <p:nvSpPr>
          <p:cNvPr id="3" name="Содержимое 2"/>
          <p:cNvSpPr>
            <a:spLocks noGrp="1"/>
          </p:cNvSpPr>
          <p:nvPr>
            <p:ph idx="1"/>
          </p:nvPr>
        </p:nvSpPr>
        <p:spPr>
          <a:xfrm>
            <a:off x="251520" y="1124744"/>
            <a:ext cx="8640960" cy="5472608"/>
          </a:xfrm>
        </p:spPr>
        <p:txBody>
          <a:bodyPr>
            <a:normAutofit fontScale="70000" lnSpcReduction="20000"/>
          </a:bodyPr>
          <a:lstStyle/>
          <a:p>
            <a:r>
              <a:rPr lang="ru-RU" sz="2900" dirty="0" smtClean="0"/>
              <a:t>Лыжный спорт – один из самых массовых, привлекательных и доступных видов спорта. </a:t>
            </a:r>
            <a:r>
              <a:rPr lang="ru-RU" sz="2900" dirty="0" smtClean="0"/>
              <a:t>Включать в праздник ходьбу </a:t>
            </a:r>
            <a:r>
              <a:rPr lang="ru-RU" sz="2900" dirty="0" smtClean="0"/>
              <a:t>на лыжах можно уже с трехлетнего возраста. Чистый, морозный воздух закаливает организм, придает бодрость, повышает работоспособность и выносливость. При передвижении на лыжах работают все основные группы мышц, усиливается дыхание и кровообращение. Красивая природа создает хорошее настроение, положительно влияет на нервную систему. Большая динамическая работа ног при ходьбе на лыжах оказывает укрепляющее воздействие на формирование детской стопы, помогает предупредить развитие плоскостопия. Катание на лыжах способствует развитию пространственных ориентировок, координации движений. Благодаря регулярным занятиям на свежем воздухе дети меньше болеют простудными заболеваниями.</a:t>
            </a:r>
            <a:endParaRPr lang="ru-RU" sz="2900" dirty="0" smtClean="0"/>
          </a:p>
          <a:p>
            <a:r>
              <a:rPr lang="ru-RU" sz="2900" dirty="0" smtClean="0"/>
              <a:t>     Во время лыжных </a:t>
            </a:r>
            <a:r>
              <a:rPr lang="ru-RU" sz="2900" dirty="0" smtClean="0"/>
              <a:t>соревнований ребятам </a:t>
            </a:r>
            <a:r>
              <a:rPr lang="ru-RU" sz="2900" dirty="0" smtClean="0"/>
              <a:t>приходится выполнять разнообразные действия: спускаться со склона, делать повороты, подниматься на гору определенным способом. Это способствует воспитанию у них морально-волевых качеств; смелости, решительности, приучает преодолевать трудности и препятствиям, формирует выдержку, воспитывает чувство дружбы, взаимопомощи.</a:t>
            </a:r>
            <a:endParaRPr lang="ru-RU" sz="2900" dirty="0" smtClean="0"/>
          </a:p>
          <a:p>
            <a:endParaRPr lang="ru-RU" dirty="0"/>
          </a:p>
        </p:txBody>
      </p:sp>
    </p:spTree>
  </p:cSld>
  <p:clrMapOvr>
    <a:masterClrMapping/>
  </p:clrMapOvr>
  <p:transition>
    <p:wedg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04664"/>
            <a:ext cx="8229600" cy="1008112"/>
          </a:xfrm>
        </p:spPr>
        <p:txBody>
          <a:bodyPr>
            <a:normAutofit/>
          </a:bodyPr>
          <a:lstStyle/>
          <a:p>
            <a:pPr algn="ctr"/>
            <a:r>
              <a:rPr lang="ru-RU" dirty="0" smtClean="0"/>
              <a:t>Катание на велосипеде</a:t>
            </a:r>
            <a:endParaRPr lang="ru-RU" dirty="0"/>
          </a:p>
        </p:txBody>
      </p:sp>
      <p:sp>
        <p:nvSpPr>
          <p:cNvPr id="3" name="Содержимое 2"/>
          <p:cNvSpPr>
            <a:spLocks noGrp="1"/>
          </p:cNvSpPr>
          <p:nvPr>
            <p:ph idx="1"/>
          </p:nvPr>
        </p:nvSpPr>
        <p:spPr>
          <a:xfrm>
            <a:off x="251520" y="1412776"/>
            <a:ext cx="8640960" cy="5184576"/>
          </a:xfrm>
        </p:spPr>
        <p:txBody>
          <a:bodyPr>
            <a:normAutofit fontScale="92500" lnSpcReduction="10000"/>
          </a:bodyPr>
          <a:lstStyle/>
          <a:p>
            <a:r>
              <a:rPr lang="ru-RU" dirty="0" smtClean="0"/>
              <a:t>     Катание на велосипеде способствует развитию ориентировке детей в пространстве, сохранению равновесия, развитию таких качеств, как выносливость, скорость, ловкость, смелость, уверенность в своих силах. Умение ездить на велосипеде представляет собой сложное двигательное действие. Основная трудность состоит в сохранении равновесия, так как опорная поверхность мала, а центр тяжести ребенка расположен высоко. Поэтому дошкольники вначале обучаются катанию на трехколесном велосипеде. Трехлетние  дети без помощи взрослого с большим удовольствием свободно катаются на трехколесном велосипеде. Затем в возрасте 4-5 лет они без особого труда могут научиться кататься на двухколесном велосипеде</a:t>
            </a:r>
            <a:r>
              <a:rPr lang="ru-RU" dirty="0" smtClean="0"/>
              <a:t>. В праздник спорта можно включить состязания по езде на велосипеде наперегонки.</a:t>
            </a:r>
            <a:endParaRPr lang="ru-RU" dirty="0" smtClean="0"/>
          </a:p>
          <a:p>
            <a:endParaRPr lang="ru-RU" dirty="0"/>
          </a:p>
        </p:txBody>
      </p:sp>
    </p:spTree>
  </p:cSld>
  <p:clrMapOvr>
    <a:masterClrMapping/>
  </p:clrMapOvr>
  <p:transition>
    <p:wedg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76672"/>
            <a:ext cx="8229600" cy="1008112"/>
          </a:xfrm>
        </p:spPr>
        <p:txBody>
          <a:bodyPr>
            <a:normAutofit/>
          </a:bodyPr>
          <a:lstStyle/>
          <a:p>
            <a:pPr algn="ctr"/>
            <a:r>
              <a:rPr lang="ru-RU" dirty="0" smtClean="0"/>
              <a:t>ПЛАВАНИЕ</a:t>
            </a:r>
            <a:endParaRPr lang="ru-RU" dirty="0"/>
          </a:p>
        </p:txBody>
      </p:sp>
      <p:sp>
        <p:nvSpPr>
          <p:cNvPr id="3" name="Содержимое 2"/>
          <p:cNvSpPr>
            <a:spLocks noGrp="1"/>
          </p:cNvSpPr>
          <p:nvPr>
            <p:ph idx="1"/>
          </p:nvPr>
        </p:nvSpPr>
        <p:spPr>
          <a:xfrm>
            <a:off x="457200" y="1556792"/>
            <a:ext cx="8229600" cy="4767808"/>
          </a:xfrm>
        </p:spPr>
        <p:txBody>
          <a:bodyPr/>
          <a:lstStyle/>
          <a:p>
            <a:r>
              <a:rPr lang="ru-RU" dirty="0" smtClean="0"/>
              <a:t>Своеобразно содержание физкультурного праздника на воде - в бассейне, на берегу моря. В ходе его дети показывают свои умения в выполнении подготовительных к плаванию упражнений (скольжение, всплывание, погружение в воду с головой, прыжки в воду и др.), плавание с поддерживающими предметами и без них. При этом широко включаются разнообразные игры, аттракционы, в воде и у воды.</a:t>
            </a:r>
            <a:endParaRPr lang="ru-RU" dirty="0" smtClean="0"/>
          </a:p>
          <a:p>
            <a:pPr>
              <a:buNone/>
            </a:pPr>
            <a:endParaRPr lang="ru-RU" dirty="0"/>
          </a:p>
        </p:txBody>
      </p:sp>
    </p:spTree>
  </p:cSld>
  <p:clrMapOvr>
    <a:masterClrMapping/>
  </p:clrMapOvr>
  <p:transition>
    <p:wedg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404664"/>
            <a:ext cx="8229600" cy="1008112"/>
          </a:xfrm>
        </p:spPr>
        <p:txBody>
          <a:bodyPr/>
          <a:lstStyle/>
          <a:p>
            <a:pPr algn="ctr"/>
            <a:r>
              <a:rPr lang="ru-RU" dirty="0" smtClean="0"/>
              <a:t>Физкультурные праздники</a:t>
            </a:r>
            <a:endParaRPr lang="ru-RU" dirty="0"/>
          </a:p>
        </p:txBody>
      </p:sp>
      <p:sp>
        <p:nvSpPr>
          <p:cNvPr id="5" name="Содержимое 4"/>
          <p:cNvSpPr>
            <a:spLocks noGrp="1"/>
          </p:cNvSpPr>
          <p:nvPr>
            <p:ph idx="1"/>
          </p:nvPr>
        </p:nvSpPr>
        <p:spPr>
          <a:xfrm>
            <a:off x="457200" y="1484784"/>
            <a:ext cx="8229600" cy="5373216"/>
          </a:xfrm>
        </p:spPr>
        <p:txBody>
          <a:bodyPr>
            <a:normAutofit/>
          </a:bodyPr>
          <a:lstStyle/>
          <a:p>
            <a:r>
              <a:rPr lang="ru-RU" dirty="0" smtClean="0"/>
              <a:t>это массовые зрелищные мероприятия показательного и развлекательного характера, способствующие пропаганде физической культуры, совершенствованию движений, воспитывающие такие черты характера, как коллективизм, дисциплинированность, уважительное отношение к соперникам. В рациональном сочетании с другими видами работы по физическому воспитанию они помогают создать целесообразный двигательный режим, который служит повышению функциональных возможностей, улучшению работоспособности и закаленности детей.</a:t>
            </a:r>
            <a:endParaRPr lang="ru-RU" dirty="0"/>
          </a:p>
        </p:txBody>
      </p:sp>
    </p:spTree>
  </p:cSld>
  <p:clrMapOvr>
    <a:masterClrMapping/>
  </p:clrMapOvr>
  <p:transition>
    <p:dissolv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76672"/>
            <a:ext cx="8229600" cy="1008112"/>
          </a:xfrm>
        </p:spPr>
        <p:txBody>
          <a:bodyPr>
            <a:normAutofit fontScale="90000"/>
          </a:bodyPr>
          <a:lstStyle/>
          <a:p>
            <a:pPr algn="ctr"/>
            <a:r>
              <a:rPr lang="ru-RU" dirty="0" smtClean="0"/>
              <a:t>Значение физкультурных праздников</a:t>
            </a:r>
            <a:endParaRPr lang="ru-RU" dirty="0"/>
          </a:p>
        </p:txBody>
      </p:sp>
      <p:sp>
        <p:nvSpPr>
          <p:cNvPr id="3" name="Содержимое 2"/>
          <p:cNvSpPr>
            <a:spLocks noGrp="1"/>
          </p:cNvSpPr>
          <p:nvPr>
            <p:ph idx="1"/>
          </p:nvPr>
        </p:nvSpPr>
        <p:spPr>
          <a:xfrm>
            <a:off x="251520" y="1556792"/>
            <a:ext cx="8640960" cy="5040560"/>
          </a:xfrm>
        </p:spPr>
        <p:txBody>
          <a:bodyPr>
            <a:normAutofit lnSpcReduction="10000"/>
          </a:bodyPr>
          <a:lstStyle/>
          <a:p>
            <a:r>
              <a:rPr lang="ru-RU" dirty="0" smtClean="0"/>
              <a:t>помогают создать целесообразный двигательный режим, который служит повышению функциональных возможностей, улучшению работоспособности и закаленности детей</a:t>
            </a:r>
            <a:r>
              <a:rPr lang="ru-RU" dirty="0" smtClean="0"/>
              <a:t>.</a:t>
            </a:r>
            <a:endParaRPr lang="ru-RU" dirty="0" smtClean="0"/>
          </a:p>
          <a:p>
            <a:r>
              <a:rPr lang="ru-RU" dirty="0" smtClean="0"/>
              <a:t>стремясь к достижению лучших результатов в условиях соревнования, дети совершенствуются физически. </a:t>
            </a:r>
            <a:endParaRPr lang="ru-RU" dirty="0" smtClean="0"/>
          </a:p>
          <a:p>
            <a:r>
              <a:rPr lang="ru-RU" dirty="0" smtClean="0"/>
              <a:t>способствуют активному применению дошкольниками приобретенных ранее двигательных умений и навыков, развитию ловкости, быстроты, силы, выносливости, ориентировки в пространстве и др. полезных качеств и способностей.</a:t>
            </a:r>
            <a:br>
              <a:rPr lang="ru-RU" dirty="0" smtClean="0"/>
            </a:br>
            <a:endParaRPr lang="ru-RU" dirty="0"/>
          </a:p>
        </p:txBody>
      </p:sp>
    </p:spTree>
  </p:cSld>
  <p:clrMapOvr>
    <a:masterClrMapping/>
  </p:clrMapOvr>
  <p:transition>
    <p:wedg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04664"/>
            <a:ext cx="8229600" cy="1224136"/>
          </a:xfrm>
        </p:spPr>
        <p:txBody>
          <a:bodyPr>
            <a:normAutofit fontScale="90000"/>
          </a:bodyPr>
          <a:lstStyle/>
          <a:p>
            <a:pPr algn="ctr"/>
            <a:r>
              <a:rPr lang="ru-RU" dirty="0" smtClean="0"/>
              <a:t>Значение физкультурных праздников</a:t>
            </a:r>
            <a:endParaRPr lang="ru-RU" dirty="0"/>
          </a:p>
        </p:txBody>
      </p:sp>
      <p:sp>
        <p:nvSpPr>
          <p:cNvPr id="3" name="Содержимое 2"/>
          <p:cNvSpPr>
            <a:spLocks noGrp="1"/>
          </p:cNvSpPr>
          <p:nvPr>
            <p:ph idx="1"/>
          </p:nvPr>
        </p:nvSpPr>
        <p:spPr>
          <a:xfrm>
            <a:off x="251520" y="1628800"/>
            <a:ext cx="8640960" cy="4968552"/>
          </a:xfrm>
        </p:spPr>
        <p:txBody>
          <a:bodyPr>
            <a:normAutofit lnSpcReduction="10000"/>
          </a:bodyPr>
          <a:lstStyle/>
          <a:p>
            <a:r>
              <a:rPr lang="ru-RU" dirty="0" smtClean="0"/>
              <a:t>Совместная с товарищами деятельность, игры, красочное оформление </a:t>
            </a:r>
            <a:r>
              <a:rPr lang="ru-RU" dirty="0" smtClean="0"/>
              <a:t>праздника, </a:t>
            </a:r>
            <a:r>
              <a:rPr lang="ru-RU" dirty="0" smtClean="0"/>
              <a:t>оригинальные костюмы, красивые цветные эмблемы, звучание музыки, торжественное открытие и закрытие праздника влияют на развитие у ребят чувства красоты, хорошего вкуса, воображения. </a:t>
            </a:r>
            <a:endParaRPr lang="ru-RU" dirty="0" smtClean="0"/>
          </a:p>
          <a:p>
            <a:r>
              <a:rPr lang="ru-RU" dirty="0" smtClean="0"/>
              <a:t>Дети обогащаются новыми представлениями и знаниями, у них пробуждается интерес к окружающему, пониманию идейной направленности физкультурного праздника определенной тематики. </a:t>
            </a:r>
            <a:endParaRPr lang="ru-RU" dirty="0" smtClean="0"/>
          </a:p>
          <a:p>
            <a:r>
              <a:rPr lang="ru-RU" dirty="0" smtClean="0"/>
              <a:t> Праздники помогают донести до осознания маленьких граждан представления о явлениях общественной жизни.</a:t>
            </a:r>
            <a:endParaRPr lang="ru-RU" dirty="0"/>
          </a:p>
        </p:txBody>
      </p:sp>
    </p:spTree>
  </p:cSld>
  <p:clrMapOvr>
    <a:masterClrMapping/>
  </p:clrMapOvr>
  <p:transition>
    <p:wedg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04664"/>
            <a:ext cx="8229600" cy="1224136"/>
          </a:xfrm>
        </p:spPr>
        <p:txBody>
          <a:bodyPr>
            <a:normAutofit fontScale="90000"/>
          </a:bodyPr>
          <a:lstStyle/>
          <a:p>
            <a:pPr algn="ctr"/>
            <a:r>
              <a:rPr lang="ru-RU" dirty="0" smtClean="0"/>
              <a:t>Значение физкультурных праздников</a:t>
            </a:r>
            <a:endParaRPr lang="ru-RU" dirty="0"/>
          </a:p>
        </p:txBody>
      </p:sp>
      <p:sp>
        <p:nvSpPr>
          <p:cNvPr id="3" name="Содержимое 2"/>
          <p:cNvSpPr>
            <a:spLocks noGrp="1"/>
          </p:cNvSpPr>
          <p:nvPr>
            <p:ph idx="1"/>
          </p:nvPr>
        </p:nvSpPr>
        <p:spPr>
          <a:xfrm>
            <a:off x="251520" y="1700808"/>
            <a:ext cx="8640960" cy="4896544"/>
          </a:xfrm>
        </p:spPr>
        <p:txBody>
          <a:bodyPr>
            <a:normAutofit fontScale="92500" lnSpcReduction="20000"/>
          </a:bodyPr>
          <a:lstStyle/>
          <a:p>
            <a:r>
              <a:rPr lang="ru-RU" sz="2800" dirty="0" smtClean="0"/>
              <a:t>Помогают воспитывать </a:t>
            </a:r>
            <a:r>
              <a:rPr lang="ru-RU" sz="2800" dirty="0" smtClean="0"/>
              <a:t>уважение к людям разных профессий, привлекать внимание к выдающимся спортивным достижениям. Пробуждать чувство любви к родному краю и дружба к народам</a:t>
            </a:r>
            <a:r>
              <a:rPr lang="ru-RU" sz="2800" dirty="0" smtClean="0"/>
              <a:t>.</a:t>
            </a:r>
            <a:endParaRPr lang="ru-RU" sz="2800" dirty="0" smtClean="0"/>
          </a:p>
          <a:p>
            <a:r>
              <a:rPr lang="ru-RU" sz="2800" dirty="0" smtClean="0"/>
              <a:t>Совместная деятельность, достижение хороших результатов командой, преодоление трудностей сплачивает коллектив, вызывает чувство ответственности (индивидуальной и коллективной). </a:t>
            </a:r>
            <a:endParaRPr lang="ru-RU" sz="2800" dirty="0" smtClean="0"/>
          </a:p>
          <a:p>
            <a:r>
              <a:rPr lang="ru-RU" sz="2800" dirty="0" smtClean="0"/>
              <a:t>Способствует </a:t>
            </a:r>
            <a:r>
              <a:rPr lang="ru-RU" sz="2800" dirty="0" smtClean="0"/>
              <a:t>воспитанию целеустремленности, настойчивости и находчивости, смелости, решительности и других морально волевых качеств. </a:t>
            </a:r>
            <a:endParaRPr lang="ru-RU" sz="2800" dirty="0" smtClean="0"/>
          </a:p>
          <a:p>
            <a:r>
              <a:rPr lang="ru-RU" sz="2800" dirty="0" smtClean="0"/>
              <a:t>Положительный пример взрослых </a:t>
            </a:r>
            <a:r>
              <a:rPr lang="ru-RU" sz="2800" dirty="0" smtClean="0"/>
              <a:t> на празднике служит </a:t>
            </a:r>
            <a:r>
              <a:rPr lang="ru-RU" sz="2800" dirty="0" smtClean="0"/>
              <a:t>повышению родительского авторитета. </a:t>
            </a:r>
            <a:br>
              <a:rPr lang="ru-RU" dirty="0" smtClean="0"/>
            </a:br>
            <a:endParaRPr lang="ru-RU" dirty="0"/>
          </a:p>
        </p:txBody>
      </p:sp>
    </p:spTree>
  </p:cSld>
  <p:clrMapOvr>
    <a:masterClrMapping/>
  </p:clrMapOvr>
  <p:transition>
    <p:dissolv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04664"/>
            <a:ext cx="8229600" cy="1080120"/>
          </a:xfrm>
        </p:spPr>
        <p:txBody>
          <a:bodyPr>
            <a:normAutofit fontScale="90000"/>
          </a:bodyPr>
          <a:lstStyle/>
          <a:p>
            <a:pPr algn="ctr"/>
            <a:r>
              <a:rPr lang="ru-RU" dirty="0" smtClean="0"/>
              <a:t>Классификация физкультурных праздников</a:t>
            </a:r>
            <a:endParaRPr lang="ru-RU" dirty="0"/>
          </a:p>
        </p:txBody>
      </p:sp>
      <p:sp>
        <p:nvSpPr>
          <p:cNvPr id="3" name="Содержимое 2"/>
          <p:cNvSpPr>
            <a:spLocks noGrp="1"/>
          </p:cNvSpPr>
          <p:nvPr>
            <p:ph idx="1"/>
          </p:nvPr>
        </p:nvSpPr>
        <p:spPr/>
        <p:txBody>
          <a:bodyPr>
            <a:noAutofit/>
          </a:bodyPr>
          <a:lstStyle/>
          <a:p>
            <a:r>
              <a:rPr lang="ru-RU" sz="2800" b="1" i="1" dirty="0" smtClean="0"/>
              <a:t>1. По доминирующей задаче</a:t>
            </a:r>
            <a:r>
              <a:rPr lang="ru-RU" sz="2800" dirty="0" smtClean="0"/>
              <a:t> </a:t>
            </a:r>
            <a:endParaRPr lang="ru-RU" sz="2800" dirty="0" smtClean="0"/>
          </a:p>
          <a:p>
            <a:r>
              <a:rPr lang="ru-RU" sz="2800" b="1" i="1" dirty="0" smtClean="0"/>
              <a:t>2. По  двигательному  </a:t>
            </a:r>
            <a:r>
              <a:rPr lang="ru-RU" sz="2800" b="1" i="1" dirty="0" smtClean="0"/>
              <a:t>содержанию</a:t>
            </a:r>
            <a:endParaRPr lang="ru-RU" sz="2800" b="1" i="1" dirty="0" smtClean="0"/>
          </a:p>
          <a:p>
            <a:r>
              <a:rPr lang="ru-RU" sz="2800" b="1" i="1" dirty="0" smtClean="0"/>
              <a:t>3. По методам проведения</a:t>
            </a:r>
            <a:r>
              <a:rPr lang="ru-RU" sz="2800" dirty="0" smtClean="0"/>
              <a:t> </a:t>
            </a:r>
            <a:endParaRPr lang="ru-RU" sz="2800" dirty="0" smtClean="0"/>
          </a:p>
          <a:p>
            <a:r>
              <a:rPr lang="ru-RU" sz="2800" b="1" i="1" dirty="0" smtClean="0"/>
              <a:t>4. По месту проведения </a:t>
            </a:r>
            <a:r>
              <a:rPr lang="ru-RU" sz="2800" b="1" i="1" dirty="0" smtClean="0"/>
              <a:t>праздники</a:t>
            </a:r>
            <a:endParaRPr lang="ru-RU" sz="2800" b="1" i="1" dirty="0" smtClean="0"/>
          </a:p>
          <a:p>
            <a:r>
              <a:rPr lang="ru-RU" sz="2800" b="1" i="1" dirty="0" smtClean="0"/>
              <a:t>5. По составу </a:t>
            </a:r>
            <a:r>
              <a:rPr lang="ru-RU" sz="2800" b="1" i="1" dirty="0" smtClean="0"/>
              <a:t>детей</a:t>
            </a:r>
            <a:endParaRPr lang="ru-RU" sz="2800" b="1" i="1" dirty="0" smtClean="0"/>
          </a:p>
          <a:p>
            <a:r>
              <a:rPr lang="ru-RU" sz="2800" b="1" dirty="0" smtClean="0"/>
              <a:t>6.</a:t>
            </a:r>
            <a:r>
              <a:rPr lang="ru-RU" sz="2800" dirty="0" smtClean="0"/>
              <a:t> </a:t>
            </a:r>
            <a:r>
              <a:rPr lang="ru-RU" sz="2800" b="1" i="1" dirty="0" smtClean="0"/>
              <a:t>По характеру используемого</a:t>
            </a:r>
            <a:r>
              <a:rPr lang="ru-RU" sz="2800" dirty="0" smtClean="0"/>
              <a:t> </a:t>
            </a:r>
            <a:r>
              <a:rPr lang="ru-RU" sz="2800" b="1" i="1" dirty="0" smtClean="0"/>
              <a:t>оборудования, инвентаря, </a:t>
            </a:r>
            <a:r>
              <a:rPr lang="ru-RU" sz="2800" b="1" i="1" dirty="0" smtClean="0"/>
              <a:t>пособий</a:t>
            </a:r>
            <a:endParaRPr lang="ru-RU" sz="2800" b="1" i="1" dirty="0" smtClean="0"/>
          </a:p>
          <a:p>
            <a:r>
              <a:rPr lang="ru-RU" sz="2800" b="1" i="1" dirty="0" smtClean="0"/>
              <a:t>7. В зависимости от сезона</a:t>
            </a:r>
            <a:endParaRPr lang="ru-RU" sz="2800" dirty="0"/>
          </a:p>
        </p:txBody>
      </p:sp>
    </p:spTree>
  </p:cSld>
  <p:clrMapOvr>
    <a:masterClrMapping/>
  </p:clrMapOvr>
  <p:transition>
    <p:dissolv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4048" y="980728"/>
            <a:ext cx="2743200" cy="466376"/>
          </a:xfrm>
        </p:spPr>
        <p:txBody>
          <a:bodyPr>
            <a:noAutofit/>
          </a:bodyPr>
          <a:lstStyle/>
          <a:p>
            <a:pPr algn="ctr"/>
            <a:r>
              <a:rPr lang="ru-RU" sz="3500" b="1" dirty="0" smtClean="0"/>
              <a:t>Виды праздников</a:t>
            </a:r>
            <a:endParaRPr lang="ru-RU" sz="3500" b="1" dirty="0"/>
          </a:p>
        </p:txBody>
      </p:sp>
      <p:sp>
        <p:nvSpPr>
          <p:cNvPr id="5" name="Текст 4"/>
          <p:cNvSpPr>
            <a:spLocks noGrp="1"/>
          </p:cNvSpPr>
          <p:nvPr>
            <p:ph type="body" idx="2"/>
          </p:nvPr>
        </p:nvSpPr>
        <p:spPr>
          <a:xfrm>
            <a:off x="323528" y="332656"/>
            <a:ext cx="3672408" cy="6192688"/>
          </a:xfrm>
        </p:spPr>
        <p:txBody>
          <a:bodyPr>
            <a:normAutofit lnSpcReduction="10000"/>
          </a:bodyPr>
          <a:lstStyle/>
          <a:p>
            <a:pPr marL="457200" indent="-457200">
              <a:buAutoNum type="arabicPeriod"/>
            </a:pPr>
            <a:r>
              <a:rPr lang="ru-RU" sz="2000" dirty="0" smtClean="0"/>
              <a:t>Осенний, зимний, весенний, летний.</a:t>
            </a:r>
            <a:endParaRPr lang="ru-RU" sz="2000" dirty="0" smtClean="0"/>
          </a:p>
          <a:p>
            <a:pPr marL="457200" indent="-457200">
              <a:buAutoNum type="arabicPeriod"/>
            </a:pPr>
            <a:r>
              <a:rPr lang="ru-RU" sz="2000" dirty="0" smtClean="0"/>
              <a:t>С применением спорт. инвентаря, природного материала, самодельного инвентаря, с сюжетными игрушками.</a:t>
            </a:r>
            <a:endParaRPr lang="ru-RU" sz="2000" dirty="0" smtClean="0"/>
          </a:p>
          <a:p>
            <a:pPr marL="457200" indent="-457200">
              <a:buAutoNum type="arabicPeriod"/>
            </a:pPr>
            <a:r>
              <a:rPr lang="ru-RU" sz="2000" dirty="0" smtClean="0"/>
              <a:t>Семейный,  участники -дети одного возраста, дети и взрослые.</a:t>
            </a:r>
            <a:endParaRPr lang="ru-RU" sz="2000" dirty="0" smtClean="0"/>
          </a:p>
          <a:p>
            <a:pPr marL="457200" indent="-457200">
              <a:buAutoNum type="arabicPeriod"/>
            </a:pPr>
            <a:r>
              <a:rPr lang="ru-RU" sz="2000" dirty="0" smtClean="0"/>
              <a:t>В бассейне, в спортивном зале, на природе, на спорт площадке.</a:t>
            </a:r>
            <a:endParaRPr lang="ru-RU" sz="2000" dirty="0" smtClean="0"/>
          </a:p>
          <a:p>
            <a:pPr marL="457200" indent="-457200">
              <a:buAutoNum type="arabicPeriod"/>
            </a:pPr>
            <a:r>
              <a:rPr lang="ru-RU" sz="2000" dirty="0" smtClean="0"/>
              <a:t>Творческие, сюжетные, соревновательные , игровые.</a:t>
            </a:r>
            <a:endParaRPr lang="ru-RU" sz="2000" dirty="0" smtClean="0"/>
          </a:p>
          <a:p>
            <a:pPr marL="457200" indent="-457200">
              <a:buAutoNum type="arabicPeriod"/>
            </a:pPr>
            <a:r>
              <a:rPr lang="ru-RU" sz="2000" dirty="0" smtClean="0"/>
              <a:t>Интегрированные, на основе подвижных игр, спортивных упражнений,  спортивных игр, комбинированные</a:t>
            </a:r>
            <a:endParaRPr lang="ru-RU" sz="2000" dirty="0" smtClean="0"/>
          </a:p>
          <a:p>
            <a:pPr marL="457200" indent="-457200">
              <a:buAutoNum type="arabicPeriod"/>
            </a:pPr>
            <a:endParaRPr lang="ru-RU" sz="2000" dirty="0" smtClean="0"/>
          </a:p>
          <a:p>
            <a:pPr marL="457200" indent="-457200">
              <a:buAutoNum type="arabicPeriod"/>
            </a:pPr>
            <a:endParaRPr lang="ru-RU" sz="2000" dirty="0"/>
          </a:p>
        </p:txBody>
      </p:sp>
      <p:pic>
        <p:nvPicPr>
          <p:cNvPr id="1026" name="Picture 2" descr="C:\Users\Gamb\Desktop\49.jpg"/>
          <p:cNvPicPr>
            <a:picLocks noGrp="1" noChangeAspect="1" noChangeArrowheads="1"/>
          </p:cNvPicPr>
          <p:nvPr>
            <p:ph sz="half" idx="1"/>
          </p:nvPr>
        </p:nvPicPr>
        <p:blipFill>
          <a:blip r:embed="rId1" cstate="print"/>
          <a:srcRect/>
          <a:stretch>
            <a:fillRect/>
          </a:stretch>
        </p:blipFill>
        <p:spPr bwMode="auto">
          <a:xfrm>
            <a:off x="4106338" y="1556792"/>
            <a:ext cx="4786142" cy="5040560"/>
          </a:xfrm>
          <a:prstGeom prst="rect">
            <a:avLst/>
          </a:prstGeom>
          <a:noFill/>
        </p:spPr>
      </p:pic>
    </p:spTree>
  </p:cSld>
  <p:clrMapOvr>
    <a:masterClrMapping/>
  </p:clrMapOvr>
  <p:transition>
    <p:wedg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404664"/>
            <a:ext cx="8229600" cy="1008112"/>
          </a:xfrm>
        </p:spPr>
        <p:txBody>
          <a:bodyPr>
            <a:normAutofit/>
          </a:bodyPr>
          <a:lstStyle/>
          <a:p>
            <a:pPr algn="ctr"/>
            <a:r>
              <a:rPr lang="ru-RU" sz="3000" dirty="0" smtClean="0"/>
              <a:t>Содержание и методики проведения физкультурного праздника</a:t>
            </a:r>
            <a:endParaRPr lang="ru-RU" sz="3000" dirty="0"/>
          </a:p>
        </p:txBody>
      </p:sp>
      <p:sp>
        <p:nvSpPr>
          <p:cNvPr id="6" name="Содержимое 5"/>
          <p:cNvSpPr>
            <a:spLocks noGrp="1"/>
          </p:cNvSpPr>
          <p:nvPr>
            <p:ph idx="1"/>
          </p:nvPr>
        </p:nvSpPr>
        <p:spPr>
          <a:xfrm>
            <a:off x="251520" y="1556792"/>
            <a:ext cx="8640960" cy="4968552"/>
          </a:xfrm>
        </p:spPr>
        <p:txBody>
          <a:bodyPr>
            <a:normAutofit lnSpcReduction="10000"/>
          </a:bodyPr>
          <a:lstStyle/>
          <a:p>
            <a:r>
              <a:rPr lang="ru-RU" dirty="0" smtClean="0"/>
              <a:t>Открытие праздника (</a:t>
            </a:r>
            <a:r>
              <a:rPr lang="ru-RU" dirty="0" smtClean="0"/>
              <a:t>ведущая объясняет его цель и </a:t>
            </a:r>
            <a:r>
              <a:rPr lang="ru-RU" dirty="0" smtClean="0"/>
              <a:t>назначение, </a:t>
            </a:r>
            <a:r>
              <a:rPr lang="ru-RU" dirty="0" smtClean="0"/>
              <a:t>объясняется, </a:t>
            </a:r>
            <a:r>
              <a:rPr lang="ru-RU" dirty="0" smtClean="0"/>
              <a:t>как </a:t>
            </a:r>
            <a:r>
              <a:rPr lang="ru-RU" dirty="0" smtClean="0"/>
              <a:t>будут проходить все конкурсы – по командам или индивидуально, происходит знакомство с гостями и </a:t>
            </a:r>
            <a:r>
              <a:rPr lang="ru-RU" dirty="0" smtClean="0"/>
              <a:t>жюри).</a:t>
            </a:r>
            <a:endParaRPr lang="ru-RU" dirty="0" smtClean="0"/>
          </a:p>
          <a:p>
            <a:r>
              <a:rPr lang="ru-RU" dirty="0" smtClean="0"/>
              <a:t>Основная часть (</a:t>
            </a:r>
            <a:r>
              <a:rPr lang="ru-RU" dirty="0" smtClean="0"/>
              <a:t>дети принимают участие в выполнении игровых спортивных заданий, аттракционах и т.д</a:t>
            </a:r>
            <a:r>
              <a:rPr lang="ru-RU" dirty="0" smtClean="0"/>
              <a:t>., дивертисменты- показательные </a:t>
            </a:r>
            <a:r>
              <a:rPr lang="ru-RU" dirty="0" smtClean="0"/>
              <a:t>выступления спортсменов, и даже музыкально-танцевальные номера. </a:t>
            </a:r>
            <a:endParaRPr lang="ru-RU" dirty="0" smtClean="0"/>
          </a:p>
          <a:p>
            <a:r>
              <a:rPr lang="ru-RU" dirty="0" smtClean="0"/>
              <a:t>Финал (</a:t>
            </a:r>
            <a:r>
              <a:rPr lang="ru-RU" dirty="0" smtClean="0"/>
              <a:t>ведущая произносит слова благодарности всем, кто принимал участие в празднике, подводятся общие итоги и награждаются </a:t>
            </a:r>
            <a:r>
              <a:rPr lang="ru-RU" dirty="0" smtClean="0"/>
              <a:t>победители).</a:t>
            </a:r>
            <a:endParaRPr lang="ru-RU" dirty="0" smtClean="0"/>
          </a:p>
          <a:p>
            <a:r>
              <a:rPr lang="ru-RU" dirty="0" smtClean="0"/>
              <a:t>Сюрпризный момент.</a:t>
            </a:r>
            <a:endParaRPr lang="ru-RU" dirty="0"/>
          </a:p>
        </p:txBody>
      </p:sp>
    </p:spTree>
  </p:cSld>
  <p:clrMapOvr>
    <a:masterClrMapping/>
  </p:clrMapOvr>
  <p:transition>
    <p:wedg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7918648" cy="1162050"/>
          </a:xfrm>
        </p:spPr>
        <p:txBody>
          <a:bodyPr>
            <a:noAutofit/>
          </a:bodyPr>
          <a:lstStyle/>
          <a:p>
            <a:pPr algn="ctr"/>
            <a:r>
              <a:rPr lang="ru-RU" sz="3600" dirty="0" smtClean="0"/>
              <a:t>Особенности проведения физкультурного праздника в зале</a:t>
            </a:r>
            <a:endParaRPr lang="ru-RU" sz="3600" dirty="0"/>
          </a:p>
        </p:txBody>
      </p:sp>
      <p:sp>
        <p:nvSpPr>
          <p:cNvPr id="3" name="Содержимое 2"/>
          <p:cNvSpPr>
            <a:spLocks noGrp="1"/>
          </p:cNvSpPr>
          <p:nvPr>
            <p:ph sz="half" idx="1"/>
          </p:nvPr>
        </p:nvSpPr>
        <p:spPr/>
        <p:txBody>
          <a:bodyPr/>
          <a:lstStyle/>
          <a:p>
            <a:r>
              <a:rPr lang="ru-RU" dirty="0" smtClean="0"/>
              <a:t>Легкая удобная одежда, не стесняющая движений;</a:t>
            </a:r>
            <a:endParaRPr lang="ru-RU" dirty="0" smtClean="0"/>
          </a:p>
          <a:p>
            <a:r>
              <a:rPr lang="ru-RU" dirty="0" smtClean="0"/>
              <a:t>Включение музыкальных компонентов в ход праздника;</a:t>
            </a:r>
            <a:endParaRPr lang="ru-RU" dirty="0" smtClean="0"/>
          </a:p>
          <a:p>
            <a:r>
              <a:rPr lang="ru-RU" dirty="0" smtClean="0"/>
              <a:t>Возможность применения световых эффектов;</a:t>
            </a:r>
            <a:endParaRPr lang="ru-RU" dirty="0" smtClean="0"/>
          </a:p>
          <a:p>
            <a:r>
              <a:rPr lang="ru-RU" dirty="0" smtClean="0"/>
              <a:t>Возможность проведения праздника длительностью до 2 часов.</a:t>
            </a:r>
            <a:endParaRPr lang="ru-RU" dirty="0" smtClean="0"/>
          </a:p>
          <a:p>
            <a:endParaRPr lang="ru-RU" dirty="0"/>
          </a:p>
        </p:txBody>
      </p:sp>
      <p:pic>
        <p:nvPicPr>
          <p:cNvPr id="5122" name="Picture 2" descr="C:\Users\Gamb\Desktop\в зале.jpg"/>
          <p:cNvPicPr>
            <a:picLocks noChangeAspect="1" noChangeArrowheads="1"/>
          </p:cNvPicPr>
          <p:nvPr/>
        </p:nvPicPr>
        <p:blipFill>
          <a:blip r:embed="rId1" cstate="print"/>
          <a:srcRect/>
          <a:stretch>
            <a:fillRect/>
          </a:stretch>
        </p:blipFill>
        <p:spPr bwMode="auto">
          <a:xfrm>
            <a:off x="0" y="1988840"/>
            <a:ext cx="3491880" cy="4032448"/>
          </a:xfrm>
          <a:prstGeom prst="rect">
            <a:avLst/>
          </a:prstGeom>
          <a:noFill/>
        </p:spPr>
      </p:pic>
    </p:spTree>
  </p:cSld>
  <p:clrMapOvr>
    <a:masterClrMapping/>
  </p:clrMapOvr>
  <p:transition>
    <p:wedg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Flow</Template>
  <TotalTime>0</TotalTime>
  <Words>8793</Words>
  <Application>WPS Presentation</Application>
  <PresentationFormat>Экран (4:3)</PresentationFormat>
  <Paragraphs>110</Paragraphs>
  <Slides>16</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16</vt:i4>
      </vt:variant>
    </vt:vector>
  </HeadingPairs>
  <TitlesOfParts>
    <vt:vector size="26" baseType="lpstr">
      <vt:lpstr>Arial</vt:lpstr>
      <vt:lpstr>SimSun</vt:lpstr>
      <vt:lpstr>Wingdings</vt:lpstr>
      <vt:lpstr>Wingdings 2</vt:lpstr>
      <vt:lpstr>Constantia</vt:lpstr>
      <vt:lpstr>Calibri</vt:lpstr>
      <vt:lpstr>Microsoft YaHei</vt:lpstr>
      <vt:lpstr/>
      <vt:lpstr>Arial Unicode MS</vt:lpstr>
      <vt:lpstr>Поток</vt:lpstr>
      <vt:lpstr>ФИЗКУЛЬТУРНЫЕ ПРАЗДНИКИ</vt:lpstr>
      <vt:lpstr>Физкультурные праздники</vt:lpstr>
      <vt:lpstr>Значение физкультурных праздников</vt:lpstr>
      <vt:lpstr>Значение физкультурных праздников</vt:lpstr>
      <vt:lpstr>Значение физкультурных праздников</vt:lpstr>
      <vt:lpstr>Классификация физкультурных праздников</vt:lpstr>
      <vt:lpstr>Виды праздников</vt:lpstr>
      <vt:lpstr>Содержание и методики проведения физкультурного праздника</vt:lpstr>
      <vt:lpstr>Особенности проведения физкультурного праздника в зале</vt:lpstr>
      <vt:lpstr>Особенности проведения физкультурного праздника на улице</vt:lpstr>
      <vt:lpstr>Особенности проведения летнего праздника</vt:lpstr>
      <vt:lpstr>Особенности проведения зимнего праздника</vt:lpstr>
      <vt:lpstr>КАТАНИЕ НА САНКАХ</vt:lpstr>
      <vt:lpstr>ХОДЬБА НА ЛЫЖАХ</vt:lpstr>
      <vt:lpstr>Катание на велосипеде</vt:lpstr>
      <vt:lpstr>ПЛАВАНИЕ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ФИЗКУЛЬТУРНЫЕ ПРАЗДНИКИ</dc:title>
  <dc:creator>Gamb</dc:creator>
  <cp:lastModifiedBy>Ev</cp:lastModifiedBy>
  <cp:revision>44</cp:revision>
  <dcterms:created xsi:type="dcterms:W3CDTF">2015-12-22T14:12:00Z</dcterms:created>
  <dcterms:modified xsi:type="dcterms:W3CDTF">2019-12-08T11:41:39Z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1049-11.2.0.8991</vt:lpwstr>
  </property>
</Properties>
</file>