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F2BC65-0565-47E4-BDFA-2C3FADB2B70D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94F62E-0E48-4E30-B9A0-3CC898F5D7EE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>
                  <a:lumMod val="95000"/>
                  <a:lumOff val="5000"/>
                </a:schemeClr>
              </a:solidFill>
            </a:rPr>
            <a:t>Для дошкольников с расстройствами </a:t>
          </a:r>
          <a:r>
            <a:rPr lang="ru-RU" sz="14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аутистического</a:t>
          </a:r>
          <a:r>
            <a:rPr lang="ru-RU" sz="1400" dirty="0" smtClean="0">
              <a:solidFill>
                <a:schemeClr val="tx1">
                  <a:lumMod val="95000"/>
                  <a:lumOff val="5000"/>
                </a:schemeClr>
              </a:solidFill>
            </a:rPr>
            <a:t> спектра характерен ярко выраженный и всесторонний дефицит социального взаимодействия и общения, а также ограниченные интересы и повторяющиеся действия</a:t>
          </a:r>
          <a:endParaRPr lang="ru-RU" sz="14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C704BB1-EB6E-42D3-AC89-3CA1BEDC08C4}" type="parTrans" cxnId="{F8A09BF0-BA81-49C0-A08B-98C29D3084AF}">
      <dgm:prSet/>
      <dgm:spPr/>
      <dgm:t>
        <a:bodyPr/>
        <a:lstStyle/>
        <a:p>
          <a:endParaRPr lang="ru-RU" sz="14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D536839-F660-4D70-992D-8428D869B404}" type="sibTrans" cxnId="{F8A09BF0-BA81-49C0-A08B-98C29D3084AF}">
      <dgm:prSet/>
      <dgm:spPr/>
      <dgm:t>
        <a:bodyPr/>
        <a:lstStyle/>
        <a:p>
          <a:endParaRPr lang="ru-RU" sz="14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0B597B5-DDE4-4DC5-83F0-59DAA2F48A65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>
                  <a:lumMod val="95000"/>
                  <a:lumOff val="5000"/>
                </a:schemeClr>
              </a:solidFill>
            </a:rPr>
            <a:t>Существующая система образования должна быть выстроена таким образом, чтобы найти к этим детям с особыми образовательными потребностями свой подход и обучить их элементарным навыкам самообслуживания, в число которых входят и санитарно-гигиенические навыки</a:t>
          </a:r>
          <a:endParaRPr lang="ru-RU" sz="14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2BA019E-9BE3-4D2D-8994-A1395E417297}" type="parTrans" cxnId="{47198A11-9924-4F63-B6D7-E610312F9E73}">
      <dgm:prSet/>
      <dgm:spPr/>
      <dgm:t>
        <a:bodyPr/>
        <a:lstStyle/>
        <a:p>
          <a:endParaRPr lang="ru-RU" sz="14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D37EAD61-9064-45B3-BEA0-AF81010F1B65}" type="sibTrans" cxnId="{47198A11-9924-4F63-B6D7-E610312F9E73}">
      <dgm:prSet/>
      <dgm:spPr/>
      <dgm:t>
        <a:bodyPr/>
        <a:lstStyle/>
        <a:p>
          <a:endParaRPr lang="ru-RU" sz="14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594D831-6F1C-4659-8518-8916A336C69D}" type="pres">
      <dgm:prSet presAssocID="{A3F2BC65-0565-47E4-BDFA-2C3FADB2B70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C4E578-BC2E-43FD-B72B-F8DA4017D278}" type="pres">
      <dgm:prSet presAssocID="{ED94F62E-0E48-4E30-B9A0-3CC898F5D7EE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30F7E-7E03-4CCD-8BE3-2F431A23F7FD}" type="pres">
      <dgm:prSet presAssocID="{D0B597B5-DDE4-4DC5-83F0-59DAA2F48A65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A09BF0-BA81-49C0-A08B-98C29D3084AF}" srcId="{A3F2BC65-0565-47E4-BDFA-2C3FADB2B70D}" destId="{ED94F62E-0E48-4E30-B9A0-3CC898F5D7EE}" srcOrd="0" destOrd="0" parTransId="{9C704BB1-EB6E-42D3-AC89-3CA1BEDC08C4}" sibTransId="{7D536839-F660-4D70-992D-8428D869B404}"/>
    <dgm:cxn modelId="{55D10F90-8DAF-4CB3-AE23-ED3DC4BDE873}" type="presOf" srcId="{A3F2BC65-0565-47E4-BDFA-2C3FADB2B70D}" destId="{8594D831-6F1C-4659-8518-8916A336C69D}" srcOrd="0" destOrd="0" presId="urn:microsoft.com/office/officeart/2005/8/layout/arrow5"/>
    <dgm:cxn modelId="{3458F027-9E6F-43D4-852F-CA1766511516}" type="presOf" srcId="{D0B597B5-DDE4-4DC5-83F0-59DAA2F48A65}" destId="{4AE30F7E-7E03-4CCD-8BE3-2F431A23F7FD}" srcOrd="0" destOrd="0" presId="urn:microsoft.com/office/officeart/2005/8/layout/arrow5"/>
    <dgm:cxn modelId="{47198A11-9924-4F63-B6D7-E610312F9E73}" srcId="{A3F2BC65-0565-47E4-BDFA-2C3FADB2B70D}" destId="{D0B597B5-DDE4-4DC5-83F0-59DAA2F48A65}" srcOrd="1" destOrd="0" parTransId="{02BA019E-9BE3-4D2D-8994-A1395E417297}" sibTransId="{D37EAD61-9064-45B3-BEA0-AF81010F1B65}"/>
    <dgm:cxn modelId="{208F8F43-18B3-45B7-ABD1-0838D149FF3E}" type="presOf" srcId="{ED94F62E-0E48-4E30-B9A0-3CC898F5D7EE}" destId="{21C4E578-BC2E-43FD-B72B-F8DA4017D278}" srcOrd="0" destOrd="0" presId="urn:microsoft.com/office/officeart/2005/8/layout/arrow5"/>
    <dgm:cxn modelId="{66DFD3E9-5183-4147-9720-6FDF6AC97573}" type="presParOf" srcId="{8594D831-6F1C-4659-8518-8916A336C69D}" destId="{21C4E578-BC2E-43FD-B72B-F8DA4017D278}" srcOrd="0" destOrd="0" presId="urn:microsoft.com/office/officeart/2005/8/layout/arrow5"/>
    <dgm:cxn modelId="{C2DF0552-9566-4B87-BB42-0E19EACA4E82}" type="presParOf" srcId="{8594D831-6F1C-4659-8518-8916A336C69D}" destId="{4AE30F7E-7E03-4CCD-8BE3-2F431A23F7F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0678E1-AB25-4A4F-9451-64E9F63FE8FA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6A19E216-4AAB-4874-9104-FBC4C4D32144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>
                  <a:lumMod val="95000"/>
                  <a:lumOff val="5000"/>
                </a:schemeClr>
              </a:solidFill>
            </a:rPr>
            <a:t>1. Изучить специфику психолого-педагогической характеристики детей с расстройствами аутистического спектра и их отграничения от других детей с особыми образовательными потребностями.</a:t>
          </a:r>
          <a:endParaRPr lang="ru-RU" sz="14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1193549-00AA-409D-A4D3-686CCAC5C849}" type="parTrans" cxnId="{9F8342C2-EC38-4BE3-B22B-6FA6122CEC67}">
      <dgm:prSet/>
      <dgm:spPr/>
      <dgm:t>
        <a:bodyPr/>
        <a:lstStyle/>
        <a:p>
          <a:endParaRPr lang="ru-RU"/>
        </a:p>
      </dgm:t>
    </dgm:pt>
    <dgm:pt modelId="{67316E1D-8404-44A7-843F-1916F99035A6}" type="sibTrans" cxnId="{9F8342C2-EC38-4BE3-B22B-6FA6122CEC67}">
      <dgm:prSet/>
      <dgm:spPr/>
      <dgm:t>
        <a:bodyPr/>
        <a:lstStyle/>
        <a:p>
          <a:endParaRPr lang="ru-RU"/>
        </a:p>
      </dgm:t>
    </dgm:pt>
    <dgm:pt modelId="{36F55CF3-BFF9-45B5-8BF3-C0BEDFE9B08C}">
      <dgm:prSet custT="1"/>
      <dgm:spPr/>
      <dgm:t>
        <a:bodyPr/>
        <a:lstStyle/>
        <a:p>
          <a:r>
            <a:rPr lang="ru-RU" sz="1400" smtClean="0">
              <a:solidFill>
                <a:schemeClr val="tx1">
                  <a:lumMod val="95000"/>
                  <a:lumOff val="5000"/>
                </a:schemeClr>
              </a:solidFill>
            </a:rPr>
            <a:t>2. Выявить особенности формирования санитарно-гигиенических навыков у дошкольников.</a:t>
          </a:r>
          <a:endParaRPr lang="ru-RU" sz="14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B3CA0D8-7CC8-4051-A672-EF64D76A3D9E}" type="parTrans" cxnId="{0596BA18-C8DA-47D6-A491-012549E06889}">
      <dgm:prSet/>
      <dgm:spPr/>
      <dgm:t>
        <a:bodyPr/>
        <a:lstStyle/>
        <a:p>
          <a:endParaRPr lang="ru-RU"/>
        </a:p>
      </dgm:t>
    </dgm:pt>
    <dgm:pt modelId="{F509EBA1-BAE8-4697-B797-8D18A997465C}" type="sibTrans" cxnId="{0596BA18-C8DA-47D6-A491-012549E06889}">
      <dgm:prSet/>
      <dgm:spPr/>
      <dgm:t>
        <a:bodyPr/>
        <a:lstStyle/>
        <a:p>
          <a:endParaRPr lang="ru-RU"/>
        </a:p>
      </dgm:t>
    </dgm:pt>
    <dgm:pt modelId="{4B173AA5-AAD5-4EB4-87D1-BEBA5F00E9AD}">
      <dgm:prSet custT="1"/>
      <dgm:spPr/>
      <dgm:t>
        <a:bodyPr/>
        <a:lstStyle/>
        <a:p>
          <a:r>
            <a:rPr lang="ru-RU" sz="1400" smtClean="0">
              <a:solidFill>
                <a:schemeClr val="tx1">
                  <a:lumMod val="95000"/>
                  <a:lumOff val="5000"/>
                </a:schemeClr>
              </a:solidFill>
            </a:rPr>
            <a:t>3. Определить отличительные черты образовательной деятельности с детьми с расстройствами аутистического спектра.</a:t>
          </a:r>
          <a:endParaRPr lang="ru-RU" sz="14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424107F-68A8-45B2-A887-32A7E31D1201}" type="parTrans" cxnId="{F8CCD07B-004E-4660-9633-9DF592A11BD3}">
      <dgm:prSet/>
      <dgm:spPr/>
      <dgm:t>
        <a:bodyPr/>
        <a:lstStyle/>
        <a:p>
          <a:endParaRPr lang="ru-RU"/>
        </a:p>
      </dgm:t>
    </dgm:pt>
    <dgm:pt modelId="{8D9DA5A1-EC65-44BD-9951-FFFDBCF0424B}" type="sibTrans" cxnId="{F8CCD07B-004E-4660-9633-9DF592A11BD3}">
      <dgm:prSet/>
      <dgm:spPr/>
      <dgm:t>
        <a:bodyPr/>
        <a:lstStyle/>
        <a:p>
          <a:endParaRPr lang="ru-RU"/>
        </a:p>
      </dgm:t>
    </dgm:pt>
    <dgm:pt modelId="{A65ABAF6-B1F5-43CD-A83D-1B72428A8C87}">
      <dgm:prSet custT="1"/>
      <dgm:spPr/>
      <dgm:t>
        <a:bodyPr/>
        <a:lstStyle/>
        <a:p>
          <a:r>
            <a:rPr lang="ru-RU" sz="1400" smtClean="0">
              <a:solidFill>
                <a:schemeClr val="tx1">
                  <a:lumMod val="95000"/>
                  <a:lumOff val="5000"/>
                </a:schemeClr>
              </a:solidFill>
            </a:rPr>
            <a:t>4. Описать образовательную ситуацию.</a:t>
          </a:r>
          <a:endParaRPr lang="ru-RU" sz="14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26DB4E70-FDEF-4A02-9D07-70DDF0D83756}" type="parTrans" cxnId="{359D7AB9-3F49-417C-9F8C-9BFB67696A54}">
      <dgm:prSet/>
      <dgm:spPr/>
      <dgm:t>
        <a:bodyPr/>
        <a:lstStyle/>
        <a:p>
          <a:endParaRPr lang="ru-RU"/>
        </a:p>
      </dgm:t>
    </dgm:pt>
    <dgm:pt modelId="{87BA934E-B4E8-4B23-AAA9-AA56435CBEF4}" type="sibTrans" cxnId="{359D7AB9-3F49-417C-9F8C-9BFB67696A54}">
      <dgm:prSet/>
      <dgm:spPr/>
      <dgm:t>
        <a:bodyPr/>
        <a:lstStyle/>
        <a:p>
          <a:endParaRPr lang="ru-RU"/>
        </a:p>
      </dgm:t>
    </dgm:pt>
    <dgm:pt modelId="{A5C5BEF5-F4B9-4ABC-89BF-F2FEF5700A7A}">
      <dgm:prSet custT="1"/>
      <dgm:spPr/>
      <dgm:t>
        <a:bodyPr/>
        <a:lstStyle/>
        <a:p>
          <a:r>
            <a:rPr lang="ru-RU" sz="1400" smtClean="0">
              <a:solidFill>
                <a:schemeClr val="tx1">
                  <a:lumMod val="95000"/>
                  <a:lumOff val="5000"/>
                </a:schemeClr>
              </a:solidFill>
            </a:rPr>
            <a:t>5. Сформулировать цели, задачи и ожидаемые результаты проекта.</a:t>
          </a:r>
          <a:endParaRPr lang="ru-RU" sz="140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5FFFC58-6E0D-41A3-B02E-2861C5D3959D}" type="parTrans" cxnId="{6E6565DF-B65E-44F6-A93C-14C7FC05E3B0}">
      <dgm:prSet/>
      <dgm:spPr/>
      <dgm:t>
        <a:bodyPr/>
        <a:lstStyle/>
        <a:p>
          <a:endParaRPr lang="ru-RU"/>
        </a:p>
      </dgm:t>
    </dgm:pt>
    <dgm:pt modelId="{205A0ECF-3CB4-46D3-BD32-4804C849DA87}" type="sibTrans" cxnId="{6E6565DF-B65E-44F6-A93C-14C7FC05E3B0}">
      <dgm:prSet/>
      <dgm:spPr/>
      <dgm:t>
        <a:bodyPr/>
        <a:lstStyle/>
        <a:p>
          <a:endParaRPr lang="ru-RU"/>
        </a:p>
      </dgm:t>
    </dgm:pt>
    <dgm:pt modelId="{284FD8DB-94AD-4CAB-A921-35079B681ECF}">
      <dgm:prSet custT="1"/>
      <dgm:spPr/>
      <dgm:t>
        <a:bodyPr/>
        <a:lstStyle/>
        <a:p>
          <a:r>
            <a:rPr lang="ru-RU" sz="1400" dirty="0" smtClean="0">
              <a:solidFill>
                <a:schemeClr val="tx1">
                  <a:lumMod val="95000"/>
                  <a:lumOff val="5000"/>
                </a:schemeClr>
              </a:solidFill>
            </a:rPr>
            <a:t>6. Спроектировать механизмы реализации проекта.</a:t>
          </a:r>
          <a:endParaRPr lang="ru-RU" sz="14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0186439-4062-4F9A-BBF5-3CFDD163C695}" type="parTrans" cxnId="{70870ABC-AE67-4794-A741-104A53BB5BC6}">
      <dgm:prSet/>
      <dgm:spPr/>
      <dgm:t>
        <a:bodyPr/>
        <a:lstStyle/>
        <a:p>
          <a:endParaRPr lang="ru-RU"/>
        </a:p>
      </dgm:t>
    </dgm:pt>
    <dgm:pt modelId="{AE3E45FB-7025-47D6-A2CE-D4635B9A55F4}" type="sibTrans" cxnId="{70870ABC-AE67-4794-A741-104A53BB5BC6}">
      <dgm:prSet/>
      <dgm:spPr/>
      <dgm:t>
        <a:bodyPr/>
        <a:lstStyle/>
        <a:p>
          <a:endParaRPr lang="ru-RU"/>
        </a:p>
      </dgm:t>
    </dgm:pt>
    <dgm:pt modelId="{ABCEC786-D5B0-4A79-B405-5621AABE93A4}" type="pres">
      <dgm:prSet presAssocID="{7D0678E1-AB25-4A4F-9451-64E9F63FE8FA}" presName="linearFlow" presStyleCnt="0">
        <dgm:presLayoutVars>
          <dgm:resizeHandles val="exact"/>
        </dgm:presLayoutVars>
      </dgm:prSet>
      <dgm:spPr/>
    </dgm:pt>
    <dgm:pt modelId="{1E90DC85-C291-4E94-8DA0-31B66EED5E6E}" type="pres">
      <dgm:prSet presAssocID="{6A19E216-4AAB-4874-9104-FBC4C4D32144}" presName="node" presStyleLbl="node1" presStyleIdx="0" presStyleCnt="6" custScaleX="349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E6BBA-70EC-4E6E-BB7C-3F3AA0314B1B}" type="pres">
      <dgm:prSet presAssocID="{67316E1D-8404-44A7-843F-1916F99035A6}" presName="sibTrans" presStyleLbl="sibTrans2D1" presStyleIdx="0" presStyleCnt="5"/>
      <dgm:spPr/>
      <dgm:t>
        <a:bodyPr/>
        <a:lstStyle/>
        <a:p>
          <a:endParaRPr lang="ru-RU"/>
        </a:p>
      </dgm:t>
    </dgm:pt>
    <dgm:pt modelId="{70606177-BBF9-4FD3-B931-AA1550A43C90}" type="pres">
      <dgm:prSet presAssocID="{67316E1D-8404-44A7-843F-1916F99035A6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47A5D77A-89A4-4927-BCFE-9DA495959A5D}" type="pres">
      <dgm:prSet presAssocID="{36F55CF3-BFF9-45B5-8BF3-C0BEDFE9B08C}" presName="node" presStyleLbl="node1" presStyleIdx="1" presStyleCnt="6" custScaleX="349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967054-176D-4280-9B4A-91B0F6B16295}" type="pres">
      <dgm:prSet presAssocID="{F509EBA1-BAE8-4697-B797-8D18A997465C}" presName="sibTrans" presStyleLbl="sibTrans2D1" presStyleIdx="1" presStyleCnt="5"/>
      <dgm:spPr/>
      <dgm:t>
        <a:bodyPr/>
        <a:lstStyle/>
        <a:p>
          <a:endParaRPr lang="ru-RU"/>
        </a:p>
      </dgm:t>
    </dgm:pt>
    <dgm:pt modelId="{D7CDA351-436E-4E3C-A16B-8FEC0B9CB404}" type="pres">
      <dgm:prSet presAssocID="{F509EBA1-BAE8-4697-B797-8D18A997465C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7B58851F-2DE6-489C-90E1-86A8407F3915}" type="pres">
      <dgm:prSet presAssocID="{4B173AA5-AAD5-4EB4-87D1-BEBA5F00E9AD}" presName="node" presStyleLbl="node1" presStyleIdx="2" presStyleCnt="6" custScaleX="349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98E55-5632-43C9-8025-24B3FA6EAF15}" type="pres">
      <dgm:prSet presAssocID="{8D9DA5A1-EC65-44BD-9951-FFFDBCF0424B}" presName="sibTrans" presStyleLbl="sibTrans2D1" presStyleIdx="2" presStyleCnt="5"/>
      <dgm:spPr/>
      <dgm:t>
        <a:bodyPr/>
        <a:lstStyle/>
        <a:p>
          <a:endParaRPr lang="ru-RU"/>
        </a:p>
      </dgm:t>
    </dgm:pt>
    <dgm:pt modelId="{A3831924-FC5E-4FA6-BA66-FDA183F66B59}" type="pres">
      <dgm:prSet presAssocID="{8D9DA5A1-EC65-44BD-9951-FFFDBCF0424B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DF4067A-25C9-4EEF-A516-61E637F9FCBA}" type="pres">
      <dgm:prSet presAssocID="{A65ABAF6-B1F5-43CD-A83D-1B72428A8C87}" presName="node" presStyleLbl="node1" presStyleIdx="3" presStyleCnt="6" custScaleX="349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63D399-C454-4EFB-8BDB-180BBE93D9DB}" type="pres">
      <dgm:prSet presAssocID="{87BA934E-B4E8-4B23-AAA9-AA56435CBEF4}" presName="sibTrans" presStyleLbl="sibTrans2D1" presStyleIdx="3" presStyleCnt="5"/>
      <dgm:spPr/>
      <dgm:t>
        <a:bodyPr/>
        <a:lstStyle/>
        <a:p>
          <a:endParaRPr lang="ru-RU"/>
        </a:p>
      </dgm:t>
    </dgm:pt>
    <dgm:pt modelId="{37444A3A-B9F3-4807-B194-88018FF4BAE4}" type="pres">
      <dgm:prSet presAssocID="{87BA934E-B4E8-4B23-AAA9-AA56435CBEF4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9A4656F-D4CF-417A-96D8-1B43AC73E683}" type="pres">
      <dgm:prSet presAssocID="{A5C5BEF5-F4B9-4ABC-89BF-F2FEF5700A7A}" presName="node" presStyleLbl="node1" presStyleIdx="4" presStyleCnt="6" custScaleX="349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C30FC3-76F5-4ABC-956D-8765799059E6}" type="pres">
      <dgm:prSet presAssocID="{205A0ECF-3CB4-46D3-BD32-4804C849DA87}" presName="sibTrans" presStyleLbl="sibTrans2D1" presStyleIdx="4" presStyleCnt="5"/>
      <dgm:spPr/>
      <dgm:t>
        <a:bodyPr/>
        <a:lstStyle/>
        <a:p>
          <a:endParaRPr lang="ru-RU"/>
        </a:p>
      </dgm:t>
    </dgm:pt>
    <dgm:pt modelId="{47027733-2494-4EC6-A2E8-C0E54013BAFF}" type="pres">
      <dgm:prSet presAssocID="{205A0ECF-3CB4-46D3-BD32-4804C849DA87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E6BC09B6-CDD4-4081-AC3B-E26C24B73F13}" type="pres">
      <dgm:prSet presAssocID="{284FD8DB-94AD-4CAB-A921-35079B681ECF}" presName="node" presStyleLbl="node1" presStyleIdx="5" presStyleCnt="6" custScaleX="349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7C1235-6ADC-4CD5-8BC9-7AD7E2904B1E}" type="presOf" srcId="{87BA934E-B4E8-4B23-AAA9-AA56435CBEF4}" destId="{37444A3A-B9F3-4807-B194-88018FF4BAE4}" srcOrd="1" destOrd="0" presId="urn:microsoft.com/office/officeart/2005/8/layout/process2"/>
    <dgm:cxn modelId="{36F8EA0B-B6F9-41AA-88F8-2A16120BC40C}" type="presOf" srcId="{36F55CF3-BFF9-45B5-8BF3-C0BEDFE9B08C}" destId="{47A5D77A-89A4-4927-BCFE-9DA495959A5D}" srcOrd="0" destOrd="0" presId="urn:microsoft.com/office/officeart/2005/8/layout/process2"/>
    <dgm:cxn modelId="{18DDC695-2129-4019-81D9-BE4E8F0D7461}" type="presOf" srcId="{F509EBA1-BAE8-4697-B797-8D18A997465C}" destId="{66967054-176D-4280-9B4A-91B0F6B16295}" srcOrd="0" destOrd="0" presId="urn:microsoft.com/office/officeart/2005/8/layout/process2"/>
    <dgm:cxn modelId="{6E6565DF-B65E-44F6-A93C-14C7FC05E3B0}" srcId="{7D0678E1-AB25-4A4F-9451-64E9F63FE8FA}" destId="{A5C5BEF5-F4B9-4ABC-89BF-F2FEF5700A7A}" srcOrd="4" destOrd="0" parTransId="{75FFFC58-6E0D-41A3-B02E-2861C5D3959D}" sibTransId="{205A0ECF-3CB4-46D3-BD32-4804C849DA87}"/>
    <dgm:cxn modelId="{912BEC80-7322-4878-9048-3BFF67445F89}" type="presOf" srcId="{87BA934E-B4E8-4B23-AAA9-AA56435CBEF4}" destId="{0663D399-C454-4EFB-8BDB-180BBE93D9DB}" srcOrd="0" destOrd="0" presId="urn:microsoft.com/office/officeart/2005/8/layout/process2"/>
    <dgm:cxn modelId="{D8812B87-4FE1-4A10-95C8-DD7BB02E9C02}" type="presOf" srcId="{8D9DA5A1-EC65-44BD-9951-FFFDBCF0424B}" destId="{A3831924-FC5E-4FA6-BA66-FDA183F66B59}" srcOrd="1" destOrd="0" presId="urn:microsoft.com/office/officeart/2005/8/layout/process2"/>
    <dgm:cxn modelId="{3D3BF892-2702-40B7-88D5-E7E3054D9E6A}" type="presOf" srcId="{8D9DA5A1-EC65-44BD-9951-FFFDBCF0424B}" destId="{24A98E55-5632-43C9-8025-24B3FA6EAF15}" srcOrd="0" destOrd="0" presId="urn:microsoft.com/office/officeart/2005/8/layout/process2"/>
    <dgm:cxn modelId="{F70064A1-1FA8-48FF-886B-1EA351B24AB9}" type="presOf" srcId="{67316E1D-8404-44A7-843F-1916F99035A6}" destId="{158E6BBA-70EC-4E6E-BB7C-3F3AA0314B1B}" srcOrd="0" destOrd="0" presId="urn:microsoft.com/office/officeart/2005/8/layout/process2"/>
    <dgm:cxn modelId="{990330FB-0920-40F3-B56D-41FCC04EC1FA}" type="presOf" srcId="{F509EBA1-BAE8-4697-B797-8D18A997465C}" destId="{D7CDA351-436E-4E3C-A16B-8FEC0B9CB404}" srcOrd="1" destOrd="0" presId="urn:microsoft.com/office/officeart/2005/8/layout/process2"/>
    <dgm:cxn modelId="{6BE2EE6F-C8B0-45B5-9D0D-52E6FE08F4AF}" type="presOf" srcId="{284FD8DB-94AD-4CAB-A921-35079B681ECF}" destId="{E6BC09B6-CDD4-4081-AC3B-E26C24B73F13}" srcOrd="0" destOrd="0" presId="urn:microsoft.com/office/officeart/2005/8/layout/process2"/>
    <dgm:cxn modelId="{B617CB8F-DC5D-4FB6-B412-6C12562809BC}" type="presOf" srcId="{4B173AA5-AAD5-4EB4-87D1-BEBA5F00E9AD}" destId="{7B58851F-2DE6-489C-90E1-86A8407F3915}" srcOrd="0" destOrd="0" presId="urn:microsoft.com/office/officeart/2005/8/layout/process2"/>
    <dgm:cxn modelId="{0A2BA0BB-985A-4427-B796-BE688C663119}" type="presOf" srcId="{A5C5BEF5-F4B9-4ABC-89BF-F2FEF5700A7A}" destId="{D9A4656F-D4CF-417A-96D8-1B43AC73E683}" srcOrd="0" destOrd="0" presId="urn:microsoft.com/office/officeart/2005/8/layout/process2"/>
    <dgm:cxn modelId="{29C8BE12-62DE-492B-BEAA-C43BB33DC730}" type="presOf" srcId="{67316E1D-8404-44A7-843F-1916F99035A6}" destId="{70606177-BBF9-4FD3-B931-AA1550A43C90}" srcOrd="1" destOrd="0" presId="urn:microsoft.com/office/officeart/2005/8/layout/process2"/>
    <dgm:cxn modelId="{0596BA18-C8DA-47D6-A491-012549E06889}" srcId="{7D0678E1-AB25-4A4F-9451-64E9F63FE8FA}" destId="{36F55CF3-BFF9-45B5-8BF3-C0BEDFE9B08C}" srcOrd="1" destOrd="0" parTransId="{EB3CA0D8-7CC8-4051-A672-EF64D76A3D9E}" sibTransId="{F509EBA1-BAE8-4697-B797-8D18A997465C}"/>
    <dgm:cxn modelId="{E6544F2A-FC3B-44A6-8604-F8E7A438FCAE}" type="presOf" srcId="{7D0678E1-AB25-4A4F-9451-64E9F63FE8FA}" destId="{ABCEC786-D5B0-4A79-B405-5621AABE93A4}" srcOrd="0" destOrd="0" presId="urn:microsoft.com/office/officeart/2005/8/layout/process2"/>
    <dgm:cxn modelId="{41B8CC19-435A-485E-91E3-24AB418CE72B}" type="presOf" srcId="{6A19E216-4AAB-4874-9104-FBC4C4D32144}" destId="{1E90DC85-C291-4E94-8DA0-31B66EED5E6E}" srcOrd="0" destOrd="0" presId="urn:microsoft.com/office/officeart/2005/8/layout/process2"/>
    <dgm:cxn modelId="{359D7AB9-3F49-417C-9F8C-9BFB67696A54}" srcId="{7D0678E1-AB25-4A4F-9451-64E9F63FE8FA}" destId="{A65ABAF6-B1F5-43CD-A83D-1B72428A8C87}" srcOrd="3" destOrd="0" parTransId="{26DB4E70-FDEF-4A02-9D07-70DDF0D83756}" sibTransId="{87BA934E-B4E8-4B23-AAA9-AA56435CBEF4}"/>
    <dgm:cxn modelId="{BC6C091F-BFD9-45C0-BFAF-DBDDC9636186}" type="presOf" srcId="{A65ABAF6-B1F5-43CD-A83D-1B72428A8C87}" destId="{9DF4067A-25C9-4EEF-A516-61E637F9FCBA}" srcOrd="0" destOrd="0" presId="urn:microsoft.com/office/officeart/2005/8/layout/process2"/>
    <dgm:cxn modelId="{9F8342C2-EC38-4BE3-B22B-6FA6122CEC67}" srcId="{7D0678E1-AB25-4A4F-9451-64E9F63FE8FA}" destId="{6A19E216-4AAB-4874-9104-FBC4C4D32144}" srcOrd="0" destOrd="0" parTransId="{B1193549-00AA-409D-A4D3-686CCAC5C849}" sibTransId="{67316E1D-8404-44A7-843F-1916F99035A6}"/>
    <dgm:cxn modelId="{F8CCD07B-004E-4660-9633-9DF592A11BD3}" srcId="{7D0678E1-AB25-4A4F-9451-64E9F63FE8FA}" destId="{4B173AA5-AAD5-4EB4-87D1-BEBA5F00E9AD}" srcOrd="2" destOrd="0" parTransId="{F424107F-68A8-45B2-A887-32A7E31D1201}" sibTransId="{8D9DA5A1-EC65-44BD-9951-FFFDBCF0424B}"/>
    <dgm:cxn modelId="{70870ABC-AE67-4794-A741-104A53BB5BC6}" srcId="{7D0678E1-AB25-4A4F-9451-64E9F63FE8FA}" destId="{284FD8DB-94AD-4CAB-A921-35079B681ECF}" srcOrd="5" destOrd="0" parTransId="{F0186439-4062-4F9A-BBF5-3CFDD163C695}" sibTransId="{AE3E45FB-7025-47D6-A2CE-D4635B9A55F4}"/>
    <dgm:cxn modelId="{DE79BECD-203B-4EFD-BA2C-A4412EC13F36}" type="presOf" srcId="{205A0ECF-3CB4-46D3-BD32-4804C849DA87}" destId="{47027733-2494-4EC6-A2E8-C0E54013BAFF}" srcOrd="1" destOrd="0" presId="urn:microsoft.com/office/officeart/2005/8/layout/process2"/>
    <dgm:cxn modelId="{A4C7F7AC-9046-469B-A1E1-19E57E4F51A8}" type="presOf" srcId="{205A0ECF-3CB4-46D3-BD32-4804C849DA87}" destId="{30C30FC3-76F5-4ABC-956D-8765799059E6}" srcOrd="0" destOrd="0" presId="urn:microsoft.com/office/officeart/2005/8/layout/process2"/>
    <dgm:cxn modelId="{D11E9CFF-B751-4D06-AD41-36850E5B97EC}" type="presParOf" srcId="{ABCEC786-D5B0-4A79-B405-5621AABE93A4}" destId="{1E90DC85-C291-4E94-8DA0-31B66EED5E6E}" srcOrd="0" destOrd="0" presId="urn:microsoft.com/office/officeart/2005/8/layout/process2"/>
    <dgm:cxn modelId="{867F1394-73D7-4422-9345-3C4A1B12EF95}" type="presParOf" srcId="{ABCEC786-D5B0-4A79-B405-5621AABE93A4}" destId="{158E6BBA-70EC-4E6E-BB7C-3F3AA0314B1B}" srcOrd="1" destOrd="0" presId="urn:microsoft.com/office/officeart/2005/8/layout/process2"/>
    <dgm:cxn modelId="{44CD7762-6BF9-4DF3-AAFD-A12C541EF5B9}" type="presParOf" srcId="{158E6BBA-70EC-4E6E-BB7C-3F3AA0314B1B}" destId="{70606177-BBF9-4FD3-B931-AA1550A43C90}" srcOrd="0" destOrd="0" presId="urn:microsoft.com/office/officeart/2005/8/layout/process2"/>
    <dgm:cxn modelId="{B5C24F85-D560-441C-9A44-28F24979D087}" type="presParOf" srcId="{ABCEC786-D5B0-4A79-B405-5621AABE93A4}" destId="{47A5D77A-89A4-4927-BCFE-9DA495959A5D}" srcOrd="2" destOrd="0" presId="urn:microsoft.com/office/officeart/2005/8/layout/process2"/>
    <dgm:cxn modelId="{BD8F485A-8987-44AF-A98F-8222EF11A36D}" type="presParOf" srcId="{ABCEC786-D5B0-4A79-B405-5621AABE93A4}" destId="{66967054-176D-4280-9B4A-91B0F6B16295}" srcOrd="3" destOrd="0" presId="urn:microsoft.com/office/officeart/2005/8/layout/process2"/>
    <dgm:cxn modelId="{8F532473-5609-456A-BEE3-69731D3BC63D}" type="presParOf" srcId="{66967054-176D-4280-9B4A-91B0F6B16295}" destId="{D7CDA351-436E-4E3C-A16B-8FEC0B9CB404}" srcOrd="0" destOrd="0" presId="urn:microsoft.com/office/officeart/2005/8/layout/process2"/>
    <dgm:cxn modelId="{CAD4F5E3-C09D-4A61-948B-E8980835342A}" type="presParOf" srcId="{ABCEC786-D5B0-4A79-B405-5621AABE93A4}" destId="{7B58851F-2DE6-489C-90E1-86A8407F3915}" srcOrd="4" destOrd="0" presId="urn:microsoft.com/office/officeart/2005/8/layout/process2"/>
    <dgm:cxn modelId="{DECAC6EA-2722-4B47-BA5B-5EDBC2377262}" type="presParOf" srcId="{ABCEC786-D5B0-4A79-B405-5621AABE93A4}" destId="{24A98E55-5632-43C9-8025-24B3FA6EAF15}" srcOrd="5" destOrd="0" presId="urn:microsoft.com/office/officeart/2005/8/layout/process2"/>
    <dgm:cxn modelId="{D3737D2C-2F1E-4E88-9494-522F9778A23B}" type="presParOf" srcId="{24A98E55-5632-43C9-8025-24B3FA6EAF15}" destId="{A3831924-FC5E-4FA6-BA66-FDA183F66B59}" srcOrd="0" destOrd="0" presId="urn:microsoft.com/office/officeart/2005/8/layout/process2"/>
    <dgm:cxn modelId="{274BDF71-E1D5-44B7-9A8B-95BF26501EBA}" type="presParOf" srcId="{ABCEC786-D5B0-4A79-B405-5621AABE93A4}" destId="{9DF4067A-25C9-4EEF-A516-61E637F9FCBA}" srcOrd="6" destOrd="0" presId="urn:microsoft.com/office/officeart/2005/8/layout/process2"/>
    <dgm:cxn modelId="{A7BA3A02-9297-46EA-9410-AA9CF0FE17F1}" type="presParOf" srcId="{ABCEC786-D5B0-4A79-B405-5621AABE93A4}" destId="{0663D399-C454-4EFB-8BDB-180BBE93D9DB}" srcOrd="7" destOrd="0" presId="urn:microsoft.com/office/officeart/2005/8/layout/process2"/>
    <dgm:cxn modelId="{B5FA147B-6DE8-4B63-A681-CEF4BF9821D3}" type="presParOf" srcId="{0663D399-C454-4EFB-8BDB-180BBE93D9DB}" destId="{37444A3A-B9F3-4807-B194-88018FF4BAE4}" srcOrd="0" destOrd="0" presId="urn:microsoft.com/office/officeart/2005/8/layout/process2"/>
    <dgm:cxn modelId="{3B0EE0B6-DBF8-431B-A64D-8C804042EF9D}" type="presParOf" srcId="{ABCEC786-D5B0-4A79-B405-5621AABE93A4}" destId="{D9A4656F-D4CF-417A-96D8-1B43AC73E683}" srcOrd="8" destOrd="0" presId="urn:microsoft.com/office/officeart/2005/8/layout/process2"/>
    <dgm:cxn modelId="{45204F3B-9C15-4A60-9E4E-79D08F5B3CB9}" type="presParOf" srcId="{ABCEC786-D5B0-4A79-B405-5621AABE93A4}" destId="{30C30FC3-76F5-4ABC-956D-8765799059E6}" srcOrd="9" destOrd="0" presId="urn:microsoft.com/office/officeart/2005/8/layout/process2"/>
    <dgm:cxn modelId="{26A709D2-04A7-4B66-A676-5472443C9E7D}" type="presParOf" srcId="{30C30FC3-76F5-4ABC-956D-8765799059E6}" destId="{47027733-2494-4EC6-A2E8-C0E54013BAFF}" srcOrd="0" destOrd="0" presId="urn:microsoft.com/office/officeart/2005/8/layout/process2"/>
    <dgm:cxn modelId="{BB78AC4F-74F0-4A4B-9318-DBA623F210FF}" type="presParOf" srcId="{ABCEC786-D5B0-4A79-B405-5621AABE93A4}" destId="{E6BC09B6-CDD4-4081-AC3B-E26C24B73F13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82DD78-7BC5-427C-ACD3-5DC481FD3D4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9A0484-2041-41F7-A7F8-BB9BDC1E73C6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>
                  <a:lumMod val="95000"/>
                  <a:lumOff val="5000"/>
                </a:schemeClr>
              </a:solidFill>
            </a:rPr>
            <a:t>Этап </a:t>
          </a:r>
          <a:r>
            <a:rPr lang="ru-RU" sz="24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предпроектного</a:t>
          </a:r>
          <a:r>
            <a:rPr lang="ru-RU" sz="2400" dirty="0" smtClean="0">
              <a:solidFill>
                <a:schemeClr val="tx1">
                  <a:lumMod val="95000"/>
                  <a:lumOff val="5000"/>
                </a:schemeClr>
              </a:solidFill>
            </a:rPr>
            <a:t> анализа и диагностики</a:t>
          </a:r>
          <a:r>
            <a:rPr lang="ru-RU" sz="1500" dirty="0" smtClean="0">
              <a:solidFill>
                <a:schemeClr val="tx1">
                  <a:lumMod val="95000"/>
                  <a:lumOff val="5000"/>
                </a:schemeClr>
              </a:solidFill>
            </a:rPr>
            <a:t>.</a:t>
          </a:r>
          <a:endParaRPr lang="ru-RU" sz="15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CE2043F-2863-4B94-BB10-9DA04397372F}" type="parTrans" cxnId="{7E768F76-9C1F-4413-ACF6-584844901C01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7048FBD-20DE-4D6A-A7D1-09C3361D45E0}" type="sibTrans" cxnId="{7E768F76-9C1F-4413-ACF6-584844901C01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07114B2-C0B8-47E8-A681-9662161F75A3}">
      <dgm:prSet custT="1"/>
      <dgm:spPr/>
      <dgm:t>
        <a:bodyPr/>
        <a:lstStyle/>
        <a:p>
          <a:r>
            <a:rPr lang="ru-RU" sz="2400" dirty="0" smtClean="0">
              <a:solidFill>
                <a:schemeClr val="tx1">
                  <a:lumMod val="95000"/>
                  <a:lumOff val="5000"/>
                </a:schemeClr>
              </a:solidFill>
            </a:rPr>
            <a:t>Этап непосредственного внедрения в образовательный процесс разработок по использованию сенсорных игр для формирования санитарно-гигиенических навыков у детей 4 лет с расстройствами аутистического характера.</a:t>
          </a:r>
          <a:endParaRPr lang="ru-RU" sz="24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BB9617B-3B7B-4E4A-8B9D-3DA7D8A917AD}" type="parTrans" cxnId="{B30E7A34-29E5-4A3D-B5FD-403B9B8E39A7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DC37675-719C-4B55-8D79-0113F0CAA207}" type="sibTrans" cxnId="{B30E7A34-29E5-4A3D-B5FD-403B9B8E39A7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586EC35-B13A-4EA3-AB75-A0A6BDF77792}">
      <dgm:prSet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Этап рефлексии, в рамках которого осуществляется контрольная диагностика и подводятся итоги осуществленной педагогической деятельности.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FB7E01E-5489-4026-BF7A-8BDD3376001D}" type="parTrans" cxnId="{A610E608-426D-483D-9A8D-4AFA30E30AE2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6476DD2-DBB1-4924-B6FC-4DC1F895DE73}" type="sibTrans" cxnId="{A610E608-426D-483D-9A8D-4AFA30E30AE2}">
      <dgm:prSet/>
      <dgm:spPr/>
      <dgm:t>
        <a:bodyPr/>
        <a:lstStyle/>
        <a:p>
          <a:endParaRPr lang="ru-RU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4EAB9C1-823D-4395-988D-2E0376D5F5EF}" type="pres">
      <dgm:prSet presAssocID="{4B82DD78-7BC5-427C-ACD3-5DC481FD3D4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1D0BB0-320E-4CCC-8580-8D5C4831BFF2}" type="pres">
      <dgm:prSet presAssocID="{4B82DD78-7BC5-427C-ACD3-5DC481FD3D4B}" presName="dummyMaxCanvas" presStyleCnt="0">
        <dgm:presLayoutVars/>
      </dgm:prSet>
      <dgm:spPr/>
    </dgm:pt>
    <dgm:pt modelId="{9F2D5144-1969-4DCE-8DA0-D873BC991566}" type="pres">
      <dgm:prSet presAssocID="{4B82DD78-7BC5-427C-ACD3-5DC481FD3D4B}" presName="ThreeNodes_1" presStyleLbl="node1" presStyleIdx="0" presStyleCnt="3" custScaleX="95539" custScaleY="83936" custLinFactNeighborX="-3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336C44-118E-4780-85E7-A1C91FD96F3E}" type="pres">
      <dgm:prSet presAssocID="{4B82DD78-7BC5-427C-ACD3-5DC481FD3D4B}" presName="ThreeNodes_2" presStyleLbl="node1" presStyleIdx="1" presStyleCnt="3" custScaleX="117647" custScaleY="196937" custLinFactNeighborX="8927" custLinFactNeighborY="4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1C9B49-FA23-4536-BD35-4653B9BAD81F}" type="pres">
      <dgm:prSet presAssocID="{4B82DD78-7BC5-427C-ACD3-5DC481FD3D4B}" presName="ThreeNodes_3" presStyleLbl="node1" presStyleIdx="2" presStyleCnt="3" custLinFactNeighborX="0" custLinFactNeighborY="11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C9DA23-1FFE-446A-9256-2E92D454F24C}" type="pres">
      <dgm:prSet presAssocID="{4B82DD78-7BC5-427C-ACD3-5DC481FD3D4B}" presName="ThreeConn_1-2" presStyleLbl="fgAccFollowNode1" presStyleIdx="0" presStyleCnt="2" custLinFactNeighborX="8860" custLinFactNeighborY="-42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D3014A-C59A-416B-BCB0-33472BB1237F}" type="pres">
      <dgm:prSet presAssocID="{4B82DD78-7BC5-427C-ACD3-5DC481FD3D4B}" presName="ThreeConn_2-3" presStyleLbl="fgAccFollowNode1" presStyleIdx="1" presStyleCnt="2" custLinFactNeighborX="27392" custLinFactNeighborY="14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9B6A5-3D8C-43E2-85D3-795102B1DE9C}" type="pres">
      <dgm:prSet presAssocID="{4B82DD78-7BC5-427C-ACD3-5DC481FD3D4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C9303-D3C5-4D59-81B9-AFDF6684753D}" type="pres">
      <dgm:prSet presAssocID="{4B82DD78-7BC5-427C-ACD3-5DC481FD3D4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2F93F-EF64-4A83-9CCF-6601470D9868}" type="pres">
      <dgm:prSet presAssocID="{4B82DD78-7BC5-427C-ACD3-5DC481FD3D4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0C8D8C-1DE8-4F2A-A45E-606813795384}" type="presOf" srcId="{CDC37675-719C-4B55-8D79-0113F0CAA207}" destId="{E3D3014A-C59A-416B-BCB0-33472BB1237F}" srcOrd="0" destOrd="0" presId="urn:microsoft.com/office/officeart/2005/8/layout/vProcess5"/>
    <dgm:cxn modelId="{2BBB72FF-6FDE-4D7A-AE6B-6C39CD1505F1}" type="presOf" srcId="{E07114B2-C0B8-47E8-A681-9662161F75A3}" destId="{62336C44-118E-4780-85E7-A1C91FD96F3E}" srcOrd="0" destOrd="0" presId="urn:microsoft.com/office/officeart/2005/8/layout/vProcess5"/>
    <dgm:cxn modelId="{A610E608-426D-483D-9A8D-4AFA30E30AE2}" srcId="{4B82DD78-7BC5-427C-ACD3-5DC481FD3D4B}" destId="{F586EC35-B13A-4EA3-AB75-A0A6BDF77792}" srcOrd="2" destOrd="0" parTransId="{9FB7E01E-5489-4026-BF7A-8BDD3376001D}" sibTransId="{36476DD2-DBB1-4924-B6FC-4DC1F895DE73}"/>
    <dgm:cxn modelId="{1C6F4770-4B71-49CA-8662-EDA6CF413152}" type="presOf" srcId="{4B82DD78-7BC5-427C-ACD3-5DC481FD3D4B}" destId="{A4EAB9C1-823D-4395-988D-2E0376D5F5EF}" srcOrd="0" destOrd="0" presId="urn:microsoft.com/office/officeart/2005/8/layout/vProcess5"/>
    <dgm:cxn modelId="{46CF98BA-84CE-46A3-BFE2-4C110BBCF9A4}" type="presOf" srcId="{E07114B2-C0B8-47E8-A681-9662161F75A3}" destId="{05AC9303-D3C5-4D59-81B9-AFDF6684753D}" srcOrd="1" destOrd="0" presId="urn:microsoft.com/office/officeart/2005/8/layout/vProcess5"/>
    <dgm:cxn modelId="{23CF3B16-9FE8-4ABF-BC72-F30AF753062E}" type="presOf" srcId="{77048FBD-20DE-4D6A-A7D1-09C3361D45E0}" destId="{85C9DA23-1FFE-446A-9256-2E92D454F24C}" srcOrd="0" destOrd="0" presId="urn:microsoft.com/office/officeart/2005/8/layout/vProcess5"/>
    <dgm:cxn modelId="{B30E7A34-29E5-4A3D-B5FD-403B9B8E39A7}" srcId="{4B82DD78-7BC5-427C-ACD3-5DC481FD3D4B}" destId="{E07114B2-C0B8-47E8-A681-9662161F75A3}" srcOrd="1" destOrd="0" parTransId="{EBB9617B-3B7B-4E4A-8B9D-3DA7D8A917AD}" sibTransId="{CDC37675-719C-4B55-8D79-0113F0CAA207}"/>
    <dgm:cxn modelId="{D6C27726-5877-45DA-AA50-79B8E7AC87A0}" type="presOf" srcId="{F586EC35-B13A-4EA3-AB75-A0A6BDF77792}" destId="{631C9B49-FA23-4536-BD35-4653B9BAD81F}" srcOrd="0" destOrd="0" presId="urn:microsoft.com/office/officeart/2005/8/layout/vProcess5"/>
    <dgm:cxn modelId="{7E768F76-9C1F-4413-ACF6-584844901C01}" srcId="{4B82DD78-7BC5-427C-ACD3-5DC481FD3D4B}" destId="{CD9A0484-2041-41F7-A7F8-BB9BDC1E73C6}" srcOrd="0" destOrd="0" parTransId="{FCE2043F-2863-4B94-BB10-9DA04397372F}" sibTransId="{77048FBD-20DE-4D6A-A7D1-09C3361D45E0}"/>
    <dgm:cxn modelId="{B6543052-51DC-47C7-9F2F-C303CCD4504B}" type="presOf" srcId="{CD9A0484-2041-41F7-A7F8-BB9BDC1E73C6}" destId="{9F2D5144-1969-4DCE-8DA0-D873BC991566}" srcOrd="0" destOrd="0" presId="urn:microsoft.com/office/officeart/2005/8/layout/vProcess5"/>
    <dgm:cxn modelId="{076A8C49-DE71-444F-B197-7320EA9FD6A1}" type="presOf" srcId="{F586EC35-B13A-4EA3-AB75-A0A6BDF77792}" destId="{A662F93F-EF64-4A83-9CCF-6601470D9868}" srcOrd="1" destOrd="0" presId="urn:microsoft.com/office/officeart/2005/8/layout/vProcess5"/>
    <dgm:cxn modelId="{4CA5F484-F2C5-471F-A289-977B95D0FF8D}" type="presOf" srcId="{CD9A0484-2041-41F7-A7F8-BB9BDC1E73C6}" destId="{67B9B6A5-3D8C-43E2-85D3-795102B1DE9C}" srcOrd="1" destOrd="0" presId="urn:microsoft.com/office/officeart/2005/8/layout/vProcess5"/>
    <dgm:cxn modelId="{48673C80-903F-4E29-8CE0-BBE2FCE056E8}" type="presParOf" srcId="{A4EAB9C1-823D-4395-988D-2E0376D5F5EF}" destId="{221D0BB0-320E-4CCC-8580-8D5C4831BFF2}" srcOrd="0" destOrd="0" presId="urn:microsoft.com/office/officeart/2005/8/layout/vProcess5"/>
    <dgm:cxn modelId="{6B980421-4E8F-429E-A5B1-44674BAD6BB3}" type="presParOf" srcId="{A4EAB9C1-823D-4395-988D-2E0376D5F5EF}" destId="{9F2D5144-1969-4DCE-8DA0-D873BC991566}" srcOrd="1" destOrd="0" presId="urn:microsoft.com/office/officeart/2005/8/layout/vProcess5"/>
    <dgm:cxn modelId="{DF69A7A8-2DB4-4022-B9FE-63ACA9BE5E84}" type="presParOf" srcId="{A4EAB9C1-823D-4395-988D-2E0376D5F5EF}" destId="{62336C44-118E-4780-85E7-A1C91FD96F3E}" srcOrd="2" destOrd="0" presId="urn:microsoft.com/office/officeart/2005/8/layout/vProcess5"/>
    <dgm:cxn modelId="{86F795C7-E2AB-460E-9897-565C1F5B4474}" type="presParOf" srcId="{A4EAB9C1-823D-4395-988D-2E0376D5F5EF}" destId="{631C9B49-FA23-4536-BD35-4653B9BAD81F}" srcOrd="3" destOrd="0" presId="urn:microsoft.com/office/officeart/2005/8/layout/vProcess5"/>
    <dgm:cxn modelId="{583E3335-46BE-416D-A416-4039F64C7D80}" type="presParOf" srcId="{A4EAB9C1-823D-4395-988D-2E0376D5F5EF}" destId="{85C9DA23-1FFE-446A-9256-2E92D454F24C}" srcOrd="4" destOrd="0" presId="urn:microsoft.com/office/officeart/2005/8/layout/vProcess5"/>
    <dgm:cxn modelId="{8786F9BA-EF2D-4EB0-A183-4A6E54F01FF6}" type="presParOf" srcId="{A4EAB9C1-823D-4395-988D-2E0376D5F5EF}" destId="{E3D3014A-C59A-416B-BCB0-33472BB1237F}" srcOrd="5" destOrd="0" presId="urn:microsoft.com/office/officeart/2005/8/layout/vProcess5"/>
    <dgm:cxn modelId="{A62DBDC3-A10C-475D-8FA0-791C1FBF78B4}" type="presParOf" srcId="{A4EAB9C1-823D-4395-988D-2E0376D5F5EF}" destId="{67B9B6A5-3D8C-43E2-85D3-795102B1DE9C}" srcOrd="6" destOrd="0" presId="urn:microsoft.com/office/officeart/2005/8/layout/vProcess5"/>
    <dgm:cxn modelId="{F3DCC87E-D969-4078-B75C-8ADBBC3B6532}" type="presParOf" srcId="{A4EAB9C1-823D-4395-988D-2E0376D5F5EF}" destId="{05AC9303-D3C5-4D59-81B9-AFDF6684753D}" srcOrd="7" destOrd="0" presId="urn:microsoft.com/office/officeart/2005/8/layout/vProcess5"/>
    <dgm:cxn modelId="{5AA35734-7628-4860-97D1-F6A0F66FCD62}" type="presParOf" srcId="{A4EAB9C1-823D-4395-988D-2E0376D5F5EF}" destId="{A662F93F-EF64-4A83-9CCF-6601470D9868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C4E578-BC2E-43FD-B72B-F8DA4017D278}">
      <dsp:nvSpPr>
        <dsp:cNvPr id="0" name=""/>
        <dsp:cNvSpPr/>
      </dsp:nvSpPr>
      <dsp:spPr>
        <a:xfrm rot="16200000">
          <a:off x="1381" y="1046568"/>
          <a:ext cx="3666332" cy="366633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Для дошкольников с расстройствами </a:t>
          </a:r>
          <a:r>
            <a:rPr lang="ru-RU" sz="1400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аутистического</a:t>
          </a:r>
          <a:r>
            <a:rPr lang="ru-RU" sz="1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спектра характерен ярко выраженный и всесторонний дефицит социального взаимодействия и общения, а также ограниченные интересы и повторяющиеся действия</a:t>
          </a:r>
          <a:endParaRPr lang="ru-RU" sz="1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5400000">
        <a:off x="1381" y="1963151"/>
        <a:ext cx="3024724" cy="1833166"/>
      </dsp:txXfrm>
    </dsp:sp>
    <dsp:sp modelId="{4AE30F7E-7E03-4CCD-8BE3-2F431A23F7FD}">
      <dsp:nvSpPr>
        <dsp:cNvPr id="0" name=""/>
        <dsp:cNvSpPr/>
      </dsp:nvSpPr>
      <dsp:spPr>
        <a:xfrm rot="5400000">
          <a:off x="3947548" y="1046568"/>
          <a:ext cx="3666332" cy="366633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Существующая система образования должна быть выстроена таким образом, чтобы найти к этим детям с особыми образовательными потребностями свой подход и обучить их элементарным навыкам самообслуживания, в число которых входят и санитарно-гигиенические навыки</a:t>
          </a:r>
          <a:endParaRPr lang="ru-RU" sz="1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 rot="-5400000">
        <a:off x="4589156" y="1963151"/>
        <a:ext cx="3024724" cy="1833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90DC85-C291-4E94-8DA0-31B66EED5E6E}">
      <dsp:nvSpPr>
        <dsp:cNvPr id="0" name=""/>
        <dsp:cNvSpPr/>
      </dsp:nvSpPr>
      <dsp:spPr>
        <a:xfrm>
          <a:off x="0" y="4311"/>
          <a:ext cx="7467600" cy="572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1. Изучить специфику психолого-педагогической характеристики детей с расстройствами аутистического спектра и их отграничения от других детей с особыми образовательными потребностями.</a:t>
          </a:r>
          <a:endParaRPr lang="ru-RU" sz="1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6764" y="21075"/>
        <a:ext cx="7434072" cy="538825"/>
      </dsp:txXfrm>
    </dsp:sp>
    <dsp:sp modelId="{158E6BBA-70EC-4E6E-BB7C-3F3AA0314B1B}">
      <dsp:nvSpPr>
        <dsp:cNvPr id="0" name=""/>
        <dsp:cNvSpPr/>
      </dsp:nvSpPr>
      <dsp:spPr>
        <a:xfrm rot="5400000">
          <a:off x="3626483" y="590973"/>
          <a:ext cx="214632" cy="257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-5400000">
        <a:off x="3656532" y="612436"/>
        <a:ext cx="154534" cy="150242"/>
      </dsp:txXfrm>
    </dsp:sp>
    <dsp:sp modelId="{47A5D77A-89A4-4927-BCFE-9DA495959A5D}">
      <dsp:nvSpPr>
        <dsp:cNvPr id="0" name=""/>
        <dsp:cNvSpPr/>
      </dsp:nvSpPr>
      <dsp:spPr>
        <a:xfrm>
          <a:off x="0" y="862841"/>
          <a:ext cx="7467600" cy="572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solidFill>
                <a:schemeClr val="tx1">
                  <a:lumMod val="95000"/>
                  <a:lumOff val="5000"/>
                </a:schemeClr>
              </a:solidFill>
            </a:rPr>
            <a:t>2. Выявить особенности формирования санитарно-гигиенических навыков у дошкольников.</a:t>
          </a:r>
          <a:endParaRPr lang="ru-RU" sz="14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6764" y="879605"/>
        <a:ext cx="7434072" cy="538825"/>
      </dsp:txXfrm>
    </dsp:sp>
    <dsp:sp modelId="{66967054-176D-4280-9B4A-91B0F6B16295}">
      <dsp:nvSpPr>
        <dsp:cNvPr id="0" name=""/>
        <dsp:cNvSpPr/>
      </dsp:nvSpPr>
      <dsp:spPr>
        <a:xfrm rot="5400000">
          <a:off x="3626483" y="1449503"/>
          <a:ext cx="214632" cy="257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-5400000">
        <a:off x="3656532" y="1470966"/>
        <a:ext cx="154534" cy="150242"/>
      </dsp:txXfrm>
    </dsp:sp>
    <dsp:sp modelId="{7B58851F-2DE6-489C-90E1-86A8407F3915}">
      <dsp:nvSpPr>
        <dsp:cNvPr id="0" name=""/>
        <dsp:cNvSpPr/>
      </dsp:nvSpPr>
      <dsp:spPr>
        <a:xfrm>
          <a:off x="0" y="1721370"/>
          <a:ext cx="7467600" cy="572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solidFill>
                <a:schemeClr val="tx1">
                  <a:lumMod val="95000"/>
                  <a:lumOff val="5000"/>
                </a:schemeClr>
              </a:solidFill>
            </a:rPr>
            <a:t>3. Определить отличительные черты образовательной деятельности с детьми с расстройствами аутистического спектра.</a:t>
          </a:r>
          <a:endParaRPr lang="ru-RU" sz="14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6764" y="1738134"/>
        <a:ext cx="7434072" cy="538825"/>
      </dsp:txXfrm>
    </dsp:sp>
    <dsp:sp modelId="{24A98E55-5632-43C9-8025-24B3FA6EAF15}">
      <dsp:nvSpPr>
        <dsp:cNvPr id="0" name=""/>
        <dsp:cNvSpPr/>
      </dsp:nvSpPr>
      <dsp:spPr>
        <a:xfrm rot="5400000">
          <a:off x="3626483" y="2308033"/>
          <a:ext cx="214632" cy="257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-5400000">
        <a:off x="3656532" y="2329496"/>
        <a:ext cx="154534" cy="150242"/>
      </dsp:txXfrm>
    </dsp:sp>
    <dsp:sp modelId="{9DF4067A-25C9-4EEF-A516-61E637F9FCBA}">
      <dsp:nvSpPr>
        <dsp:cNvPr id="0" name=""/>
        <dsp:cNvSpPr/>
      </dsp:nvSpPr>
      <dsp:spPr>
        <a:xfrm>
          <a:off x="0" y="2579900"/>
          <a:ext cx="7467600" cy="572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solidFill>
                <a:schemeClr val="tx1">
                  <a:lumMod val="95000"/>
                  <a:lumOff val="5000"/>
                </a:schemeClr>
              </a:solidFill>
            </a:rPr>
            <a:t>4. Описать образовательную ситуацию.</a:t>
          </a:r>
          <a:endParaRPr lang="ru-RU" sz="14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6764" y="2596664"/>
        <a:ext cx="7434072" cy="538825"/>
      </dsp:txXfrm>
    </dsp:sp>
    <dsp:sp modelId="{0663D399-C454-4EFB-8BDB-180BBE93D9DB}">
      <dsp:nvSpPr>
        <dsp:cNvPr id="0" name=""/>
        <dsp:cNvSpPr/>
      </dsp:nvSpPr>
      <dsp:spPr>
        <a:xfrm rot="5400000">
          <a:off x="3626483" y="3166562"/>
          <a:ext cx="214632" cy="257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-5400000">
        <a:off x="3656532" y="3188025"/>
        <a:ext cx="154534" cy="150242"/>
      </dsp:txXfrm>
    </dsp:sp>
    <dsp:sp modelId="{D9A4656F-D4CF-417A-96D8-1B43AC73E683}">
      <dsp:nvSpPr>
        <dsp:cNvPr id="0" name=""/>
        <dsp:cNvSpPr/>
      </dsp:nvSpPr>
      <dsp:spPr>
        <a:xfrm>
          <a:off x="0" y="3438430"/>
          <a:ext cx="7467600" cy="572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solidFill>
                <a:schemeClr val="tx1">
                  <a:lumMod val="95000"/>
                  <a:lumOff val="5000"/>
                </a:schemeClr>
              </a:solidFill>
            </a:rPr>
            <a:t>5. Сформулировать цели, задачи и ожидаемые результаты проекта.</a:t>
          </a:r>
          <a:endParaRPr lang="ru-RU" sz="14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6764" y="3455194"/>
        <a:ext cx="7434072" cy="538825"/>
      </dsp:txXfrm>
    </dsp:sp>
    <dsp:sp modelId="{30C30FC3-76F5-4ABC-956D-8765799059E6}">
      <dsp:nvSpPr>
        <dsp:cNvPr id="0" name=""/>
        <dsp:cNvSpPr/>
      </dsp:nvSpPr>
      <dsp:spPr>
        <a:xfrm rot="5400000">
          <a:off x="3626483" y="4025092"/>
          <a:ext cx="214632" cy="2575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-5400000">
        <a:off x="3656532" y="4046555"/>
        <a:ext cx="154534" cy="150242"/>
      </dsp:txXfrm>
    </dsp:sp>
    <dsp:sp modelId="{E6BC09B6-CDD4-4081-AC3B-E26C24B73F13}">
      <dsp:nvSpPr>
        <dsp:cNvPr id="0" name=""/>
        <dsp:cNvSpPr/>
      </dsp:nvSpPr>
      <dsp:spPr>
        <a:xfrm>
          <a:off x="0" y="4296960"/>
          <a:ext cx="7467600" cy="572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6. Спроектировать механизмы реализации проекта.</a:t>
          </a:r>
          <a:endParaRPr lang="ru-RU" sz="1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6764" y="4313724"/>
        <a:ext cx="7434072" cy="5388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D5144-1969-4DCE-8DA0-D873BC991566}">
      <dsp:nvSpPr>
        <dsp:cNvPr id="0" name=""/>
        <dsp:cNvSpPr/>
      </dsp:nvSpPr>
      <dsp:spPr>
        <a:xfrm>
          <a:off x="0" y="149219"/>
          <a:ext cx="6879589" cy="15593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Этап </a:t>
          </a:r>
          <a:r>
            <a:rPr lang="ru-RU" sz="2400" kern="1200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предпроектного</a:t>
          </a: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анализа и диагностики</a:t>
          </a:r>
          <a:r>
            <a:rPr lang="ru-RU" sz="15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.</a:t>
          </a:r>
          <a:endParaRPr lang="ru-RU" sz="15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5672" y="194891"/>
        <a:ext cx="4976930" cy="1468024"/>
      </dsp:txXfrm>
    </dsp:sp>
    <dsp:sp modelId="{62336C44-118E-4780-85E7-A1C91FD96F3E}">
      <dsp:nvSpPr>
        <dsp:cNvPr id="0" name=""/>
        <dsp:cNvSpPr/>
      </dsp:nvSpPr>
      <dsp:spPr>
        <a:xfrm>
          <a:off x="4" y="1342992"/>
          <a:ext cx="8471546" cy="36587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Этап непосредственного внедрения в образовательный процесс разработок по использованию сенсорных игр для формирования санитарно-гигиенических навыков у детей 4 лет с расстройствами аутистического характера.</a:t>
          </a:r>
          <a:endParaRPr lang="ru-RU" sz="24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07164" y="1450152"/>
        <a:ext cx="6089062" cy="3444388"/>
      </dsp:txXfrm>
    </dsp:sp>
    <dsp:sp modelId="{631C9B49-FA23-4536-BD35-4653B9BAD81F}">
      <dsp:nvSpPr>
        <dsp:cNvPr id="0" name=""/>
        <dsp:cNvSpPr/>
      </dsp:nvSpPr>
      <dsp:spPr>
        <a:xfrm>
          <a:off x="1270732" y="4334881"/>
          <a:ext cx="7200818" cy="18578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Этап рефлексии, в рамках которого осуществляется контрольная диагностика и подводятся итоги осуществленной педагогической деятельности.</a:t>
          </a:r>
          <a:endParaRPr lang="ru-RU" sz="22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325145" y="4389294"/>
        <a:ext cx="5249051" cy="1748980"/>
      </dsp:txXfrm>
    </dsp:sp>
    <dsp:sp modelId="{85C9DA23-1FFE-446A-9256-2E92D454F24C}">
      <dsp:nvSpPr>
        <dsp:cNvPr id="0" name=""/>
        <dsp:cNvSpPr/>
      </dsp:nvSpPr>
      <dsp:spPr>
        <a:xfrm>
          <a:off x="6100235" y="895327"/>
          <a:ext cx="1207574" cy="120757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371939" y="895327"/>
        <a:ext cx="664166" cy="908699"/>
      </dsp:txXfrm>
    </dsp:sp>
    <dsp:sp modelId="{E3D3014A-C59A-416B-BCB0-33472BB1237F}">
      <dsp:nvSpPr>
        <dsp:cNvPr id="0" name=""/>
        <dsp:cNvSpPr/>
      </dsp:nvSpPr>
      <dsp:spPr>
        <a:xfrm>
          <a:off x="6959389" y="3744412"/>
          <a:ext cx="1207574" cy="120757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7231093" y="3744412"/>
        <a:ext cx="664166" cy="908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832D7B-73F3-4EEC-834E-16F536D9F8D7}" type="datetimeFigureOut">
              <a:rPr lang="ru-RU" smtClean="0"/>
              <a:t>17.04.2018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728384B-EFD7-4BD7-B53F-FE0C6FC646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486600" cy="3600400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/>
              <a:t>Формирование санитарно - гигиенических навыков у детей </a:t>
            </a:r>
            <a:r>
              <a:rPr lang="ru-RU" b="0" dirty="0"/>
              <a:t>с рас в </a:t>
            </a:r>
            <a:r>
              <a:rPr lang="ru-RU" b="0" dirty="0" smtClean="0"/>
              <a:t>возрасте 4 лет с помощью сенсорных игр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Автор: Коновалова  Татьяна Анатольевна</a:t>
            </a:r>
          </a:p>
          <a:p>
            <a:r>
              <a:rPr lang="ru-RU" smtClean="0"/>
              <a:t>  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2017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Результаты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175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cs typeface="Times New Roman"/>
                        </a:rPr>
                        <a:t>Наименование результата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cs typeface="Times New Roman"/>
                        </a:rPr>
                        <a:t>Описание результата</a:t>
                      </a:r>
                      <a:endParaRPr lang="ru-RU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cs typeface="Times New Roman"/>
                        </a:rPr>
                        <a:t>Результаты - продукты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Картотека сенсорных игр, направленных на формирование санитарно-гигиенических навыков у детей в возрасте 4 лет с расстройствами аутистического спектра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Результаты - эффекты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cs typeface="Times New Roman"/>
                        </a:rPr>
                        <a:t>Формирование санитарно-гигиенических навыков у детей в возрасте 4 лет с расстройствами </a:t>
                      </a:r>
                      <a:r>
                        <a:rPr lang="ru-RU" sz="1300" dirty="0" err="1">
                          <a:latin typeface="Times New Roman"/>
                          <a:cs typeface="Times New Roman"/>
                        </a:rPr>
                        <a:t>аутистического</a:t>
                      </a:r>
                      <a:r>
                        <a:rPr lang="ru-RU" sz="1300" dirty="0">
                          <a:latin typeface="Times New Roman"/>
                          <a:cs typeface="Times New Roman"/>
                        </a:rPr>
                        <a:t> спектра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График реализации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96986"/>
          <a:ext cx="7615260" cy="469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238"/>
                <a:gridCol w="857256"/>
                <a:gridCol w="857256"/>
                <a:gridCol w="714380"/>
                <a:gridCol w="1000130"/>
              </a:tblGrid>
              <a:tr h="27685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cs typeface="Times New Roman"/>
                        </a:rPr>
                        <a:t>Мероприятия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2017 год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8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Октябрь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Ноябрь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Декабрь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8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1. Собрать литературу.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8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2. Изучить литературу.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8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3. Осуществить рефлексию.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8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4. Провести диагностику.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16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cs typeface="Times New Roman"/>
                        </a:rPr>
                        <a:t>5. Проанализировать результаты диагностики.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74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6. Отобрать сенсорные игры для формирования санитарно-гигиенических навыков.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16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7. Внедрить выбранные игры в образовательный процесс.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37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8. Провести контрольный этап диагностики.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37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cs typeface="Times New Roman"/>
                        </a:rPr>
                        <a:t>9. Подвести итоги реализации проекта.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cs typeface="Times New Roman"/>
                        </a:rPr>
                        <a:t>Х</a:t>
                      </a:r>
                      <a:endParaRPr lang="ru-RU" sz="13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 по проектировочной части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Для закрепления санитарно – гигиенических навыков и привычек могут быть использованы игры, в которых дети имитируют бытовые действия (мытьё рук, приём пищи), тем самым закрепляя действия с бытовыми предметами (ложкой, чашкой и др.), а также отражают правила, которые стоят за выполнением культурно – гигиенических навыков: одежду куклы надо аккуратно сложить, посуду на стол расставить красиво. </a:t>
            </a:r>
          </a:p>
          <a:p>
            <a:r>
              <a:rPr lang="ru-RU" dirty="0" smtClean="0"/>
              <a:t>И, конечно, постоянно следует использовать приём поощрения, так как очень важно вовремя похвалить ребёнка. В реализации поставленной цели и задач большую помощь оказывают родители воспитанников, так как они всегда имеют возможность быть в курсе событий, происходящих в жизни детей. И принимают активное участие в совместных мероприятиях. В свою очередь, для взаимодействия с родителями необходимо использовать индивидуальные консультации, беседы, памятки. </a:t>
            </a:r>
          </a:p>
          <a:p>
            <a:r>
              <a:rPr lang="ru-RU" dirty="0" smtClean="0"/>
              <a:t>В ежемесячном режиме родителям необходимо давать рекомендации по формированию социально-бытовых навыков у детей с расстройствами </a:t>
            </a:r>
            <a:r>
              <a:rPr lang="ru-RU" dirty="0" err="1" smtClean="0"/>
              <a:t>аутистического</a:t>
            </a:r>
            <a:r>
              <a:rPr lang="ru-RU" dirty="0" smtClean="0"/>
              <a:t> спектра в домашних условиях.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Актуальность темы исследования обусловлена следующими факторами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b="1" dirty="0" smtClean="0"/>
              <a:t> </a:t>
            </a:r>
            <a:r>
              <a:rPr lang="ru-RU" dirty="0" smtClean="0"/>
              <a:t>Количество детей с различными отклонениями в психофизическом развитии, в том числе с расстройствами </a:t>
            </a:r>
            <a:r>
              <a:rPr lang="ru-RU" dirty="0" err="1" smtClean="0"/>
              <a:t>аутистического</a:t>
            </a:r>
            <a:r>
              <a:rPr lang="ru-RU" dirty="0" smtClean="0"/>
              <a:t> спектра и </a:t>
            </a:r>
            <a:r>
              <a:rPr lang="ru-RU" dirty="0" err="1" smtClean="0"/>
              <a:t>аутистическими</a:t>
            </a:r>
            <a:r>
              <a:rPr lang="ru-RU" dirty="0" smtClean="0"/>
              <a:t> чертами в поведении значительно увеличилось за последние 10 лет. Причем, следует отметить, что количество детей с </a:t>
            </a:r>
            <a:r>
              <a:rPr lang="ru-RU" dirty="0" err="1" smtClean="0"/>
              <a:t>аутистическими</a:t>
            </a:r>
            <a:r>
              <a:rPr lang="ru-RU" dirty="0" smtClean="0"/>
              <a:t> чертами в поведении доминирует над количеством детей с классическими формами аутизма. Так если, в 2010 г. из 42 тысяч детей с нарушениями интеллекта, лишь у 3 тысяч детей был выставлен диагноз ранний детский аутизм, и у 7 тысяч детей в диагнозе были выставлены </a:t>
            </a:r>
            <a:r>
              <a:rPr lang="ru-RU" dirty="0" err="1" smtClean="0"/>
              <a:t>аутистические</a:t>
            </a:r>
            <a:r>
              <a:rPr lang="ru-RU" dirty="0" smtClean="0"/>
              <a:t> черты в поведении, в 2013 г. из 46 тысяч детей, у 8 тысяч были выставлены </a:t>
            </a:r>
            <a:r>
              <a:rPr lang="ru-RU" dirty="0" err="1" smtClean="0"/>
              <a:t>аутистические</a:t>
            </a:r>
            <a:r>
              <a:rPr lang="ru-RU" dirty="0" smtClean="0"/>
              <a:t> черты в поведении, и только у 2 тысяч был выставлен диагноз ранний детский аутизм, в 2016 из 54 тысяч детей у 4 тысяч выставлен диагноз ранний детский аутизм, у 9 тысяч детей в диагнозе выставлены </a:t>
            </a:r>
            <a:r>
              <a:rPr lang="ru-RU" dirty="0" err="1" smtClean="0"/>
              <a:t>аутистические</a:t>
            </a:r>
            <a:r>
              <a:rPr lang="ru-RU" dirty="0" smtClean="0"/>
              <a:t> черты в поведении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Выявлено противоречие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714356"/>
          <a:ext cx="7615262" cy="5759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основании выявленных противоречий сформулирована проблема: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Дошкольники с расстройствами </a:t>
            </a:r>
            <a:r>
              <a:rPr lang="ru-RU" dirty="0" err="1" smtClean="0"/>
              <a:t>аутистического</a:t>
            </a:r>
            <a:r>
              <a:rPr lang="ru-RU" dirty="0" smtClean="0"/>
              <a:t> спектра нуждаются в особой образовательной деятельности по привитию санитарно-гигиенических навыков.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8"/>
            <a:ext cx="89297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Целью является </a:t>
            </a:r>
            <a:r>
              <a:rPr lang="ru-RU" smtClean="0"/>
              <a:t>проектирование работы </a:t>
            </a:r>
            <a:r>
              <a:rPr lang="ru-RU" dirty="0" smtClean="0"/>
              <a:t>по формированию санитарно-гигиенических навыков у детей в возрасте 4 лет с РАС с помощью сенсорных игр.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51413795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Основные характеристики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758138" cy="600076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качестве </a:t>
            </a:r>
            <a:r>
              <a:rPr lang="ru-RU" b="1" dirty="0" smtClean="0"/>
              <a:t>предмета</a:t>
            </a:r>
            <a:r>
              <a:rPr lang="ru-RU" dirty="0" smtClean="0"/>
              <a:t> проектирования выступает процесс формирования санитарно-гигиенических навыков у детей в возрасте 4 лет с РАС с помощью сенсорных игр.</a:t>
            </a:r>
          </a:p>
          <a:p>
            <a:r>
              <a:rPr lang="ru-RU" b="1" dirty="0" smtClean="0"/>
              <a:t>Главная идея проекта</a:t>
            </a:r>
            <a:r>
              <a:rPr lang="ru-RU" dirty="0" smtClean="0"/>
              <a:t> состоит в том, что использование сенсорных игр способствует эффективному процессу формирования санитарно-гигиенических навыков у детей в возрасте 4 лет с расстройствами </a:t>
            </a:r>
            <a:r>
              <a:rPr lang="ru-RU" dirty="0" err="1" smtClean="0"/>
              <a:t>аутистического</a:t>
            </a:r>
            <a:r>
              <a:rPr lang="ru-RU" dirty="0" smtClean="0"/>
              <a:t> спектра.</a:t>
            </a:r>
          </a:p>
          <a:p>
            <a:r>
              <a:rPr lang="ru-RU" b="1" dirty="0" smtClean="0"/>
              <a:t>Теоретической основой</a:t>
            </a:r>
            <a:r>
              <a:rPr lang="ru-RU" dirty="0" smtClean="0"/>
              <a:t> работы стали труды отечественных и зарубежных педагогов и психологов по проблеме осуществления образовательной деятельности с детьми с расстройствами </a:t>
            </a:r>
            <a:r>
              <a:rPr lang="ru-RU" dirty="0" err="1" smtClean="0"/>
              <a:t>аутистического</a:t>
            </a:r>
            <a:r>
              <a:rPr lang="ru-RU" dirty="0" smtClean="0"/>
              <a:t> спектра. </a:t>
            </a:r>
          </a:p>
          <a:p>
            <a:r>
              <a:rPr lang="ru-RU" b="1" dirty="0" smtClean="0"/>
              <a:t>Методы реализации проекта</a:t>
            </a:r>
            <a:r>
              <a:rPr lang="ru-RU" dirty="0" smtClean="0"/>
              <a:t> включают в себя общенаучные методы анализа, синтеза, абстрагирования, дедукции, индукции, сравнения, сетевого проектирования на стадии разработки и общепедагогические методы словесного обеспечения, наглядности, сенсорного развития на стадии непосредственного внедрения в образовательный процесс.</a:t>
            </a:r>
          </a:p>
          <a:p>
            <a:r>
              <a:rPr lang="ru-RU" b="1" dirty="0" smtClean="0"/>
              <a:t>Новизна проекта</a:t>
            </a:r>
            <a:r>
              <a:rPr lang="ru-RU" dirty="0" smtClean="0"/>
              <a:t> заключается в разработке проекта по  формированию санитарно-гигиенических навыков у детей в возрасте 4 лет с расстройствами с помощью сенсорных игр. </a:t>
            </a:r>
          </a:p>
          <a:p>
            <a:r>
              <a:rPr lang="ru-RU" b="1" dirty="0" smtClean="0"/>
              <a:t>Практическая значимость</a:t>
            </a:r>
            <a:r>
              <a:rPr lang="ru-RU" dirty="0" smtClean="0"/>
              <a:t> проекта обусловлена возможностью его реализации в дошкольных образовательных учреждениях, которые посещают дети с расстройствами </a:t>
            </a:r>
            <a:r>
              <a:rPr lang="ru-RU" dirty="0" err="1" smtClean="0"/>
              <a:t>аутистического</a:t>
            </a:r>
            <a:r>
              <a:rPr lang="ru-RU" dirty="0" smtClean="0"/>
              <a:t> спектра, для формирования у них санитарно-гигиенических навыков.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20688"/>
          </a:xfrm>
        </p:spPr>
        <p:txBody>
          <a:bodyPr/>
          <a:lstStyle/>
          <a:p>
            <a:pPr algn="ctr"/>
            <a:r>
              <a:rPr lang="ru-RU" dirty="0" smtClean="0"/>
              <a:t>Этапы реализации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54104213"/>
              </p:ext>
            </p:extLst>
          </p:nvPr>
        </p:nvGraphicFramePr>
        <p:xfrm>
          <a:off x="-11120" y="476672"/>
          <a:ext cx="8471551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58280" cy="1143000"/>
          </a:xfrm>
        </p:spPr>
        <p:txBody>
          <a:bodyPr/>
          <a:lstStyle/>
          <a:p>
            <a:pPr algn="ctr"/>
            <a:r>
              <a:rPr lang="ru-RU" dirty="0" smtClean="0"/>
              <a:t>Выводы по теоретической части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Детский аутизм - это особая форма нарушенного психического развития с неравномерностью формирования различных психических функций, со своеобразными эмоционально-поведенческими, речевыми и иногда интеллектуальными расстройствами. </a:t>
            </a:r>
          </a:p>
          <a:p>
            <a:r>
              <a:rPr lang="ru-RU" dirty="0" smtClean="0"/>
              <a:t>Каким бы ни был по сложности дефект, ребенок способен развиваться при грамотно спланированной коррекционно-воспитательной работе на основе личностно-ориентированного подхода.</a:t>
            </a:r>
          </a:p>
          <a:p>
            <a:r>
              <a:rPr lang="ru-RU" dirty="0" smtClean="0"/>
              <a:t>Овладение межличностным взаимодействием, кооперативными умениями, партнерскими отношениями происходит медленно, с большим трудом.</a:t>
            </a:r>
          </a:p>
          <a:p>
            <a:r>
              <a:rPr lang="ru-RU" dirty="0" smtClean="0"/>
              <a:t> При этом объяснять недоразвитие личностных новообразований только органическими нарушениями неправомерно. Запаздывание и </a:t>
            </a:r>
            <a:r>
              <a:rPr lang="ru-RU" dirty="0" err="1" smtClean="0"/>
              <a:t>невыраженность</a:t>
            </a:r>
            <a:r>
              <a:rPr lang="ru-RU" dirty="0" smtClean="0"/>
              <a:t> кризисных состояний связаны в решающей степени с </a:t>
            </a:r>
            <a:r>
              <a:rPr lang="ru-RU" dirty="0" err="1" smtClean="0"/>
              <a:t>дефицитарностью</a:t>
            </a:r>
            <a:r>
              <a:rPr lang="ru-RU" dirty="0" smtClean="0"/>
              <a:t> эмоционального и делового общения со взрослым в младенчестве и раннем детстве.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 по проектировочной части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Для формирования санитарно-гигиенических навыков у детей в возрасте 4 лет с расстройствами </a:t>
            </a:r>
            <a:r>
              <a:rPr lang="ru-RU" dirty="0" err="1" smtClean="0"/>
              <a:t>аутистического</a:t>
            </a:r>
            <a:r>
              <a:rPr lang="ru-RU" dirty="0" smtClean="0"/>
              <a:t> спектра можно использовать различные игры: с водой, пальчиковые, дидактические. В комплексе можно проводить занятия и беседы.</a:t>
            </a:r>
          </a:p>
          <a:p>
            <a:r>
              <a:rPr lang="ru-RU" dirty="0" smtClean="0"/>
              <a:t>Также в группе может быть организован центр «Здоровья» с героями куклами «Чистюлей им </a:t>
            </a:r>
            <a:r>
              <a:rPr lang="ru-RU" dirty="0" err="1" smtClean="0"/>
              <a:t>Грязнулей</a:t>
            </a:r>
            <a:r>
              <a:rPr lang="ru-RU" dirty="0" smtClean="0"/>
              <a:t>», которые помогают ребятам понять, что такое хорошо и что такое плохо. В центре должны быть предметы по уходу за собой, детская художественная литература и народный фольклор, книги – раскраски направленные на формирование у детей санитарно – гигиенических правил.</a:t>
            </a:r>
          </a:p>
          <a:p>
            <a:r>
              <a:rPr lang="ru-RU" dirty="0" smtClean="0"/>
              <a:t>использование в образовательной деятельности с детьми с расстройствами </a:t>
            </a:r>
            <a:r>
              <a:rPr lang="ru-RU" dirty="0" err="1" smtClean="0"/>
              <a:t>аутистического</a:t>
            </a:r>
            <a:r>
              <a:rPr lang="ru-RU" dirty="0" smtClean="0"/>
              <a:t> спектра определенных игр должно осуществляться с учетом результатов диагностики. </a:t>
            </a:r>
          </a:p>
          <a:p>
            <a:r>
              <a:rPr lang="ru-RU" dirty="0" smtClean="0"/>
              <a:t>В зависимости от результатов диагностического исследования игры могут выбираться педагогом для развития умения устанавливать контакт, формирования и закрепления социально-бытовых навыков в трудовой, практической, коллективной деятельности, формирования основ социальной ориентировки посредством расширения круга социально-нравственных представлений об окружающем мире, развития санитарно-гигиенических навыков, навыков самообслуживания, создания основы для проявления самостоятельности в дальнейшей жизни, развития бережливости, аккуратности в процессе действий с предметами домашнего обихода, предметами гигиены, накопление опыт самостоятельных действий в бытовых процессах.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1015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Century Schoolbook</vt:lpstr>
      <vt:lpstr>Times New Roman</vt:lpstr>
      <vt:lpstr>Wingdings</vt:lpstr>
      <vt:lpstr>Wingdings 2</vt:lpstr>
      <vt:lpstr>Эркер</vt:lpstr>
      <vt:lpstr>Формирование санитарно - гигиенических навыков у детей с рас в возрасте 4 лет с помощью сенсорных игр</vt:lpstr>
      <vt:lpstr>Актуальность темы исследования обусловлена следующими факторами</vt:lpstr>
      <vt:lpstr>Выявлено противоречие</vt:lpstr>
      <vt:lpstr>На основании выявленных противоречий сформулирована проблема: </vt:lpstr>
      <vt:lpstr>Целью является проектирование работы по формированию санитарно-гигиенических навыков у детей в возрасте 4 лет с РАС с помощью сенсорных игр. </vt:lpstr>
      <vt:lpstr>Основные характеристики проекта</vt:lpstr>
      <vt:lpstr>Этапы реализации проекта</vt:lpstr>
      <vt:lpstr>Выводы по теоретической части</vt:lpstr>
      <vt:lpstr>Выводы по проектировочной части</vt:lpstr>
      <vt:lpstr>Результаты проекта</vt:lpstr>
      <vt:lpstr>График реализации проекта</vt:lpstr>
      <vt:lpstr>Выводы по проектировочной части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санитарно - гигиенических навыков у детей в возрасте 4 лет у детей с расстройствами аутистического спектра с помощью сенсорных игр</dc:title>
  <dc:creator>мария</dc:creator>
  <cp:lastModifiedBy>UserFJ1</cp:lastModifiedBy>
  <cp:revision>11</cp:revision>
  <dcterms:created xsi:type="dcterms:W3CDTF">2017-07-22T06:19:12Z</dcterms:created>
  <dcterms:modified xsi:type="dcterms:W3CDTF">2018-04-16T23:08:38Z</dcterms:modified>
</cp:coreProperties>
</file>