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1" r:id="rId2"/>
    <p:sldId id="256" r:id="rId3"/>
    <p:sldId id="262" r:id="rId4"/>
    <p:sldId id="257" r:id="rId5"/>
    <p:sldId id="258" r:id="rId6"/>
    <p:sldId id="259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B0B124B-B47E-4B64-98B4-AC345910DD5C}">
          <p14:sldIdLst>
            <p14:sldId id="261"/>
            <p14:sldId id="256"/>
            <p14:sldId id="262"/>
            <p14:sldId id="257"/>
            <p14:sldId id="258"/>
            <p14:sldId id="259"/>
            <p14:sldId id="260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7"/>
            <p14:sldId id="276"/>
          </p14:sldIdLst>
        </p14:section>
        <p14:section name="Раздел без заголовка" id="{004A0701-5F33-4C8D-BB43-29B3001B55B5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1600" b="1" dirty="0"/>
              <a:t>МУНИЦИПАЛЬНОЕ БЮДЖЕТНОЕ ОБЩЕОБРАЗОВАТЕЛЬНОЕ УЧРЕЖДЕНИЕ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«ОСНОВНАЯ ОБЩЕОБРАЗОВАТЕЛЬНАЯ ШКОЛА №5 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ГОРОДА ЛЕСОСИБИРСКА»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147248" cy="492514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4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ctr">
              <a:buNone/>
            </a:pPr>
            <a:r>
              <a:rPr lang="ru-RU" sz="4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Притча о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Блудном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сыне» в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искусстве</a:t>
            </a:r>
          </a:p>
          <a:p>
            <a:pPr marL="0" indent="0" algn="ctr"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1600" dirty="0" smtClean="0"/>
              <a:t>Выполнили учащиеся</a:t>
            </a:r>
          </a:p>
          <a:p>
            <a:pPr marL="0" indent="0" algn="r">
              <a:buNone/>
            </a:pPr>
            <a:r>
              <a:rPr lang="ru-RU" sz="1600" dirty="0" smtClean="0"/>
              <a:t> 8 класса:  Выходцев Дмитрий</a:t>
            </a:r>
          </a:p>
          <a:p>
            <a:pPr marL="0" indent="0" algn="r">
              <a:buNone/>
            </a:pPr>
            <a:r>
              <a:rPr lang="ru-RU" sz="1600" dirty="0" err="1" smtClean="0"/>
              <a:t>Гайдо</a:t>
            </a:r>
            <a:r>
              <a:rPr lang="ru-RU" sz="1600" dirty="0" smtClean="0"/>
              <a:t> Виктор</a:t>
            </a:r>
          </a:p>
          <a:p>
            <a:pPr marL="0" indent="0" algn="r">
              <a:buNone/>
            </a:pPr>
            <a:r>
              <a:rPr lang="ru-RU" sz="1600" dirty="0" smtClean="0"/>
              <a:t>Карасев Михаил</a:t>
            </a:r>
          </a:p>
          <a:p>
            <a:pPr marL="0" indent="0" algn="r">
              <a:buNone/>
            </a:pPr>
            <a:r>
              <a:rPr lang="ru-RU" sz="1600" dirty="0" err="1" smtClean="0"/>
              <a:t>Желамский</a:t>
            </a:r>
            <a:r>
              <a:rPr lang="ru-RU" sz="1600" dirty="0" smtClean="0"/>
              <a:t> Николай</a:t>
            </a:r>
          </a:p>
          <a:p>
            <a:pPr marL="0" indent="0" algn="r">
              <a:buNone/>
            </a:pPr>
            <a:r>
              <a:rPr lang="ru-RU" sz="1600" dirty="0" smtClean="0"/>
              <a:t>Руководитель:</a:t>
            </a:r>
          </a:p>
          <a:p>
            <a:pPr marL="0" indent="0" algn="r">
              <a:buNone/>
            </a:pPr>
            <a:r>
              <a:rPr lang="ru-RU" sz="1600" dirty="0" smtClean="0"/>
              <a:t> Мельникова Нелли Владимировна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98038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20072" y="152718"/>
            <a:ext cx="3744416" cy="1371600"/>
          </a:xfrm>
        </p:spPr>
        <p:txBody>
          <a:bodyPr>
            <a:normAutofit fontScale="90000"/>
          </a:bodyPr>
          <a:lstStyle/>
          <a:p>
            <a:pPr algn="r"/>
            <a: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Иероним </a:t>
            </a:r>
            <a:r>
              <a:rPr lang="ru-RU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Босх </a:t>
            </a:r>
            <a: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D:\Документы\Презентации и Доклады\Прича о блудном сыне\Художники\Зарубежные\2. Босх\Рисунок 2.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404664"/>
            <a:ext cx="5877272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45819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spc="50" dirty="0" err="1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Пюви</a:t>
            </a:r>
            <a: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де </a:t>
            </a:r>
            <a:r>
              <a:rPr lang="ru-RU" b="1" spc="50" dirty="0" err="1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Шаванн</a:t>
            </a:r>
            <a: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C:\Documents and Settings\Loner\Рабочий стол\Новая папка (4)\b03c73fb09b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10000" contrast="20000"/>
          </a:blip>
          <a:stretch>
            <a:fillRect/>
          </a:stretch>
        </p:blipFill>
        <p:spPr bwMode="auto">
          <a:xfrm>
            <a:off x="2696693" y="1752600"/>
            <a:ext cx="3141013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9509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Юлия\Прича о блудном сыне\Художники\Зарубежные\3. Шаванн\Рисунок 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39550" y="1752600"/>
            <a:ext cx="56553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51329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3968" y="152718"/>
            <a:ext cx="4320480" cy="1371600"/>
          </a:xfrm>
        </p:spPr>
        <p:txBody>
          <a:bodyPr>
            <a:normAutofit fontScale="90000"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 </a:t>
            </a:r>
            <a:r>
              <a:rPr lang="ru-RU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Альбрехт               Дюрер</a:t>
            </a:r>
            <a: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3" descr="D:\Документы\Презентации и Доклады\Прича о блудном сыне\Художники\Зарубежные\4. Дюрер\Рисунок 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7544" y="188640"/>
            <a:ext cx="4916041" cy="6513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8234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20072" y="1124744"/>
            <a:ext cx="3672408" cy="1371600"/>
          </a:xfrm>
        </p:spPr>
        <p:txBody>
          <a:bodyPr>
            <a:normAutofit fontScale="90000"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err="1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Харменс</a:t>
            </a:r>
            <a: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ван</a:t>
            </a:r>
            <a: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Рейн Рембрандт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4" name="Picture 2" descr="D:\Документы\Презентации и Доклады\Прича о блудном сыне\Художники\Зарубежные\5. Рембрандт\Рисунок 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528" y="332656"/>
            <a:ext cx="4879318" cy="6010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1015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76056" y="332656"/>
            <a:ext cx="3312368" cy="1947664"/>
          </a:xfrm>
        </p:spPr>
        <p:txBody>
          <a:bodyPr>
            <a:normAutofit/>
          </a:bodyPr>
          <a:lstStyle/>
          <a:p>
            <a:pPr algn="r"/>
            <a:r>
              <a:rPr lang="ru-RU" b="1" spc="50" dirty="0" err="1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Помпео</a:t>
            </a:r>
            <a: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Батони</a:t>
            </a:r>
            <a: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b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D:\Документы\Презентации и Доклады\Прича о блудном сыне\Художники\Зарубежные\6. Батони\bludniy_si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2499" r="5173" b="6250"/>
          <a:stretch>
            <a:fillRect/>
          </a:stretch>
        </p:blipFill>
        <p:spPr bwMode="auto">
          <a:xfrm>
            <a:off x="179512" y="30832"/>
            <a:ext cx="4994787" cy="6629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56017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868144" y="404664"/>
            <a:ext cx="2808312" cy="1872208"/>
          </a:xfrm>
        </p:spPr>
        <p:txBody>
          <a:bodyPr>
            <a:normAutofit/>
          </a:bodyPr>
          <a:lstStyle/>
          <a:p>
            <a:pPr algn="r"/>
            <a: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Гюстав Доре</a:t>
            </a:r>
            <a:b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</a:t>
            </a:r>
            <a:endParaRPr lang="ru-RU" dirty="0"/>
          </a:p>
        </p:txBody>
      </p:sp>
      <p:pic>
        <p:nvPicPr>
          <p:cNvPr id="4" name="Picture 2" descr="D:\Документы\Презентации и Доклады\Прича о блудном сыне\Художники\Зарубежные\7. Доре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9552" y="203308"/>
            <a:ext cx="5078693" cy="6654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3227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436096" y="548680"/>
            <a:ext cx="3528392" cy="1656184"/>
          </a:xfrm>
        </p:spPr>
        <p:txBody>
          <a:bodyPr>
            <a:normAutofit fontScale="90000"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err="1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Бартоломео</a:t>
            </a:r>
            <a: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Эстебан </a:t>
            </a:r>
            <a:b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err="1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Мурильо</a:t>
            </a:r>
            <a: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4" name="Picture 2" descr="D:\Документы\Презентации и Доклады\Прича о блудном сыне\Художники\Зарубежные\8. Мурильо\Бартоломео Эстебан Мурильо Возвращение блудного сына 1667-70 г.г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5536" y="908720"/>
            <a:ext cx="5909003" cy="531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13539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55776" y="4941168"/>
            <a:ext cx="6587868" cy="1486442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Т.Г. Шевченко</a:t>
            </a:r>
            <a:br>
              <a:rPr lang="ru-RU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Проиграл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карты»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4" name="Picture 2" descr="D:\Документы\Презентации и Доклады\Прича о блудном сыне\Художники\Русские\1. Шевченко\Шевченко 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7544" y="332656"/>
            <a:ext cx="4746486" cy="6387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0148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589240"/>
            <a:ext cx="8381260" cy="1054394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«В хлеву»</a:t>
            </a:r>
            <a:b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D:\Документы\Презентации и Доклады\Прича о блудном сыне\Художники\Русские\1. Шевченко\Шевченко 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3608" y="476672"/>
            <a:ext cx="4300398" cy="583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58523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23528" y="476672"/>
            <a:ext cx="6408712" cy="5976664"/>
          </a:xfrm>
        </p:spPr>
        <p:txBody>
          <a:bodyPr>
            <a:normAutofit fontScale="90000"/>
          </a:bodyPr>
          <a:lstStyle/>
          <a:p>
            <a:pPr algn="l" eaLnBrk="0" hangingPunct="0"/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исследования:</a:t>
            </a:r>
            <a:r>
              <a:rPr lang="ru-RU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исследовать различные художественные средства в картинах русских и зарубежных художников, через содержание Евангельской Притчи «о блудном сыне»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исследования: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Проанализировать роль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притчи в нашей жизни.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2. Выявить 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собенности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сюжетов притчи в живописи зарубежных и русских художников.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3. Определить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глубинный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смысл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картин, через художественные средства.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провести опрос среди учеников школы и жителей поселка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545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085184"/>
            <a:ext cx="8381260" cy="1054394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Наказание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колодкой»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4" name="Picture 2" descr="C:\Documents and Settings\Loner\Рабочий стол\Новая папка (4)\Шевченко 3 Наказание колодко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528" y="260648"/>
            <a:ext cx="4833639" cy="6444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173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91264" cy="683994"/>
          </a:xfrm>
        </p:spPr>
        <p:txBody>
          <a:bodyPr/>
          <a:lstStyle/>
          <a:p>
            <a:r>
              <a:rPr lang="ru-RU" dirty="0" smtClean="0"/>
              <a:t>Притча о Блудном Сыне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568952" cy="5688632"/>
          </a:xfrm>
        </p:spPr>
        <p:txBody>
          <a:bodyPr>
            <a:normAutofit fontScale="92500" lnSpcReduction="20000"/>
          </a:bodyPr>
          <a:lstStyle/>
          <a:p>
            <a:r>
              <a:rPr lang="ru-RU" b="0" i="1" dirty="0" smtClean="0"/>
              <a:t>	У </a:t>
            </a:r>
            <a:r>
              <a:rPr lang="ru-RU" b="0" i="1" dirty="0"/>
              <a:t>некоторого человека было два сына; и сказал младший из них отцу: Отче! Дай мне следующую мне часть имения. И отец разделил им имение. По прошествии немногих дней младший сын, собрав всё, пошел в дальнюю сторону и там расточил имение свое, живя распутно. Когда же он прожил всё, настал великий голод в той стране, и он начал нуждаться; и пошел, пристал к одному из жителей страны той, а тот послал его на поля свои пасти свиней; и он рад был наполнить чрево свое рожками, которые ели свиньи, но никто не давал ему.</a:t>
            </a:r>
          </a:p>
          <a:p>
            <a:r>
              <a:rPr lang="ru-RU" b="0" i="1" dirty="0" smtClean="0"/>
              <a:t>	Придя </a:t>
            </a:r>
            <a:r>
              <a:rPr lang="ru-RU" b="0" i="1" dirty="0"/>
              <a:t>же в себя, сказал: сколько наемников у отца моего избыточествуют хлебом, а я умираю от голода; встану, пойду к отцу моему и скажу ему: отче! я согрешил против неба и пред тобою и уже недостоин называться сыном твоим; прими меня в число наемников твоих.</a:t>
            </a:r>
            <a:br>
              <a:rPr lang="ru-RU" b="0" i="1" dirty="0"/>
            </a:br>
            <a:r>
              <a:rPr lang="ru-RU" b="0" i="1" dirty="0"/>
              <a:t>Встал и пошел к отцу своему. И когда он был еще далеко, увидел его отец его и сжалился; и, побежав, пал ему на шею и целовал его. Сын же сказал ему: отче! я согрешил против неба и пред тобою и уже недостоин называться сыном твоим. А отец сказал рабам своим: принесите лучшую одежду и оденьте его, и дайте перстень на руку его и обувь на ноги; и приведите откормленного теленка, и заколите; станем есть и веселиться! ибо этот сын мой был мертв и ожил, пропадал и нашелся. И начали веселиться.</a:t>
            </a:r>
            <a:br>
              <a:rPr lang="ru-RU" b="0" i="1" dirty="0"/>
            </a:br>
            <a:endParaRPr lang="ru-RU" b="0" i="1" dirty="0"/>
          </a:p>
        </p:txBody>
      </p:sp>
    </p:spTree>
    <p:extLst>
      <p:ext uri="{BB962C8B-B14F-4D97-AF65-F5344CB8AC3E}">
        <p14:creationId xmlns:p14="http://schemas.microsoft.com/office/powerpoint/2010/main" val="20794600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0999" y="548680"/>
            <a:ext cx="8407893" cy="5577799"/>
          </a:xfrm>
        </p:spPr>
        <p:txBody>
          <a:bodyPr>
            <a:noAutofit/>
          </a:bodyPr>
          <a:lstStyle/>
          <a:p>
            <a:r>
              <a:rPr lang="ru-RU" b="0" i="1" dirty="0" smtClean="0">
                <a:solidFill>
                  <a:schemeClr val="tx1"/>
                </a:solidFill>
              </a:rPr>
              <a:t>	Старший </a:t>
            </a:r>
            <a:r>
              <a:rPr lang="ru-RU" b="0" i="1" dirty="0">
                <a:solidFill>
                  <a:schemeClr val="tx1"/>
                </a:solidFill>
              </a:rPr>
              <a:t>же сын его был на поле; и возвращаясь, когда приблизился к дому, услышал пение и ликование; и, призвав одного из слуг, спросил: что это такое? Он сказал ему: брат твой пришел, и отец твой заколол откормленного теленка, потому что принял его здоровым. Он осердился и не хотел войти. Отец же его, выйдя, звал его. Но он сказал в ответ отцу: вот, я столько лет служу тебе и никогда не преступал приказания твоего, но ты никогда не дал мне и козлёнка, чтобы мне повеселиться с друзьями моими; а когда этот сын твой, расточивший имение своё с блудницами, пришел, ты заколол для него откормленного теленка. Он же сказал ему: сын мой! ты всегда со мною, и всё мое твое, а о том надобно было радоваться и веселиться, что брат твой сей был мертв и ожил, пропадал и нашелся.</a:t>
            </a:r>
            <a:r>
              <a:rPr lang="ru-RU" b="0" i="1" baseline="30000" dirty="0">
                <a:solidFill>
                  <a:schemeClr val="tx1"/>
                </a:solidFill>
              </a:rPr>
              <a:t>3</a:t>
            </a:r>
            <a:r>
              <a:rPr lang="ru-RU" b="0" i="1" dirty="0">
                <a:solidFill>
                  <a:schemeClr val="tx1"/>
                </a:solidFill>
              </a:rPr>
              <a:t/>
            </a:r>
            <a:br>
              <a:rPr lang="ru-RU" b="0" i="1" dirty="0">
                <a:solidFill>
                  <a:schemeClr val="tx1"/>
                </a:solidFill>
              </a:rPr>
            </a:br>
            <a:endParaRPr lang="ru-RU" b="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18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Русские и зарубежные художники в своих картинах, через различные художественные средства выразительности, передают основное содержание «Притчи о блудном сыне»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9028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Проведение анкетирования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1.Слышали ли вы хоть раз притчу о блудном сыне?</a:t>
            </a:r>
            <a:endParaRPr lang="ru-RU" dirty="0"/>
          </a:p>
          <a:p>
            <a:pPr marL="45720" indent="0">
              <a:buNone/>
            </a:pPr>
            <a:r>
              <a:rPr lang="ru-RU" dirty="0"/>
              <a:t>А) Да</a:t>
            </a:r>
          </a:p>
          <a:p>
            <a:pPr marL="45720" indent="0">
              <a:buNone/>
            </a:pPr>
            <a:r>
              <a:rPr lang="ru-RU" dirty="0"/>
              <a:t>Б) Нет</a:t>
            </a:r>
          </a:p>
          <a:p>
            <a:pPr marL="45720" indent="0">
              <a:buNone/>
            </a:pPr>
            <a:r>
              <a:rPr lang="ru-RU" dirty="0"/>
              <a:t>В) Что то слышал</a:t>
            </a:r>
          </a:p>
          <a:p>
            <a:r>
              <a:rPr lang="ru-RU" b="1" dirty="0"/>
              <a:t>2.Знаете ли вы содержание этой притчи?</a:t>
            </a:r>
            <a:endParaRPr lang="ru-RU" dirty="0"/>
          </a:p>
          <a:p>
            <a:pPr marL="45720" indent="0">
              <a:buNone/>
            </a:pPr>
            <a:r>
              <a:rPr lang="ru-RU" dirty="0"/>
              <a:t>А) Да</a:t>
            </a:r>
          </a:p>
          <a:p>
            <a:pPr marL="45720" indent="0">
              <a:buNone/>
            </a:pPr>
            <a:r>
              <a:rPr lang="ru-RU" dirty="0"/>
              <a:t>Б) Нет</a:t>
            </a:r>
          </a:p>
          <a:p>
            <a:pPr marL="45720" indent="0">
              <a:buNone/>
            </a:pPr>
            <a:r>
              <a:rPr lang="ru-RU" dirty="0"/>
              <a:t>В) Частично</a:t>
            </a:r>
          </a:p>
          <a:p>
            <a:r>
              <a:rPr lang="ru-RU" b="1" dirty="0"/>
              <a:t>3.Понимаете ли вы смысл притчи? (Объясните смысл кратко)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49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Результаты анкетирования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Слышали ли вы хоть раз притчу о блудном сыне?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6416823" cy="4027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47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Результаты анкетирования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Знаете ли вы содержание этой притчи?</a:t>
            </a:r>
          </a:p>
          <a:p>
            <a:pPr marL="0" lv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81" y="2348880"/>
            <a:ext cx="6586196" cy="3880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121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Результаты анкетирования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Актуальна ли эта притча на сегодняшний день?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48880"/>
            <a:ext cx="7441091" cy="4028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849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47248" cy="900018"/>
          </a:xfrm>
        </p:spPr>
        <p:txBody>
          <a:bodyPr>
            <a:normAutofit fontScale="90000"/>
          </a:bodyPr>
          <a:lstStyle/>
          <a:p>
            <a:pPr algn="r"/>
            <a: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Ян </a:t>
            </a:r>
            <a:r>
              <a:rPr lang="ru-RU" b="1" spc="50" dirty="0" err="1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Сандерс</a:t>
            </a:r>
            <a: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ван</a:t>
            </a:r>
            <a: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Хемессен</a:t>
            </a:r>
            <a: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br>
              <a:rPr lang="ru-RU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1" descr="D:\Документы\Презентации и Доклады\Прича о блудном сыне\Художники\Зарубежные\1. Хемессен\Рисунок 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84475" y="1752600"/>
            <a:ext cx="636545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55853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окументы\Презентации и Доклады\Прича о блудном сыне\Художники\Зарубежные\1. Хемессен\лдлд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155926" y="1752600"/>
            <a:ext cx="6222548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966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460</TotalTime>
  <Words>196</Words>
  <Application>Microsoft Office PowerPoint</Application>
  <PresentationFormat>Экран (4:3)</PresentationFormat>
  <Paragraphs>46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Главная</vt:lpstr>
      <vt:lpstr>МУНИЦИПАЛЬНОЕ БЮДЖЕТНОЕ ОБЩЕОБРАЗОВАТЕЛЬНОЕ УЧРЕЖДЕНИЕ «ОСНОВНАЯ ОБЩЕОБРАЗОВАТЕЛЬНАЯ ШКОЛА №5  ГОРОДА ЛЕСОСИБИРСКА» </vt:lpstr>
      <vt:lpstr>Цель исследования: исследовать различные художественные средства в картинах русских и зарубежных художников, через содержание Евангельской Притчи «о блудном сыне» Задачи исследования:    1. Проанализировать роль притчи в нашей жизни. 2. Выявить особенности сюжетов притчи в живописи зарубежных и русских художников. 3. Определить  глубинный смысл картин, через художественные средства. 4. провести опрос среди учеников школы и жителей поселка </vt:lpstr>
      <vt:lpstr>Гипотеза</vt:lpstr>
      <vt:lpstr>Проведение анкетирования</vt:lpstr>
      <vt:lpstr>Результаты анкетирования</vt:lpstr>
      <vt:lpstr>Результаты анкетирования</vt:lpstr>
      <vt:lpstr>Результаты анкетирования</vt:lpstr>
      <vt:lpstr>Ян Сандерс ван Хемессен  </vt:lpstr>
      <vt:lpstr>Презентация PowerPoint</vt:lpstr>
      <vt:lpstr>Иероним  Босх  </vt:lpstr>
      <vt:lpstr>Пюви де Шаванн </vt:lpstr>
      <vt:lpstr>Презентация PowerPoint</vt:lpstr>
      <vt:lpstr>                                     Альбрехт               Дюрер </vt:lpstr>
      <vt:lpstr>Харменс ван  Рейн Рембрандт </vt:lpstr>
      <vt:lpstr>Помпео Батони  </vt:lpstr>
      <vt:lpstr>Гюстав Доре                                </vt:lpstr>
      <vt:lpstr>Бартоломео Эстебан  Мурильо  </vt:lpstr>
      <vt:lpstr>Т.Г. Шевченко «Проиграл  в карты» </vt:lpstr>
      <vt:lpstr>«В хлеву» </vt:lpstr>
      <vt:lpstr>«Наказание  колодкой» </vt:lpstr>
      <vt:lpstr>Притча о Блудном Сыне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zaw2</dc:creator>
  <cp:lastModifiedBy>zaw2</cp:lastModifiedBy>
  <cp:revision>17</cp:revision>
  <dcterms:created xsi:type="dcterms:W3CDTF">2014-02-13T03:41:46Z</dcterms:created>
  <dcterms:modified xsi:type="dcterms:W3CDTF">2014-02-15T02:54:16Z</dcterms:modified>
</cp:coreProperties>
</file>