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5" r:id="rId5"/>
    <p:sldId id="260" r:id="rId6"/>
    <p:sldId id="261" r:id="rId7"/>
    <p:sldId id="266" r:id="rId8"/>
    <p:sldId id="263" r:id="rId9"/>
    <p:sldId id="267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55" d="100"/>
          <a:sy n="55" d="100"/>
        </p:scale>
        <p:origin x="152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8959D-7126-4AFA-9C82-4DC78B978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742D06-4BCC-4AA4-83EE-AA0CBA725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231F4-25F5-42E8-9426-1BA000880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2F5800-AB1C-4EC4-9139-BB0BAB88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99D55A-4A58-4ACD-A085-0998E2A0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FFC97-9079-4BFB-9C49-4CA601FA48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55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0C9325-E77E-4B71-BBD9-034D7BAA7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DC93A3-A71B-4102-9996-9E9007621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BA89DD-8A90-4684-984D-A21A61AD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794894-74EF-4F89-8E57-BF210AB80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DB9B2F-3EBC-4EAF-BF31-1271AD07B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4D34FE-C00D-4A6D-A9F4-736F9D5079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37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8438AD5-B3D4-456F-AC8A-D208815EEA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D2F5444-636F-4F88-ABA3-68D5E7773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9A1398-BA7B-4FEB-B80D-CAE45E7A3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768D4C-A3D3-48F2-A6C0-AD15552CD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BD651A-0202-44EC-84B2-981F21042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3295E-1DC7-4402-8EE7-6E4688FE7B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45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AA547-A427-44CA-99C5-F839DE717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0293AC-781D-454B-A548-FCC2C8C1A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278CAB-DFD7-4BF5-98C3-F76DE3591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0B068D-2826-4F4B-9340-1CA26AE30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5F5CA-01AD-49E2-A0E0-85AA208DF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F15B44-3C83-45B7-B926-5A9C02D725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9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DB7A7-CE3D-488C-AF7B-4F8A2E830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9C85DC-724B-4BDC-B5B3-E2B197E95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1BA2A0-AC0C-41A2-A30B-D49D7BAD5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5FAEFC-5180-4D57-865A-212A0397F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0065BB-08B5-44E7-B301-E91AEC9FE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D2FC2-8455-40E5-BBC1-3663046A8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7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3A022-5169-42EA-AEFB-ED3D7F416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90B61B-0DCF-4110-9092-9EC671AED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02682B-9D5B-47D0-A5D3-FC0354ED2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7CA95F-02C6-4D83-9B8A-6E6C883D4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1ECCC3-430F-472A-B3CA-B6456ED06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7F230D-EBB9-4D80-9E28-D674980A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C0555B-1775-42CA-B01E-7438C34D91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96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3B7E4-B8BC-4B4C-B00A-C0633DF16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9D4647-7DFB-452A-9506-3728812D6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FF07EE-B854-4408-AC70-5E4DF4933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6304E3C-433E-4428-AA9A-B527FE8754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D680F66-ABF4-4857-9EB2-AF0DBB28C9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DE82F24-F412-4146-9180-84A8D420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954125F-1495-4F5F-A52A-E7C8598A3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1ECF90-5B34-4789-BDB6-C0FB4780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37554-A515-49F6-97A4-45C3F32650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7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FB950-D174-4E20-9D18-6B4E1F63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F52ADB-A3A7-41F0-BC72-8A4570EC0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72AF2D-A612-4EDB-B2CA-C2B22C4EC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5A6DE8-D07D-419E-A915-E5AE1E0E6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66C59-AD81-41AA-91B7-8B2721A29B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67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450A68-2551-4A4B-A423-D52115CC8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164D5F4-E238-4143-8BB2-95C64013C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9FC0FE0-D01A-4E5F-85A4-C3FED4E1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13E432-B841-45A3-B712-E98FCEE073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5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D4964-2232-4571-9BDB-6C6940223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AC8ADD-946C-4A27-9D06-ABEAD0599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A9A37C-FCB8-4C07-BF7C-7935EF99AD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7EE1ED-A0E4-4553-B586-641A9B82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EA384F-DA74-465D-B047-1A1D651C7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77218E-02CB-42E0-ADE8-FD5B3BCBB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652B4-E8FF-4EA8-A574-790201201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83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A06A7-8919-4415-9103-2052EAD3A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AA6F14E-96B9-46FD-A9BE-0E22BAC1EA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3BCE86B-A3B1-41B4-B84F-0C0192BA3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36E9A5-3B44-4D9E-BB3F-13ABEA4F3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1E9799-06F1-4123-B7DE-AF423179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7F5EE0-44CB-4A03-98BB-28575AE74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D380DD-34DE-4B9A-9421-9C62FA8090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33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4DE1D8-943B-4070-8FA5-FEFD62BD7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028AE0-01B9-40AA-AE8A-902057AAF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8F38DE-2839-4C41-9B88-2D4E3ADC4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24CB34-083F-4067-BE33-2AE9B72F4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3E6AC6-C6F4-4BC3-9022-9445693F3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055217" y="1762020"/>
            <a:ext cx="7033566" cy="204609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b="1" dirty="0"/>
              <a:t>Конструирование в первой младшей группе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5614" y="4072935"/>
            <a:ext cx="5256584" cy="1739988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latin typeface="+mj-lt"/>
                <a:cs typeface="Times New Roman" panose="02020603050405020304" pitchFamily="18" charset="0"/>
              </a:rPr>
              <a:t>Подготовила воспитатель </a:t>
            </a:r>
          </a:p>
          <a:p>
            <a:pPr algn="r"/>
            <a:r>
              <a:rPr lang="ru-RU" sz="2000" dirty="0">
                <a:latin typeface="+mj-lt"/>
                <a:cs typeface="Times New Roman" panose="02020603050405020304" pitchFamily="18" charset="0"/>
              </a:rPr>
              <a:t>МКДОУ БГО Детский сад №1 </a:t>
            </a:r>
          </a:p>
          <a:p>
            <a:pPr algn="r"/>
            <a:r>
              <a:rPr lang="ru-RU" sz="2000" dirty="0">
                <a:latin typeface="+mj-lt"/>
                <a:cs typeface="Times New Roman" panose="02020603050405020304" pitchFamily="18" charset="0"/>
              </a:rPr>
              <a:t>комбинированного вида </a:t>
            </a:r>
          </a:p>
          <a:p>
            <a:pPr algn="r"/>
            <a:r>
              <a:rPr lang="ru-RU" sz="2000" dirty="0" err="1">
                <a:latin typeface="+mj-lt"/>
                <a:cs typeface="Times New Roman" panose="02020603050405020304" pitchFamily="18" charset="0"/>
              </a:rPr>
              <a:t>Бахтеева</a:t>
            </a:r>
            <a:r>
              <a:rPr lang="ru-RU" sz="2000" dirty="0">
                <a:latin typeface="+mj-lt"/>
                <a:cs typeface="Times New Roman" panose="02020603050405020304" pitchFamily="18" charset="0"/>
              </a:rPr>
              <a:t> Анастасия Николаевна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4EE1AB-47C4-4F56-BA08-D80A11A8A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604" y="1946852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EB58C7-F269-478F-91BF-85AAE98689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3948" y="1946852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834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988840"/>
            <a:ext cx="6624736" cy="1080120"/>
          </a:xfrm>
        </p:spPr>
        <p:txBody>
          <a:bodyPr>
            <a:normAutofit fontScale="90000"/>
          </a:bodyPr>
          <a:lstStyle/>
          <a:p>
            <a:r>
              <a:rPr lang="ru-RU" sz="5400" dirty="0"/>
              <a:t>Спасибо за внимание!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6" descr="children_013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68960"/>
            <a:ext cx="381000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174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91680" y="1916832"/>
            <a:ext cx="6048400" cy="3024336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   </a:t>
            </a:r>
            <a:r>
              <a:rPr lang="ru-RU" sz="3000" dirty="0">
                <a:solidFill>
                  <a:schemeClr val="tx1"/>
                </a:solidFill>
              </a:rPr>
              <a:t>«Желтые кубики – это песок,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Кубик зеленый – весенний лесок,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Синие кубики – это река.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Кубиков  много – река широка.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Кубик на кубик – растут этажи: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Учатся строить дома  малыши»</a:t>
            </a:r>
          </a:p>
          <a:p>
            <a:pPr eaLnBrk="1" hangingPunct="1">
              <a:buFontTx/>
              <a:buNone/>
              <a:defRPr/>
            </a:pP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С. </a:t>
            </a:r>
            <a:r>
              <a:rPr lang="ru-RU" sz="2400" dirty="0" err="1">
                <a:solidFill>
                  <a:schemeClr val="tx1"/>
                </a:solidFill>
              </a:rPr>
              <a:t>Приварская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143" y="1412776"/>
            <a:ext cx="8229600" cy="1143000"/>
          </a:xfrm>
        </p:spPr>
        <p:txBody>
          <a:bodyPr>
            <a:normAutofit/>
          </a:bodyPr>
          <a:lstStyle/>
          <a:p>
            <a:r>
              <a:rPr lang="ru-RU" u="sng" dirty="0"/>
              <a:t>Цели  конструирования: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204864"/>
            <a:ext cx="6696744" cy="4351338"/>
          </a:xfrm>
        </p:spPr>
        <p:txBody>
          <a:bodyPr>
            <a:normAutofit/>
          </a:bodyPr>
          <a:lstStyle/>
          <a:p>
            <a:r>
              <a:rPr lang="ru-RU" sz="2000" dirty="0"/>
              <a:t>Способствовать активному формированию технического,  пространственного и  математического мышления.</a:t>
            </a:r>
          </a:p>
          <a:p>
            <a:r>
              <a:rPr lang="ru-RU" sz="2000" dirty="0"/>
              <a:t>Развивать наблюдательность, любознательность, сообразительность, находчивость, усидчивость.</a:t>
            </a:r>
          </a:p>
          <a:p>
            <a:r>
              <a:rPr lang="ru-RU" sz="2000" dirty="0"/>
              <a:t>Формировать потребность в творческой деятельности, трудолюбие, самостоятельность, активность, терпение, аккуратность.</a:t>
            </a:r>
          </a:p>
          <a:p>
            <a:r>
              <a:rPr lang="ru-RU" sz="2000" dirty="0"/>
              <a:t>Развивать эстетический вкус, конструкторские навыки и умения.</a:t>
            </a:r>
          </a:p>
          <a:p>
            <a:r>
              <a:rPr lang="ru-RU" sz="2000" dirty="0"/>
              <a:t>Развивать мелкую и крупную моторику.</a:t>
            </a:r>
          </a:p>
          <a:p>
            <a:endParaRPr lang="ru-RU" sz="20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5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84784"/>
            <a:ext cx="6840760" cy="511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>
                <a:latin typeface="+mj-lt"/>
              </a:rPr>
              <a:t>Конструирование – это особая форма детской деятельности, основная цель- получение определённого продукта, создание из различных материалов разнообразные игровые поделки.</a:t>
            </a:r>
            <a:br>
              <a:rPr lang="ru-RU" sz="3000" dirty="0">
                <a:latin typeface="+mj-lt"/>
              </a:rPr>
            </a:br>
            <a:r>
              <a:rPr lang="ru-RU" sz="3000" dirty="0">
                <a:latin typeface="+mj-lt"/>
              </a:rPr>
              <a:t>Конструирование больше, чем другие виды деятельности, подготавливает почву для развития технических способностей детей, что очень важно для всестороннего развития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8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484784"/>
            <a:ext cx="6732984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+mj-lt"/>
              </a:rPr>
              <a:t>Для развития  конструктивных способностей была создана предметно – развивающая среда в группе, которая является одним из условий развития творческой активности дошкольников. </a:t>
            </a:r>
          </a:p>
          <a:p>
            <a:pPr marL="0" indent="0">
              <a:buNone/>
            </a:pPr>
            <a:r>
              <a:rPr lang="ru-RU" sz="2200" dirty="0">
                <a:latin typeface="+mj-lt"/>
              </a:rPr>
              <a:t>В неё вошли:</a:t>
            </a:r>
          </a:p>
          <a:p>
            <a:pPr marL="450850" indent="-358775"/>
            <a:r>
              <a:rPr lang="ru-RU" sz="2200" dirty="0">
                <a:latin typeface="+mj-lt"/>
              </a:rPr>
              <a:t>Мягкие модули</a:t>
            </a:r>
          </a:p>
          <a:p>
            <a:pPr marL="450850" indent="-358775"/>
            <a:r>
              <a:rPr lang="ru-RU" sz="2200" dirty="0">
                <a:latin typeface="+mj-lt"/>
              </a:rPr>
              <a:t>Яркий красочный дидактический материал</a:t>
            </a:r>
          </a:p>
          <a:p>
            <a:pPr marL="450850" indent="-358775"/>
            <a:r>
              <a:rPr lang="ru-RU" sz="2200" dirty="0">
                <a:latin typeface="+mj-lt"/>
              </a:rPr>
              <a:t>Мелкий настольный и крупный строительный материал</a:t>
            </a:r>
          </a:p>
          <a:p>
            <a:pPr marL="450850" indent="-358775"/>
            <a:r>
              <a:rPr lang="ru-RU" sz="2200" dirty="0">
                <a:latin typeface="+mj-lt"/>
              </a:rPr>
              <a:t>Конструктор деревянный</a:t>
            </a:r>
          </a:p>
          <a:p>
            <a:pPr marL="450850" indent="-358775"/>
            <a:r>
              <a:rPr lang="ru-RU" sz="2200" dirty="0">
                <a:latin typeface="+mj-lt"/>
              </a:rPr>
              <a:t>Конструктор пластмассовый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98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Картинки по запросу конструктор пластмассовый детски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889" y="3245331"/>
            <a:ext cx="2108186" cy="152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онструктордеревянный модульный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340" y="2605229"/>
            <a:ext cx="2544217" cy="152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конструктор модульный мягкий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630" y="3038058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202" y="1414914"/>
            <a:ext cx="6701150" cy="12564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Для удобства строительный материал  и конструктор разложен по коробкам по материалу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3789" y="246986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Мягкий модульный конструктор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1251" y="432022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Деревянный</a:t>
            </a:r>
          </a:p>
          <a:p>
            <a:pPr algn="ctr"/>
            <a:r>
              <a:rPr lang="ru-RU" sz="1600" dirty="0"/>
              <a:t>конструктор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44843" y="246986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Пластмассовый конструктор</a:t>
            </a:r>
          </a:p>
        </p:txBody>
      </p:sp>
    </p:spTree>
    <p:extLst>
      <p:ext uri="{BB962C8B-B14F-4D97-AF65-F5344CB8AC3E}">
        <p14:creationId xmlns:p14="http://schemas.microsoft.com/office/powerpoint/2010/main" val="181918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10046"/>
            <a:ext cx="6696744" cy="3935178"/>
          </a:xfrm>
        </p:spPr>
        <p:txBody>
          <a:bodyPr/>
          <a:lstStyle/>
          <a:p>
            <a:r>
              <a:rPr lang="ru-RU" dirty="0">
                <a:latin typeface="+mj-lt"/>
              </a:rPr>
              <a:t>Все материалы  соответствуют  возрастным особенностям детей, и безопасны для использования детьми раннего возраста. </a:t>
            </a:r>
          </a:p>
          <a:p>
            <a:r>
              <a:rPr lang="ru-RU" dirty="0">
                <a:latin typeface="+mj-lt"/>
              </a:rPr>
              <a:t>Детали отличаются особой прочностью, не малым размером. </a:t>
            </a:r>
          </a:p>
          <a:p>
            <a:r>
              <a:rPr lang="ru-RU" dirty="0">
                <a:latin typeface="+mj-lt"/>
              </a:rPr>
              <a:t>На сегодняшний день, конструкторы активно используются воспитанниками в игровой и самостоятельной деятельности.</a:t>
            </a:r>
          </a:p>
          <a:p>
            <a:r>
              <a:rPr lang="ru-RU" dirty="0">
                <a:latin typeface="+mj-lt"/>
              </a:rPr>
              <a:t>Дети нашей группы любят строить разные постройки, обыгрывать их добавляя другие игрушки, какие-то небольшие макеты.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229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226" y="6918324"/>
            <a:ext cx="2590758" cy="18393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E163C73-39AA-449B-8346-125E9BDF8B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3583" y="1952837"/>
            <a:ext cx="4320482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360110B-CA00-4BB7-A50E-04A3666B45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3945" y="1952837"/>
            <a:ext cx="4320483" cy="3240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711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CDC640-C652-422F-B21D-AF4FBA7548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37607" y="2036847"/>
            <a:ext cx="4224470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800316-196D-4D90-8685-1362A60D90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15950" y="2036847"/>
            <a:ext cx="4224468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278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</TotalTime>
  <Words>73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Конструирование в первой младшей группе </vt:lpstr>
      <vt:lpstr>Презентация PowerPoint</vt:lpstr>
      <vt:lpstr>Цели  конструирования: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</vt:lpstr>
    </vt:vector>
  </TitlesOfParts>
  <Company>URTISI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45</cp:revision>
  <dcterms:created xsi:type="dcterms:W3CDTF">2011-08-18T13:52:20Z</dcterms:created>
  <dcterms:modified xsi:type="dcterms:W3CDTF">2019-12-07T08:52:46Z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