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7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2A120-492C-4BEF-8BCE-E314FDE9EB4A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Рисунок 8" descr="5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39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8458B-A383-4988-B0F2-64C554160B7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Рисунок 8" descr="6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39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user/martyanova-olga-viktorovna" TargetMode="External"/><Relationship Id="rId2" Type="http://schemas.openxmlformats.org/officeDocument/2006/relationships/hyperlink" Target="https://nsportal.ru/martyanova-olga-viktorovna" TargetMode="Externa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://kalitino2007.narod.ru/" TargetMode="External"/><Relationship Id="rId4" Type="http://schemas.openxmlformats.org/officeDocument/2006/relationships/hyperlink" Target="mailto:martolyv@mail.ru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642918"/>
            <a:ext cx="45719" cy="193794"/>
          </a:xfrm>
        </p:spPr>
        <p:txBody>
          <a:bodyPr>
            <a:normAutofit fontScale="90000"/>
          </a:bodyPr>
          <a:lstStyle/>
          <a:p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5777880"/>
            <a:ext cx="6577876" cy="1080120"/>
          </a:xfrm>
        </p:spPr>
        <p:txBody>
          <a:bodyPr>
            <a:noAutofit/>
          </a:bodyPr>
          <a:lstStyle/>
          <a:p>
            <a:pPr algn="l"/>
            <a:r>
              <a:rPr lang="ru-RU" b="1" dirty="0" smtClean="0">
                <a:solidFill>
                  <a:srgbClr val="002060"/>
                </a:solidFill>
              </a:rPr>
              <a:t>Мартьянова Ольга Викторовна, </a:t>
            </a:r>
          </a:p>
          <a:p>
            <a:pPr algn="l"/>
            <a:r>
              <a:rPr lang="ru-RU" b="1" dirty="0" smtClean="0">
                <a:solidFill>
                  <a:srgbClr val="002060"/>
                </a:solidFill>
              </a:rPr>
              <a:t>учитель русского языка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838291" y="908720"/>
            <a:ext cx="7286676" cy="6127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Моя  педагогическая концепция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Формы работы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844824"/>
            <a:ext cx="7848872" cy="4320480"/>
          </a:xfrm>
        </p:spPr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ru-RU" sz="2800" i="1" dirty="0"/>
              <a:t>“Слушаю – забываю, </a:t>
            </a:r>
            <a:endParaRPr lang="ru-RU" sz="2800" i="1" dirty="0" smtClean="0"/>
          </a:p>
          <a:p>
            <a:pPr marL="0" indent="0" algn="r">
              <a:buNone/>
            </a:pPr>
            <a:r>
              <a:rPr lang="ru-RU" sz="2800" i="1" dirty="0" smtClean="0"/>
              <a:t>смотрю </a:t>
            </a:r>
            <a:r>
              <a:rPr lang="ru-RU" sz="2800" i="1" dirty="0"/>
              <a:t>– запоминаю, </a:t>
            </a:r>
            <a:endParaRPr lang="ru-RU" sz="2800" i="1" dirty="0" smtClean="0"/>
          </a:p>
          <a:p>
            <a:pPr marL="0" indent="0" algn="r">
              <a:buNone/>
            </a:pPr>
            <a:r>
              <a:rPr lang="ru-RU" sz="2800" i="1" dirty="0" smtClean="0"/>
              <a:t>делаю </a:t>
            </a:r>
            <a:r>
              <a:rPr lang="ru-RU" sz="2800" i="1" dirty="0"/>
              <a:t>– понимаю</a:t>
            </a:r>
            <a:r>
              <a:rPr lang="ru-RU" sz="2800" i="1" dirty="0" smtClean="0"/>
              <a:t>”.  </a:t>
            </a:r>
          </a:p>
          <a:p>
            <a:pPr marL="0" indent="0" algn="r">
              <a:buNone/>
            </a:pPr>
            <a:r>
              <a:rPr lang="ru-RU" sz="2800" i="1" dirty="0" smtClean="0"/>
              <a:t>Конфуций</a:t>
            </a:r>
          </a:p>
          <a:p>
            <a:r>
              <a:rPr lang="ru-RU" sz="3600" dirty="0" smtClean="0"/>
              <a:t>Групповые</a:t>
            </a:r>
          </a:p>
          <a:p>
            <a:r>
              <a:rPr lang="ru-RU" sz="3600" dirty="0" smtClean="0"/>
              <a:t>Парные</a:t>
            </a:r>
          </a:p>
          <a:p>
            <a:r>
              <a:rPr lang="ru-RU" sz="3600" dirty="0" smtClean="0"/>
              <a:t>Индивидуальные</a:t>
            </a:r>
          </a:p>
          <a:p>
            <a:pPr marL="0" indent="0">
              <a:buNone/>
            </a:pPr>
            <a:r>
              <a:rPr lang="ru-RU" sz="3600" i="1" dirty="0" smtClean="0"/>
              <a:t>   Фронтальные</a:t>
            </a:r>
          </a:p>
        </p:txBody>
      </p:sp>
    </p:spTree>
    <p:extLst>
      <p:ext uri="{BB962C8B-B14F-4D97-AF65-F5344CB8AC3E}">
        <p14:creationId xmlns:p14="http://schemas.microsoft.com/office/powerpoint/2010/main" val="36754626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Приёмы работы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844824"/>
            <a:ext cx="7848872" cy="4320480"/>
          </a:xfrm>
        </p:spPr>
        <p:txBody>
          <a:bodyPr>
            <a:normAutofit fontScale="92500" lnSpcReduction="20000"/>
          </a:bodyPr>
          <a:lstStyle/>
          <a:p>
            <a:r>
              <a:rPr lang="ru-RU" sz="3600" dirty="0" smtClean="0"/>
              <a:t>Разные способы </a:t>
            </a:r>
            <a:r>
              <a:rPr lang="ru-RU" sz="3600" dirty="0"/>
              <a:t>подачи </a:t>
            </a:r>
            <a:r>
              <a:rPr lang="ru-RU" sz="3600" dirty="0" smtClean="0"/>
              <a:t>материала</a:t>
            </a:r>
          </a:p>
          <a:p>
            <a:r>
              <a:rPr lang="ru-RU" sz="3600" dirty="0" smtClean="0"/>
              <a:t>Методика </a:t>
            </a:r>
            <a:r>
              <a:rPr lang="ru-RU" sz="3600" dirty="0"/>
              <a:t>«непроизвольного запоминания</a:t>
            </a:r>
            <a:r>
              <a:rPr lang="ru-RU" sz="3600" dirty="0" smtClean="0"/>
              <a:t>»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Мотивация познавательной деятельности</a:t>
            </a:r>
          </a:p>
          <a:p>
            <a:r>
              <a:rPr lang="ru-RU" sz="3600" dirty="0" smtClean="0"/>
              <a:t>Проблемные вопросы, проблемные ситуации</a:t>
            </a:r>
          </a:p>
          <a:p>
            <a:r>
              <a:rPr lang="ru-RU" sz="3600" dirty="0" smtClean="0"/>
              <a:t>Индивидуальная самостоятельная  деятельность </a:t>
            </a:r>
          </a:p>
        </p:txBody>
      </p:sp>
    </p:spTree>
    <p:extLst>
      <p:ext uri="{BB962C8B-B14F-4D97-AF65-F5344CB8AC3E}">
        <p14:creationId xmlns:p14="http://schemas.microsoft.com/office/powerpoint/2010/main" val="17571850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2"/>
                </a:solidFill>
              </a:rPr>
              <a:t>Р</a:t>
            </a:r>
            <a:r>
              <a:rPr lang="ru-RU" dirty="0" smtClean="0">
                <a:solidFill>
                  <a:schemeClr val="tx2"/>
                </a:solidFill>
              </a:rPr>
              <a:t>езультаты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Составляющие рефлексии </a:t>
            </a:r>
            <a:r>
              <a:rPr lang="ru-RU" dirty="0"/>
              <a:t>на уроках русского </a:t>
            </a:r>
            <a:r>
              <a:rPr lang="ru-RU" dirty="0" smtClean="0"/>
              <a:t>языка:</a:t>
            </a:r>
          </a:p>
          <a:p>
            <a:r>
              <a:rPr lang="ru-RU" dirty="0" smtClean="0"/>
              <a:t>Мотивация</a:t>
            </a:r>
          </a:p>
          <a:p>
            <a:r>
              <a:rPr lang="ru-RU" dirty="0" smtClean="0"/>
              <a:t>Уровень тревожности</a:t>
            </a:r>
          </a:p>
          <a:p>
            <a:r>
              <a:rPr lang="ru-RU" dirty="0" smtClean="0"/>
              <a:t>Коммуникация</a:t>
            </a:r>
          </a:p>
          <a:p>
            <a:r>
              <a:rPr lang="ru-RU" dirty="0" smtClean="0"/>
              <a:t>Самооценка</a:t>
            </a:r>
          </a:p>
          <a:p>
            <a:r>
              <a:rPr lang="ru-RU" dirty="0" smtClean="0"/>
              <a:t>Практическая значимость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1610225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Мотивация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59622"/>
            <a:ext cx="7786564" cy="4549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9384786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Уровень тревожности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990" y="1717551"/>
            <a:ext cx="7735911" cy="4519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4375795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Коммуникация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75480"/>
            <a:ext cx="7756681" cy="4531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3224584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Самооценка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990" y="1801693"/>
            <a:ext cx="7633434" cy="445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4099263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Практическая значимость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00808"/>
            <a:ext cx="7828689" cy="4573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1359405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Спасибо за внимание!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2400" dirty="0"/>
              <a:t>Сайт: </a:t>
            </a:r>
            <a:r>
              <a:rPr lang="en-US" sz="2400" dirty="0">
                <a:hlinkClick r:id="rId2"/>
              </a:rPr>
              <a:t>https://</a:t>
            </a:r>
            <a:r>
              <a:rPr lang="en-US" sz="2400" dirty="0" smtClean="0">
                <a:hlinkClick r:id="rId2"/>
              </a:rPr>
              <a:t>nsportal.ru/martyanova-olga-viktorovna</a:t>
            </a:r>
            <a:endParaRPr lang="ru-RU" sz="2400" dirty="0" smtClean="0"/>
          </a:p>
          <a:p>
            <a:pPr marL="0" indent="0" algn="ctr">
              <a:buNone/>
            </a:pPr>
            <a:endParaRPr lang="ru-RU" sz="2400" dirty="0" smtClean="0"/>
          </a:p>
          <a:p>
            <a:pPr marL="0" indent="0" algn="ctr">
              <a:buNone/>
            </a:pPr>
            <a:r>
              <a:rPr lang="ru-RU" sz="2400" dirty="0" smtClean="0"/>
              <a:t>Публикации: </a:t>
            </a:r>
            <a:r>
              <a:rPr lang="en-US" sz="2400" dirty="0" smtClean="0"/>
              <a:t> </a:t>
            </a:r>
            <a:r>
              <a:rPr lang="en-US" sz="2400" dirty="0">
                <a:hlinkClick r:id="rId3"/>
              </a:rPr>
              <a:t>https://</a:t>
            </a:r>
            <a:r>
              <a:rPr lang="en-US" sz="2400" dirty="0" smtClean="0">
                <a:hlinkClick r:id="rId3"/>
              </a:rPr>
              <a:t>infourok.ru/user/martyanova-olga-viktorovna</a:t>
            </a:r>
            <a:endParaRPr lang="ru-RU" sz="2400" dirty="0" smtClean="0"/>
          </a:p>
          <a:p>
            <a:pPr marL="0" indent="0" algn="ctr">
              <a:buNone/>
            </a:pPr>
            <a:r>
              <a:rPr lang="en-US" sz="2400" dirty="0" smtClean="0"/>
              <a:t> </a:t>
            </a:r>
            <a:endParaRPr lang="ru-RU" sz="2400" dirty="0" smtClean="0"/>
          </a:p>
          <a:p>
            <a:pPr marL="0" indent="0" algn="ctr">
              <a:buNone/>
            </a:pPr>
            <a:r>
              <a:rPr lang="ru-RU" sz="2400" dirty="0" err="1" smtClean="0"/>
              <a:t>Эл.почта</a:t>
            </a:r>
            <a:r>
              <a:rPr lang="ru-RU" sz="2400" dirty="0" smtClean="0"/>
              <a:t>: </a:t>
            </a:r>
            <a:r>
              <a:rPr lang="en-US" sz="2400" dirty="0" smtClean="0">
                <a:hlinkClick r:id="rId4"/>
              </a:rPr>
              <a:t>martolyv@mail.ru</a:t>
            </a:r>
            <a:r>
              <a:rPr lang="ru-RU" sz="2400" dirty="0" smtClean="0"/>
              <a:t> </a:t>
            </a:r>
          </a:p>
          <a:p>
            <a:pPr marL="0" indent="0" algn="ctr">
              <a:buNone/>
            </a:pPr>
            <a:endParaRPr lang="ru-RU" sz="2400" dirty="0" smtClean="0"/>
          </a:p>
          <a:p>
            <a:pPr marL="0" indent="0" algn="ctr">
              <a:buNone/>
            </a:pPr>
            <a:r>
              <a:rPr lang="ru-RU" sz="2400" dirty="0"/>
              <a:t>Сайт школы: </a:t>
            </a:r>
            <a:r>
              <a:rPr lang="en-US" sz="2400" dirty="0">
                <a:hlinkClick r:id="rId5"/>
              </a:rPr>
              <a:t>http://kalitino2007.narod.ru</a:t>
            </a:r>
            <a:r>
              <a:rPr lang="en-US" sz="2400" dirty="0" smtClean="0">
                <a:hlinkClick r:id="rId5"/>
              </a:rPr>
              <a:t>/</a:t>
            </a:r>
            <a:endParaRPr lang="ru-RU" sz="2400" dirty="0" smtClean="0"/>
          </a:p>
          <a:p>
            <a:pPr marL="0" indent="0" algn="ctr">
              <a:buNone/>
            </a:pPr>
            <a:r>
              <a:rPr lang="en-US" sz="2400" dirty="0" smtClean="0"/>
              <a:t> </a:t>
            </a:r>
            <a:r>
              <a:rPr lang="ru-RU" sz="2400" dirty="0" smtClean="0"/>
              <a:t> </a:t>
            </a:r>
            <a:endParaRPr lang="en-US" sz="2400" dirty="0"/>
          </a:p>
          <a:p>
            <a:pPr marL="0" indent="0" algn="ctr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4966505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00100" y="2000240"/>
            <a:ext cx="7286676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28728" y="378619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2143108" y="1357298"/>
            <a:ext cx="6400800" cy="39527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Название слайда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357166"/>
            <a:ext cx="9144000" cy="6127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МОУ «Калитинская средняя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общеобразовательная школа»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04458"/>
            <a:ext cx="9144000" cy="5148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«Личностно-ориентированный подход в обучении русскому языку»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988840"/>
            <a:ext cx="7920880" cy="4137323"/>
          </a:xfrm>
        </p:spPr>
        <p:txBody>
          <a:bodyPr/>
          <a:lstStyle/>
          <a:p>
            <a:pPr marL="0" indent="0" algn="r">
              <a:buNone/>
            </a:pPr>
            <a:r>
              <a:rPr lang="ru-RU" b="1" i="1" dirty="0">
                <a:solidFill>
                  <a:srgbClr val="002060"/>
                </a:solidFill>
              </a:rPr>
              <a:t>Цель обучения ребёнка состоит в том, </a:t>
            </a:r>
          </a:p>
          <a:p>
            <a:pPr marL="0" indent="0" algn="r">
              <a:buNone/>
            </a:pPr>
            <a:r>
              <a:rPr lang="ru-RU" b="1" i="1" dirty="0">
                <a:solidFill>
                  <a:srgbClr val="002060"/>
                </a:solidFill>
              </a:rPr>
              <a:t>чтобы сделать его спосо6ным </a:t>
            </a:r>
            <a:r>
              <a:rPr lang="ru-RU" b="1" i="1" dirty="0" smtClean="0">
                <a:solidFill>
                  <a:srgbClr val="002060"/>
                </a:solidFill>
              </a:rPr>
              <a:t>развиваться дальше </a:t>
            </a:r>
          </a:p>
          <a:p>
            <a:pPr marL="0" indent="0" algn="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без </a:t>
            </a:r>
            <a:r>
              <a:rPr lang="ru-RU" b="1" i="1" dirty="0">
                <a:solidFill>
                  <a:srgbClr val="002060"/>
                </a:solidFill>
              </a:rPr>
              <a:t>помощи учителя. </a:t>
            </a:r>
            <a:endParaRPr lang="ru-RU" b="1" i="1" dirty="0" smtClean="0">
              <a:solidFill>
                <a:srgbClr val="002060"/>
              </a:solidFill>
            </a:endParaRPr>
          </a:p>
          <a:p>
            <a:pPr marL="0" indent="0" algn="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Э</a:t>
            </a:r>
            <a:r>
              <a:rPr lang="ru-RU" b="1" i="1" dirty="0">
                <a:solidFill>
                  <a:srgbClr val="002060"/>
                </a:solidFill>
              </a:rPr>
              <a:t>. </a:t>
            </a:r>
            <a:r>
              <a:rPr lang="ru-RU" b="1" i="1" dirty="0" err="1">
                <a:solidFill>
                  <a:srgbClr val="002060"/>
                </a:solidFill>
              </a:rPr>
              <a:t>Хаббард</a:t>
            </a:r>
            <a:endParaRPr lang="ru-RU" b="1" i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7610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Цель</a:t>
            </a:r>
            <a:r>
              <a:rPr lang="ru-RU" sz="2800" b="1" dirty="0">
                <a:solidFill>
                  <a:srgbClr val="002060"/>
                </a:solidFill>
              </a:rPr>
              <a:t>: обеспечить развитие и саморазвитие личности обучающегося, исходя из его индивидуальных способностей и субъектного опыта.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00200"/>
            <a:ext cx="7704856" cy="463711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  </a:t>
            </a:r>
          </a:p>
          <a:p>
            <a:pPr marL="0" indent="0">
              <a:buNone/>
            </a:pPr>
            <a:r>
              <a:rPr lang="ru-RU" b="1" dirty="0" smtClean="0"/>
              <a:t>Задачи:</a:t>
            </a:r>
            <a:endParaRPr lang="ru-RU" b="1" dirty="0"/>
          </a:p>
          <a:p>
            <a:pPr marL="0" indent="0">
              <a:buNone/>
            </a:pPr>
            <a:r>
              <a:rPr lang="ru-RU" dirty="0"/>
              <a:t>1.	Создать каждому ребёнку ситуацию успеха и возможность самовыражения.</a:t>
            </a:r>
          </a:p>
          <a:p>
            <a:pPr marL="0" indent="0">
              <a:buNone/>
            </a:pPr>
            <a:r>
              <a:rPr lang="ru-RU" dirty="0"/>
              <a:t>2.	Привить интерес к родному языку и выработать навыки самостоятельной работы путём дифференцированного подхода к каждому обучающемуся.</a:t>
            </a:r>
          </a:p>
          <a:p>
            <a:pPr marL="0" indent="0">
              <a:buNone/>
            </a:pPr>
            <a:r>
              <a:rPr lang="ru-RU" dirty="0"/>
              <a:t>3.	Использовать разнообразные формы и методы организации учебной деятельности, которые позволяют раскрывать субъектный опыт ребенка.</a:t>
            </a:r>
          </a:p>
          <a:p>
            <a:pPr marL="0" indent="0">
              <a:buNone/>
            </a:pPr>
            <a:r>
              <a:rPr lang="ru-RU" dirty="0"/>
              <a:t>4.	Создать атмосферу заинтересованности каждого ученика в учении.</a:t>
            </a:r>
          </a:p>
          <a:p>
            <a:pPr marL="0" indent="0">
              <a:buNone/>
            </a:pPr>
            <a:r>
              <a:rPr lang="ru-RU" dirty="0"/>
              <a:t>5.	Создать ситуации общения на уроке, позволяющие каждому ученику проявлять инициативу, самостоятельность, избирательность в способах работы.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6258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772816"/>
            <a:ext cx="7776864" cy="4525963"/>
          </a:xfrm>
        </p:spPr>
        <p:txBody>
          <a:bodyPr/>
          <a:lstStyle/>
          <a:p>
            <a:pPr marL="0" indent="0" algn="r">
              <a:buNone/>
            </a:pPr>
            <a:r>
              <a:rPr lang="ru-RU" dirty="0">
                <a:solidFill>
                  <a:srgbClr val="002060"/>
                </a:solidFill>
              </a:rPr>
              <a:t>"Правильно обучать юношество </a:t>
            </a:r>
            <a:r>
              <a:rPr lang="ru-RU" dirty="0" smtClean="0">
                <a:solidFill>
                  <a:srgbClr val="002060"/>
                </a:solidFill>
              </a:rPr>
              <a:t>– 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rgbClr val="002060"/>
                </a:solidFill>
              </a:rPr>
              <a:t>это </a:t>
            </a:r>
            <a:r>
              <a:rPr lang="ru-RU" dirty="0">
                <a:solidFill>
                  <a:srgbClr val="002060"/>
                </a:solidFill>
              </a:rPr>
              <a:t>не значит вбивать в головы </a:t>
            </a:r>
            <a:r>
              <a:rPr lang="ru-RU" dirty="0" smtClean="0">
                <a:solidFill>
                  <a:srgbClr val="002060"/>
                </a:solidFill>
              </a:rPr>
              <a:t>собранную </a:t>
            </a:r>
            <a:r>
              <a:rPr lang="ru-RU" dirty="0">
                <a:solidFill>
                  <a:srgbClr val="002060"/>
                </a:solidFill>
              </a:rPr>
              <a:t>из авторов смесь </a:t>
            </a:r>
            <a:r>
              <a:rPr lang="ru-RU" dirty="0" smtClean="0">
                <a:solidFill>
                  <a:srgbClr val="002060"/>
                </a:solidFill>
              </a:rPr>
              <a:t>фраз </a:t>
            </a:r>
            <a:r>
              <a:rPr lang="ru-RU" dirty="0">
                <a:solidFill>
                  <a:srgbClr val="002060"/>
                </a:solidFill>
              </a:rPr>
              <a:t>и мнений, а это значит </a:t>
            </a:r>
            <a:r>
              <a:rPr lang="ru-RU" dirty="0" smtClean="0">
                <a:solidFill>
                  <a:srgbClr val="002060"/>
                </a:solidFill>
              </a:rPr>
              <a:t>- развивать </a:t>
            </a:r>
            <a:r>
              <a:rPr lang="ru-RU" dirty="0">
                <a:solidFill>
                  <a:srgbClr val="002060"/>
                </a:solidFill>
              </a:rPr>
              <a:t>способность к пониманию </a:t>
            </a:r>
            <a:endParaRPr lang="ru-RU" dirty="0" smtClean="0">
              <a:solidFill>
                <a:srgbClr val="002060"/>
              </a:solidFill>
            </a:endParaRPr>
          </a:p>
          <a:p>
            <a:pPr marL="0" indent="0" algn="r">
              <a:buNone/>
            </a:pPr>
            <a:r>
              <a:rPr lang="ru-RU" dirty="0" smtClean="0">
                <a:solidFill>
                  <a:srgbClr val="002060"/>
                </a:solidFill>
              </a:rPr>
              <a:t>вещей</a:t>
            </a:r>
            <a:r>
              <a:rPr lang="ru-RU" dirty="0">
                <a:solidFill>
                  <a:srgbClr val="002060"/>
                </a:solidFill>
              </a:rPr>
              <a:t>, чтобы из этой способности </a:t>
            </a:r>
            <a:endParaRPr lang="ru-RU" dirty="0" smtClean="0">
              <a:solidFill>
                <a:srgbClr val="002060"/>
              </a:solidFill>
            </a:endParaRPr>
          </a:p>
          <a:p>
            <a:pPr marL="0" indent="0" algn="r">
              <a:buNone/>
            </a:pPr>
            <a:r>
              <a:rPr lang="ru-RU" dirty="0" smtClean="0">
                <a:solidFill>
                  <a:srgbClr val="002060"/>
                </a:solidFill>
              </a:rPr>
              <a:t>потекли </a:t>
            </a:r>
            <a:r>
              <a:rPr lang="ru-RU" dirty="0">
                <a:solidFill>
                  <a:srgbClr val="002060"/>
                </a:solidFill>
              </a:rPr>
              <a:t>ручейки знаний</a:t>
            </a:r>
            <a:r>
              <a:rPr lang="ru-RU" dirty="0" smtClean="0">
                <a:solidFill>
                  <a:srgbClr val="002060"/>
                </a:solidFill>
              </a:rPr>
              <a:t>...».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Я.А. Коменский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269156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Отечественные </a:t>
            </a:r>
            <a:r>
              <a:rPr lang="ru-RU" b="1" dirty="0">
                <a:solidFill>
                  <a:srgbClr val="002060"/>
                </a:solidFill>
              </a:rPr>
              <a:t>педагоги и психологи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844824"/>
            <a:ext cx="7776864" cy="4353347"/>
          </a:xfrm>
        </p:spPr>
        <p:txBody>
          <a:bodyPr>
            <a:normAutofit lnSpcReduction="10000"/>
          </a:bodyPr>
          <a:lstStyle/>
          <a:p>
            <a:r>
              <a:rPr lang="ru-RU" sz="3600" dirty="0" err="1"/>
              <a:t>Л.С.Выготский</a:t>
            </a:r>
            <a:r>
              <a:rPr lang="ru-RU" sz="3600" dirty="0"/>
              <a:t>, </a:t>
            </a:r>
            <a:r>
              <a:rPr lang="ru-RU" sz="3600" dirty="0" err="1"/>
              <a:t>А.Н.Леонтьев</a:t>
            </a:r>
            <a:r>
              <a:rPr lang="ru-RU" sz="3600" dirty="0"/>
              <a:t>, </a:t>
            </a:r>
            <a:r>
              <a:rPr lang="ru-RU" sz="3600" dirty="0" err="1"/>
              <a:t>Л.В.Занков</a:t>
            </a:r>
            <a:r>
              <a:rPr lang="ru-RU" sz="3600" dirty="0"/>
              <a:t>, </a:t>
            </a:r>
            <a:r>
              <a:rPr lang="ru-RU" sz="3600" dirty="0" err="1"/>
              <a:t>Д.Б.Эльконин</a:t>
            </a:r>
            <a:r>
              <a:rPr lang="ru-RU" sz="3600" dirty="0"/>
              <a:t>, </a:t>
            </a:r>
            <a:r>
              <a:rPr lang="ru-RU" sz="3600" dirty="0" err="1" smtClean="0"/>
              <a:t>В.В.Давыдов</a:t>
            </a:r>
            <a:r>
              <a:rPr lang="ru-RU" sz="3600" dirty="0" smtClean="0"/>
              <a:t>.</a:t>
            </a:r>
          </a:p>
          <a:p>
            <a:r>
              <a:rPr lang="ru-RU" sz="3600" dirty="0" err="1"/>
              <a:t>Г.А.Цукерман</a:t>
            </a:r>
            <a:r>
              <a:rPr lang="ru-RU" sz="3600" dirty="0"/>
              <a:t>, И.С. </a:t>
            </a:r>
            <a:r>
              <a:rPr lang="ru-RU" sz="3600" dirty="0" err="1" smtClean="0"/>
              <a:t>Якиманская</a:t>
            </a:r>
            <a:r>
              <a:rPr lang="ru-RU" sz="3600" dirty="0" smtClean="0"/>
              <a:t>, </a:t>
            </a:r>
            <a:r>
              <a:rPr lang="ru-RU" sz="3600" dirty="0" err="1"/>
              <a:t>Г.К.Селевко</a:t>
            </a:r>
            <a:r>
              <a:rPr lang="ru-RU" sz="3600" dirty="0"/>
              <a:t>, </a:t>
            </a:r>
            <a:r>
              <a:rPr lang="ru-RU" sz="3600" dirty="0" err="1" smtClean="0"/>
              <a:t>И.П.Волков</a:t>
            </a:r>
            <a:r>
              <a:rPr lang="ru-RU" sz="3600" dirty="0" smtClean="0"/>
              <a:t>, </a:t>
            </a:r>
            <a:r>
              <a:rPr lang="ru-RU" sz="3600" dirty="0" err="1" smtClean="0"/>
              <a:t>Г.С.Альтшуллер</a:t>
            </a:r>
            <a:r>
              <a:rPr lang="ru-RU" sz="3600" dirty="0" smtClean="0"/>
              <a:t>, </a:t>
            </a:r>
            <a:r>
              <a:rPr lang="ru-RU" sz="3600" dirty="0" err="1" smtClean="0"/>
              <a:t>Ш.А.Амонашвили</a:t>
            </a:r>
            <a:r>
              <a:rPr lang="ru-RU" sz="3600" dirty="0" smtClean="0"/>
              <a:t>.</a:t>
            </a:r>
          </a:p>
          <a:p>
            <a:r>
              <a:rPr lang="ru-RU" sz="3600" dirty="0"/>
              <a:t>В. Ф. </a:t>
            </a:r>
            <a:r>
              <a:rPr lang="ru-RU" sz="3600" dirty="0" smtClean="0"/>
              <a:t>Шаталов, </a:t>
            </a:r>
            <a:r>
              <a:rPr lang="ru-RU" sz="3600" dirty="0"/>
              <a:t>Н. П. </a:t>
            </a:r>
            <a:r>
              <a:rPr lang="ru-RU" sz="3600" dirty="0" err="1" smtClean="0"/>
              <a:t>Гузик</a:t>
            </a:r>
            <a:r>
              <a:rPr lang="ru-RU" sz="3600" dirty="0" smtClean="0"/>
              <a:t>, </a:t>
            </a:r>
            <a:r>
              <a:rPr lang="ru-RU" sz="3600" dirty="0"/>
              <a:t>З.И </a:t>
            </a:r>
            <a:r>
              <a:rPr lang="ru-RU" sz="3600" dirty="0" smtClean="0"/>
              <a:t>Калмыкова </a:t>
            </a:r>
            <a:r>
              <a:rPr lang="ru-RU" sz="3600" dirty="0"/>
              <a:t>и др. </a:t>
            </a:r>
            <a:endParaRPr lang="ru-RU" sz="3600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93071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56984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Т</a:t>
            </a:r>
            <a:r>
              <a:rPr lang="ru-RU" b="1" dirty="0" smtClean="0">
                <a:solidFill>
                  <a:srgbClr val="002060"/>
                </a:solidFill>
              </a:rPr>
              <a:t>ехнологии </a:t>
            </a:r>
            <a:r>
              <a:rPr lang="ru-RU" b="1" dirty="0">
                <a:solidFill>
                  <a:srgbClr val="002060"/>
                </a:solidFill>
              </a:rPr>
              <a:t>развивающего обучения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</a:t>
            </a:r>
            <a:r>
              <a:rPr lang="ru-RU" dirty="0" smtClean="0"/>
              <a:t>пираются </a:t>
            </a:r>
            <a:r>
              <a:rPr lang="ru-RU" dirty="0" err="1" smtClean="0"/>
              <a:t>напознавательный</a:t>
            </a:r>
            <a:r>
              <a:rPr lang="ru-RU" dirty="0" smtClean="0"/>
              <a:t> </a:t>
            </a:r>
            <a:r>
              <a:rPr lang="ru-RU" dirty="0"/>
              <a:t>интерес (Л. </a:t>
            </a:r>
            <a:r>
              <a:rPr lang="ru-RU" dirty="0" err="1"/>
              <a:t>Занков</a:t>
            </a:r>
            <a:r>
              <a:rPr lang="ru-RU" dirty="0"/>
              <a:t>, Д. </a:t>
            </a:r>
            <a:r>
              <a:rPr lang="ru-RU" dirty="0" err="1"/>
              <a:t>Эльконин</a:t>
            </a:r>
            <a:r>
              <a:rPr lang="ru-RU" dirty="0"/>
              <a:t> - В. Давыдов), </a:t>
            </a:r>
            <a:endParaRPr lang="ru-RU" dirty="0" smtClean="0"/>
          </a:p>
          <a:p>
            <a:r>
              <a:rPr lang="ru-RU" dirty="0" smtClean="0"/>
              <a:t>индивидуальный </a:t>
            </a:r>
            <a:r>
              <a:rPr lang="ru-RU" dirty="0"/>
              <a:t>опыт личности (И. </a:t>
            </a:r>
            <a:r>
              <a:rPr lang="ru-RU" dirty="0" err="1"/>
              <a:t>Якиманская</a:t>
            </a:r>
            <a:r>
              <a:rPr lang="ru-RU" dirty="0"/>
              <a:t>), </a:t>
            </a:r>
            <a:endParaRPr lang="ru-RU" dirty="0" smtClean="0"/>
          </a:p>
          <a:p>
            <a:r>
              <a:rPr lang="ru-RU" dirty="0" smtClean="0"/>
              <a:t>творческие </a:t>
            </a:r>
            <a:r>
              <a:rPr lang="ru-RU" dirty="0"/>
              <a:t>потребности (Г. </a:t>
            </a:r>
            <a:r>
              <a:rPr lang="ru-RU" dirty="0" err="1"/>
              <a:t>Альтшуллер</a:t>
            </a:r>
            <a:r>
              <a:rPr lang="ru-RU" dirty="0"/>
              <a:t>, И. Волков, И. Иванов), </a:t>
            </a:r>
            <a:endParaRPr lang="ru-RU" dirty="0" smtClean="0"/>
          </a:p>
          <a:p>
            <a:r>
              <a:rPr lang="ru-RU" dirty="0" smtClean="0"/>
              <a:t>потребности </a:t>
            </a:r>
            <a:r>
              <a:rPr lang="ru-RU" dirty="0"/>
              <a:t>самосовершенствования (Т. </a:t>
            </a:r>
            <a:r>
              <a:rPr lang="ru-RU" dirty="0" err="1"/>
              <a:t>Селевко</a:t>
            </a:r>
            <a:r>
              <a:rPr lang="ru-RU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638239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Технологии личностно-ориентированного </a:t>
            </a:r>
            <a:r>
              <a:rPr lang="ru-RU" b="1" dirty="0">
                <a:solidFill>
                  <a:srgbClr val="002060"/>
                </a:solidFill>
              </a:rPr>
              <a:t>обучения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772816"/>
            <a:ext cx="7931224" cy="452596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Технология </a:t>
            </a:r>
            <a:r>
              <a:rPr lang="ru-RU" sz="2800" dirty="0"/>
              <a:t>формирования приёмов учебной работы. </a:t>
            </a:r>
            <a:endParaRPr lang="ru-RU" sz="2800" dirty="0" smtClean="0"/>
          </a:p>
          <a:p>
            <a:r>
              <a:rPr lang="ru-RU" sz="2800" dirty="0"/>
              <a:t>Технология листов опорных </a:t>
            </a:r>
            <a:r>
              <a:rPr lang="ru-RU" sz="2800" dirty="0" smtClean="0"/>
              <a:t>сигналов.</a:t>
            </a:r>
          </a:p>
          <a:p>
            <a:r>
              <a:rPr lang="ru-RU" sz="2800" dirty="0"/>
              <a:t>Технология формирования учебной деятельности </a:t>
            </a:r>
            <a:r>
              <a:rPr lang="ru-RU" sz="2800" dirty="0" smtClean="0"/>
              <a:t>школьников.</a:t>
            </a:r>
          </a:p>
          <a:p>
            <a:r>
              <a:rPr lang="ru-RU" sz="2800" dirty="0"/>
              <a:t>Технология дифференцированного обучения. </a:t>
            </a:r>
            <a:endParaRPr lang="ru-RU" sz="2800" dirty="0" smtClean="0"/>
          </a:p>
          <a:p>
            <a:r>
              <a:rPr lang="ru-RU" sz="2800" dirty="0"/>
              <a:t>Модульная технология. </a:t>
            </a:r>
            <a:endParaRPr lang="ru-RU" sz="2800" dirty="0" smtClean="0"/>
          </a:p>
          <a:p>
            <a:r>
              <a:rPr lang="ru-RU" sz="2800" dirty="0"/>
              <a:t>Технология проектной деятельности. </a:t>
            </a:r>
          </a:p>
        </p:txBody>
      </p:sp>
    </p:spTree>
    <p:extLst>
      <p:ext uri="{BB962C8B-B14F-4D97-AF65-F5344CB8AC3E}">
        <p14:creationId xmlns:p14="http://schemas.microsoft.com/office/powerpoint/2010/main" val="28695783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Формы </a:t>
            </a:r>
            <a:r>
              <a:rPr lang="ru-RU" b="1" dirty="0">
                <a:solidFill>
                  <a:srgbClr val="002060"/>
                </a:solidFill>
              </a:rPr>
              <a:t>и методы работы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844824"/>
            <a:ext cx="7848872" cy="4320480"/>
          </a:xfrm>
        </p:spPr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ru-RU" sz="2800" i="1" dirty="0"/>
              <a:t>“Слушаю – забываю, </a:t>
            </a:r>
            <a:endParaRPr lang="ru-RU" sz="2800" i="1" dirty="0" smtClean="0"/>
          </a:p>
          <a:p>
            <a:pPr marL="0" indent="0" algn="r">
              <a:buNone/>
            </a:pPr>
            <a:r>
              <a:rPr lang="ru-RU" sz="2800" i="1" dirty="0" smtClean="0"/>
              <a:t>смотрю </a:t>
            </a:r>
            <a:r>
              <a:rPr lang="ru-RU" sz="2800" i="1" dirty="0"/>
              <a:t>– запоминаю, </a:t>
            </a:r>
            <a:endParaRPr lang="ru-RU" sz="2800" i="1" dirty="0" smtClean="0"/>
          </a:p>
          <a:p>
            <a:pPr marL="0" indent="0" algn="r">
              <a:buNone/>
            </a:pPr>
            <a:r>
              <a:rPr lang="ru-RU" sz="2800" i="1" dirty="0" smtClean="0"/>
              <a:t>делаю </a:t>
            </a:r>
            <a:r>
              <a:rPr lang="ru-RU" sz="2800" i="1" dirty="0"/>
              <a:t>– понимаю</a:t>
            </a:r>
            <a:r>
              <a:rPr lang="ru-RU" sz="2800" i="1" dirty="0" smtClean="0"/>
              <a:t>”.  </a:t>
            </a:r>
          </a:p>
          <a:p>
            <a:pPr marL="0" indent="0" algn="r">
              <a:buNone/>
            </a:pPr>
            <a:r>
              <a:rPr lang="ru-RU" sz="2800" i="1" dirty="0" smtClean="0"/>
              <a:t>Конфуций</a:t>
            </a:r>
          </a:p>
          <a:p>
            <a:r>
              <a:rPr lang="ru-RU" sz="3600" dirty="0" smtClean="0"/>
              <a:t>Метод </a:t>
            </a:r>
            <a:r>
              <a:rPr lang="ru-RU" sz="3600" dirty="0"/>
              <a:t>проблемного </a:t>
            </a:r>
            <a:r>
              <a:rPr lang="ru-RU" sz="3600" dirty="0" smtClean="0"/>
              <a:t>изложения</a:t>
            </a:r>
          </a:p>
          <a:p>
            <a:r>
              <a:rPr lang="ru-RU" sz="3600" dirty="0"/>
              <a:t> Частично-поисковый (эвристический) </a:t>
            </a:r>
            <a:endParaRPr lang="ru-RU" sz="3600" dirty="0" smtClean="0"/>
          </a:p>
          <a:p>
            <a:r>
              <a:rPr lang="ru-RU" sz="3600" dirty="0"/>
              <a:t>Исследовательский</a:t>
            </a:r>
          </a:p>
        </p:txBody>
      </p:sp>
    </p:spTree>
    <p:extLst>
      <p:ext uri="{BB962C8B-B14F-4D97-AF65-F5344CB8AC3E}">
        <p14:creationId xmlns:p14="http://schemas.microsoft.com/office/powerpoint/2010/main" val="25498021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355</Words>
  <Application>Microsoft Office PowerPoint</Application>
  <PresentationFormat>Экран (4:3)</PresentationFormat>
  <Paragraphs>86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Тема Office</vt:lpstr>
      <vt:lpstr>Специальное оформление</vt:lpstr>
      <vt:lpstr>Презентация PowerPoint</vt:lpstr>
      <vt:lpstr>Презентация PowerPoint</vt:lpstr>
      <vt:lpstr>«Личностно-ориентированный подход в обучении русскому языку»</vt:lpstr>
      <vt:lpstr>Цель: обеспечить развитие и саморазвитие личности обучающегося, исходя из его индивидуальных способностей и субъектного опыта.</vt:lpstr>
      <vt:lpstr>Презентация PowerPoint</vt:lpstr>
      <vt:lpstr>Отечественные педагоги и психологи</vt:lpstr>
      <vt:lpstr>Технологии развивающего обучения</vt:lpstr>
      <vt:lpstr>Технологии личностно-ориентированного обучения</vt:lpstr>
      <vt:lpstr>Формы и методы работы </vt:lpstr>
      <vt:lpstr>Формы работы </vt:lpstr>
      <vt:lpstr>Приёмы работы </vt:lpstr>
      <vt:lpstr>Результаты</vt:lpstr>
      <vt:lpstr>Мотивация</vt:lpstr>
      <vt:lpstr>Уровень тревожности</vt:lpstr>
      <vt:lpstr>Коммуникация</vt:lpstr>
      <vt:lpstr>Самооценка</vt:lpstr>
      <vt:lpstr>Практическая значимость</vt:lpstr>
      <vt:lpstr>Спасибо за внимание!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Логотип </dc:title>
  <cp:lastModifiedBy>Пользователь Windows</cp:lastModifiedBy>
  <cp:revision>24</cp:revision>
  <dcterms:created xsi:type="dcterms:W3CDTF">2011-12-13T19:04:59Z</dcterms:created>
  <dcterms:modified xsi:type="dcterms:W3CDTF">2019-12-01T18:52:52Z</dcterms:modified>
</cp:coreProperties>
</file>