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3" r:id="rId3"/>
    <p:sldId id="258" r:id="rId4"/>
    <p:sldId id="260" r:id="rId5"/>
    <p:sldId id="261" r:id="rId6"/>
    <p:sldId id="259" r:id="rId7"/>
    <p:sldId id="263" r:id="rId8"/>
    <p:sldId id="275" r:id="rId9"/>
    <p:sldId id="276" r:id="rId10"/>
    <p:sldId id="277" r:id="rId11"/>
    <p:sldId id="264" r:id="rId12"/>
    <p:sldId id="278" r:id="rId13"/>
    <p:sldId id="279" r:id="rId14"/>
    <p:sldId id="280" r:id="rId15"/>
    <p:sldId id="281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8025" autoAdjust="0"/>
    <p:restoredTop sz="96433" autoAdjust="0"/>
  </p:normalViewPr>
  <p:slideViewPr>
    <p:cSldViewPr snapToGrid="0">
      <p:cViewPr>
        <p:scale>
          <a:sx n="104" d="100"/>
          <a:sy n="104" d="100"/>
        </p:scale>
        <p:origin x="270" y="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E84E24-C406-45D9-8BB5-F11B4822310D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FDBAC-42F2-484C-8D95-47D1DB44898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60839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27.02.2018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45910" y="706236"/>
            <a:ext cx="788840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«Лекарственные растения Забайкальского края»</a:t>
            </a:r>
            <a:endParaRPr lang="ru-RU" sz="5400" b="1" dirty="0">
              <a:ln w="12700">
                <a:solidFill>
                  <a:schemeClr val="accent6">
                    <a:lumMod val="50000"/>
                  </a:schemeClr>
                </a:solidFill>
              </a:ln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6842" y="4258101"/>
            <a:ext cx="3712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Выполнили учащиеся 6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кл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МБОУ «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Билютуйская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СОШ»</a:t>
            </a: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3988" y="29926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8650" y="804672"/>
            <a:ext cx="7886700" cy="88601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</a:t>
            </a:r>
            <a:r>
              <a:rPr lang="ru-RU" sz="3200" dirty="0" smtClean="0"/>
              <a:t>Подорожник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Листья растения используются в изготовлении мазей, настоев, отваров, экстракта и сока. Они  отлично справляются с гнойными ранами на коже, нарывами.</a:t>
            </a:r>
          </a:p>
          <a:p>
            <a:r>
              <a:rPr lang="ru-RU" sz="2400" dirty="0" smtClean="0"/>
              <a:t> Отвары и настойки из листьев подорожника  разжижают мокроту и помогают ее отхождению из бронхов и легких при кашле.</a:t>
            </a:r>
          </a:p>
          <a:p>
            <a:r>
              <a:rPr lang="ru-RU" sz="2400" dirty="0" smtClean="0"/>
              <a:t> А экстракт подорожника незаменим при гастрите, язве желудка и воспалении поджелудочной железы. </a:t>
            </a:r>
          </a:p>
        </p:txBody>
      </p:sp>
      <p:pic>
        <p:nvPicPr>
          <p:cNvPr id="1026" name="Picture 2" descr="C:\Documents and Settings\Admin\Рабочий стол\c87d5ad0390e6b6f8b42b73e816517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25296" y="1825625"/>
            <a:ext cx="2979226" cy="4351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2197" y="723331"/>
            <a:ext cx="7083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Черная смородина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29150" y="1499616"/>
            <a:ext cx="3886200" cy="4677347"/>
          </a:xfrm>
        </p:spPr>
        <p:txBody>
          <a:bodyPr>
            <a:normAutofit fontScale="25000" lnSpcReduction="20000"/>
          </a:bodyPr>
          <a:lstStyle/>
          <a:p>
            <a:r>
              <a:rPr lang="ru-RU" sz="5500" dirty="0" smtClean="0"/>
              <a:t>Свое название чёрная смородина получила от слова «</a:t>
            </a:r>
            <a:r>
              <a:rPr lang="ru-RU" sz="5500" dirty="0" err="1" smtClean="0"/>
              <a:t>смородь</a:t>
            </a:r>
            <a:r>
              <a:rPr lang="ru-RU" sz="5500" dirty="0" smtClean="0"/>
              <a:t>», которое на древнерусском языке означало «сильный запах».</a:t>
            </a:r>
          </a:p>
          <a:p>
            <a:r>
              <a:rPr lang="ru-RU" sz="5500" dirty="0" smtClean="0"/>
              <a:t>Черная смородина богата витаминами. </a:t>
            </a:r>
          </a:p>
          <a:p>
            <a:r>
              <a:rPr lang="ru-RU" sz="5500" dirty="0" smtClean="0"/>
              <a:t>Кроме аскорбиновой кислоты в ягодах имеется множество других витаминов: провитамин А , витамины группы В - В1, В2, В6, В9, а также витамины Е , К, РР (никотиновая кислота), Р.</a:t>
            </a:r>
          </a:p>
          <a:p>
            <a:r>
              <a:rPr lang="ru-RU" sz="5500" dirty="0" smtClean="0"/>
              <a:t>Антисептические свойства чёрной смородины настолько велики, что полоскание горла её соком, разбавленным водой, в короткое время помогает избавиться от ангины.</a:t>
            </a:r>
          </a:p>
          <a:p>
            <a:r>
              <a:rPr lang="ru-RU" sz="5500" dirty="0" smtClean="0"/>
              <a:t>Сок смородины также эффективен при сильном кашле.</a:t>
            </a:r>
          </a:p>
          <a:p>
            <a:r>
              <a:rPr lang="ru-RU" sz="5500" dirty="0" smtClean="0"/>
              <a:t>Чёрная смородина улучшает кроветворение и является одним из лучших средств для лечения анемии.</a:t>
            </a:r>
          </a:p>
          <a:p>
            <a:r>
              <a:rPr lang="ru-RU" sz="5500" dirty="0" smtClean="0"/>
              <a:t>У чёрной смородины обнаружены способности препятствовать возникновению раковых заболеваний и болезни Альцгеймера.</a:t>
            </a:r>
          </a:p>
          <a:p>
            <a:endParaRPr lang="ru-RU" dirty="0"/>
          </a:p>
        </p:txBody>
      </p:sp>
      <p:pic>
        <p:nvPicPr>
          <p:cNvPr id="2050" name="Picture 2" descr="C:\Documents and Settings\Admin\Рабочий стол\smorodina-chernaya-polares_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4440" y="1517905"/>
            <a:ext cx="3280410" cy="2651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2197" y="723331"/>
            <a:ext cx="7083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Купальницы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29150" y="1499616"/>
            <a:ext cx="3886200" cy="4677347"/>
          </a:xfrm>
        </p:spPr>
        <p:txBody>
          <a:bodyPr>
            <a:normAutofit/>
          </a:bodyPr>
          <a:lstStyle/>
          <a:p>
            <a:r>
              <a:rPr lang="ru-RU" dirty="0" smtClean="0"/>
              <a:t>При чесотке используют корень купальницы </a:t>
            </a:r>
          </a:p>
          <a:p>
            <a:r>
              <a:rPr lang="ru-RU" dirty="0" smtClean="0"/>
              <a:t>Настой при стенокардии </a:t>
            </a:r>
          </a:p>
          <a:p>
            <a:r>
              <a:rPr lang="ru-RU" dirty="0" smtClean="0"/>
              <a:t>Купальница – хорошее средство при сердечных отеках </a:t>
            </a:r>
          </a:p>
          <a:p>
            <a:endParaRPr lang="ru-RU" dirty="0"/>
          </a:p>
        </p:txBody>
      </p:sp>
      <p:pic>
        <p:nvPicPr>
          <p:cNvPr id="10" name="Содержимое 9" descr="https://horosho-zhivem.ru/wp-content/uploads/2016/12/kupalnica1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3896" y="1620425"/>
            <a:ext cx="3060954" cy="2412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2197" y="723331"/>
            <a:ext cx="7083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Лилия кудреватая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29150" y="1499616"/>
            <a:ext cx="3886200" cy="46773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1900" dirty="0" smtClean="0"/>
              <a:t>Сок этого растения применяется для заживления ран и трофических язв. </a:t>
            </a:r>
          </a:p>
          <a:p>
            <a:pPr>
              <a:buNone/>
            </a:pPr>
            <a:r>
              <a:rPr lang="ru-RU" sz="1900" dirty="0" smtClean="0"/>
              <a:t>  Внутрь сок используют для лечения эрозий и язв желудка. </a:t>
            </a:r>
          </a:p>
          <a:p>
            <a:pPr>
              <a:buNone/>
            </a:pPr>
            <a:r>
              <a:rPr lang="ru-RU" sz="1900" dirty="0" smtClean="0"/>
              <a:t>   Листья лилии кудреватой прикладывают на область ожогов, чтобы снять воспаление и отек.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6" descr="Настой из цветов лилии кудреватой - хорошее успокоительное средство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3926" y="1723866"/>
            <a:ext cx="2695194" cy="2381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2197" y="723331"/>
            <a:ext cx="7083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/>
              <a:t>Лук-мангыр</a:t>
            </a:r>
            <a:r>
              <a:rPr lang="ru-RU" sz="3600" dirty="0" smtClean="0"/>
              <a:t> или </a:t>
            </a:r>
            <a:r>
              <a:rPr lang="ru-RU" sz="3600" dirty="0" err="1" smtClean="0"/>
              <a:t>лук-слизун</a:t>
            </a:r>
            <a:endParaRPr lang="ru-RU" sz="3600" dirty="0" smtClean="0"/>
          </a:p>
          <a:p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29150" y="1499616"/>
            <a:ext cx="3886200" cy="467734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2300" dirty="0" smtClean="0"/>
              <a:t>Богатое содержание в листьях растения витамина C (до 200 мг), железа и витаминов группы B определяет его полезные качества при лечении анемии.</a:t>
            </a:r>
          </a:p>
          <a:p>
            <a:pPr>
              <a:buNone/>
            </a:pPr>
            <a:r>
              <a:rPr lang="ru-RU" sz="2300" dirty="0" smtClean="0"/>
              <a:t>       Лук нормализует гемоглобин, улучшает аппетит и повышает устойчивость к инфекционным заболеваниям. </a:t>
            </a:r>
          </a:p>
          <a:p>
            <a:pPr>
              <a:buNone/>
            </a:pPr>
            <a:r>
              <a:rPr lang="ru-RU" sz="2300" dirty="0" smtClean="0"/>
              <a:t>        Благотворное влияние лук оказывает при кровоточивости десен, его сочная зелень снимает воспаление и обезболивает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9" name="Содержимое 8" descr="https://im0-tub-ru.yandex.net/i?id=852f4c114cbe7ef3ff14d84e4045ad4d&amp;n=13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5376" y="2075688"/>
            <a:ext cx="1920240" cy="299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2197" y="723331"/>
            <a:ext cx="7083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/>
          </a:p>
          <a:p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1536192" y="941833"/>
            <a:ext cx="6979158" cy="209397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 fontAlgn="base">
              <a:buNone/>
            </a:pPr>
            <a:r>
              <a:rPr lang="ru-RU" dirty="0" smtClean="0">
                <a:latin typeface="Monotype Corsiva" pitchFamily="66" charset="0"/>
              </a:rPr>
              <a:t>   </a:t>
            </a:r>
            <a:r>
              <a:rPr lang="ru-RU" sz="7300" dirty="0" smtClean="0">
                <a:latin typeface="Monotype Corsiva" pitchFamily="66" charset="0"/>
              </a:rPr>
              <a:t>Травам нужно поклониться</a:t>
            </a:r>
            <a:br>
              <a:rPr lang="ru-RU" sz="7300" dirty="0" smtClean="0">
                <a:latin typeface="Monotype Corsiva" pitchFamily="66" charset="0"/>
              </a:rPr>
            </a:br>
            <a:r>
              <a:rPr lang="ru-RU" sz="7300" dirty="0" smtClean="0">
                <a:latin typeface="Monotype Corsiva" pitchFamily="66" charset="0"/>
              </a:rPr>
              <a:t>И навечно в них влюбиться,</a:t>
            </a:r>
            <a:br>
              <a:rPr lang="ru-RU" sz="7300" dirty="0" smtClean="0">
                <a:latin typeface="Monotype Corsiva" pitchFamily="66" charset="0"/>
              </a:rPr>
            </a:br>
            <a:r>
              <a:rPr lang="ru-RU" sz="7300" dirty="0" smtClean="0">
                <a:latin typeface="Monotype Corsiva" pitchFamily="66" charset="0"/>
              </a:rPr>
              <a:t>Трав лекарственных запас</a:t>
            </a:r>
            <a:br>
              <a:rPr lang="ru-RU" sz="7300" dirty="0" smtClean="0">
                <a:latin typeface="Monotype Corsiva" pitchFamily="66" charset="0"/>
              </a:rPr>
            </a:br>
            <a:r>
              <a:rPr lang="ru-RU" sz="7300" dirty="0" smtClean="0">
                <a:latin typeface="Monotype Corsiva" pitchFamily="66" charset="0"/>
              </a:rPr>
              <a:t>Помогает в трудный час.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2504" y="3120389"/>
            <a:ext cx="4983480" cy="3737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01368" y="2048256"/>
            <a:ext cx="6949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Спасибо за внимание!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24334" y="1337481"/>
            <a:ext cx="6141493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800" dirty="0" smtClean="0"/>
              <a:t>        </a:t>
            </a:r>
            <a:r>
              <a:rPr lang="ru-RU" sz="2400" dirty="0" smtClean="0"/>
              <a:t>Каждый район, город и село Забайкальского края имеют богатую историю, и люди хранят ее в памяти, передают подрастающему поколению. Из поколения в поколение накапливались и передавались знания о природе. Но не следует забывать – далеко не все загадки природы разгаданы: она хранит еще тайны и нам есть чему у нее поучиться. </a:t>
            </a:r>
          </a:p>
          <a:p>
            <a:pPr>
              <a:defRPr/>
            </a:pPr>
            <a:r>
              <a:rPr lang="ru-RU" sz="2400" dirty="0" smtClean="0"/>
              <a:t>       Лес был первой аптекой, в которую наши предки обращались за лекарством.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87145" y="846815"/>
            <a:ext cx="747397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ru-RU" sz="2800" dirty="0" smtClean="0"/>
              <a:t>     В своем выступлении мы хотим рассказать о лекарственных растениях, которые можно найти в окрестностях нашего села и о рецептах приготовления препаратов из них.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01755" y="34528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6221" y="3166281"/>
            <a:ext cx="7137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023582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87606" y="3493827"/>
            <a:ext cx="7492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06722" y="818866"/>
            <a:ext cx="4421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dirty="0">
              <a:latin typeface="a_AvanteOtl" pitchFamily="34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55845" y="1351128"/>
            <a:ext cx="668740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800" b="1" dirty="0" smtClean="0"/>
              <a:t>Приготовление лекарственных препаратов из трав, основные правила</a:t>
            </a:r>
          </a:p>
          <a:p>
            <a:pPr fontAlgn="base"/>
            <a:endParaRPr lang="ru-RU" b="1" dirty="0" smtClean="0"/>
          </a:p>
          <a:p>
            <a:pPr fontAlgn="base"/>
            <a:endParaRPr lang="ru-RU" b="1" dirty="0" smtClean="0"/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Чтобы приготовить </a:t>
            </a:r>
            <a:r>
              <a:rPr lang="ru-RU" b="1" dirty="0" smtClean="0"/>
              <a:t>лекарство из трав в домашних условиях</a:t>
            </a:r>
            <a:r>
              <a:rPr lang="ru-RU" dirty="0" smtClean="0"/>
              <a:t>, существует два основных  способа: горячий и холодный.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29968" y="1399032"/>
            <a:ext cx="64190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Горячий способ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21408" y="2258568"/>
            <a:ext cx="6336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773936" y="2057400"/>
            <a:ext cx="704088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Этот способ используют для приготовления настоев трав. Надо учесть, что у каждой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травы время настоя может быть свое, но в большинстве случаев все делается примерно одинаково.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Измельченное сырье кладут в эмалированную посуду (стеклянную, огнеупорную) 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заливают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кипятком в соотношении 1:10 (1 ч. травяного сбора 10 ч. воды).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Затем 10- 15 минут держат это на водяной бане, потом охлаждают при комнатной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, процеживают.</a:t>
            </a:r>
            <a:endParaRPr lang="ru-RU" dirty="0" smtClean="0">
              <a:solidFill>
                <a:srgbClr val="555555"/>
              </a:solidFill>
              <a:latin typeface="inheri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Такой настой принимают по 1/3 или по 2/3 стакана теплого настоя за 30 минут до приема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пищи.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 (1)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19500" y="3286919"/>
            <a:ext cx="1905000" cy="142875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60310" y="818865"/>
            <a:ext cx="71650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Холодный способ</a:t>
            </a:r>
            <a:r>
              <a:rPr lang="ru-RU" sz="4400" dirty="0" smtClean="0"/>
              <a:t> </a:t>
            </a:r>
            <a:endParaRPr lang="ru-RU" sz="4400" dirty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618488" y="1792224"/>
            <a:ext cx="734263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Используют и для приготовления настоев и отваров.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** Настой.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Предварительно кипятят и остужают воду и ей заливают приготовленное лекарственное сырье в том соотношении, как указано выше, или по инструкции на упаковке с травой. Настаивают всё это зелье 4-12 часов, а затем процеживают.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Принимать необходимо согласно рекомендациям по лечению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**Отвар.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Готовится из коры и корневищ, предварительно измельчив их. В подходящей посуде нужное количество лекарственного сырья заливается холодной водой. Здесь важно соблюсти соотношение: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При наружном использования 1:5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 Для приёма во внутрь 1:10.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</a:rPr>
              <a:t>Затем эта посудина ставится на водяную баню, либо слабенький огонь, доводится до кипения и еще кипятится до получаса.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3988" y="29926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719072" y="1106424"/>
            <a:ext cx="74249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inherit" charset="0"/>
                <a:ea typeface="Times New Roman" pitchFamily="18" charset="0"/>
                <a:cs typeface="Times New Roman" pitchFamily="18" charset="0"/>
              </a:rPr>
              <a:t>Приготовление лекарственных препаратов в виде экстракта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19656" y="1892808"/>
            <a:ext cx="68031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dirty="0" smtClean="0"/>
              <a:t>Экстракты из сборов лекарственных трав, или одиночных растений делают из предварительно приготовленных настоев или отваров.</a:t>
            </a:r>
          </a:p>
          <a:p>
            <a:pPr fontAlgn="base"/>
            <a:r>
              <a:rPr lang="ru-RU" dirty="0" smtClean="0"/>
              <a:t>Этот способ немного сложнее предыдущих, т.к. делается методом выпаривания. </a:t>
            </a:r>
          </a:p>
          <a:p>
            <a:pPr fontAlgn="base"/>
            <a:r>
              <a:rPr lang="ru-RU" dirty="0" smtClean="0"/>
              <a:t>От первоначального количества отвара остается примерно половина. Это делается для концентрации полезных веществ.</a:t>
            </a:r>
          </a:p>
          <a:p>
            <a:pPr fontAlgn="base"/>
            <a:r>
              <a:rPr lang="ru-RU" dirty="0" smtClean="0"/>
              <a:t>Соответственно, на один приём уже понадобится не 50-100 </a:t>
            </a:r>
            <a:r>
              <a:rPr lang="ru-RU" dirty="0" err="1" smtClean="0"/>
              <a:t>гр</a:t>
            </a:r>
            <a:r>
              <a:rPr lang="ru-RU" dirty="0" smtClean="0"/>
              <a:t>, а несколько капель. Экстракты необходимо хранить в холодильнике, как и отвары, но срок хранения у них немного дольше.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3988" y="29926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2848" y="1682496"/>
            <a:ext cx="5861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 сейчас несколько слов о растениях, их которых готовятся отвары, настои и экстракты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3988" y="299261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81912" y="896112"/>
            <a:ext cx="6933438" cy="794577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Боярышник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Прием плодов и цветов растения в виде настоя, настойки, отвара приносит пользу всему организму.</a:t>
            </a:r>
          </a:p>
          <a:p>
            <a:r>
              <a:rPr lang="ru-RU" dirty="0" smtClean="0"/>
              <a:t> Оказывая сосудорасширяющее действие, боярышник приносит пользу свойством тонизировать сердечную мышцу, обеспечивать достаточное поступление кислорода. </a:t>
            </a:r>
          </a:p>
          <a:p>
            <a:r>
              <a:rPr lang="ru-RU" dirty="0" smtClean="0"/>
              <a:t>Растение нормализует показатели свертываемости крови, уровень холестерина, предотвращает образование атеросклеротических бляшек. Его применяют в случае спазма сосудов. </a:t>
            </a:r>
          </a:p>
          <a:p>
            <a:r>
              <a:rPr lang="ru-RU" dirty="0" smtClean="0"/>
              <a:t>Оказывает успокаивающее  действие на нервную систему</a:t>
            </a:r>
          </a:p>
          <a:p>
            <a:r>
              <a:rPr lang="ru-RU" dirty="0" smtClean="0"/>
              <a:t>Прием настоев и настоек помогает при гастрите. </a:t>
            </a:r>
          </a:p>
          <a:p>
            <a:endParaRPr lang="ru-RU" dirty="0"/>
          </a:p>
        </p:txBody>
      </p:sp>
      <p:pic>
        <p:nvPicPr>
          <p:cNvPr id="33793" name="Picture 1" descr="C:\Documents and Settings\Admin\Рабочий стол\7a5c1fd56e66d4b4279d6919956a18f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89444" y="1876004"/>
            <a:ext cx="2887662" cy="2165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670</TotalTime>
  <Words>618</Words>
  <Application>Microsoft Office PowerPoint</Application>
  <PresentationFormat>Экран (4:3)</PresentationFormat>
  <Paragraphs>67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Боярышник </vt:lpstr>
      <vt:lpstr>         Подорожник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Admin</cp:lastModifiedBy>
  <cp:revision>82</cp:revision>
  <dcterms:created xsi:type="dcterms:W3CDTF">2013-11-19T05:52:05Z</dcterms:created>
  <dcterms:modified xsi:type="dcterms:W3CDTF">2018-02-27T18:06:01Z</dcterms:modified>
</cp:coreProperties>
</file>