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emf" Extension="emf"/>
  <Default ContentType="application/vnd.openxmlformats-package.relationships+xml" Extension="rels"/>
  <Default ContentType="application/xml" Extension="xml"/>
  <Default ContentType="application/vnd.ms-powerpoint" Extension="ppt"/>
  <Default ContentType="image/vnd.ms-photo" Extension="wdp"/>
  <Default ContentType="application/vnd.openxmlformats-officedocument.vmlDrawing" Extension="vml"/>
  <Default ContentType="application/vnd.openxmlformats-officedocument.spreadsheetml.sheet" Extension="xlsx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chart+xml" PartName="/ppt/charts/chart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74" r:id="rId5"/>
    <p:sldId id="264" r:id="rId6"/>
    <p:sldId id="279" r:id="rId7"/>
    <p:sldId id="266" r:id="rId8"/>
    <p:sldId id="269" r:id="rId9"/>
    <p:sldId id="276" r:id="rId10"/>
    <p:sldId id="270" r:id="rId11"/>
    <p:sldId id="271" r:id="rId12"/>
    <p:sldId id="261" r:id="rId13"/>
    <p:sldId id="272" r:id="rId14"/>
    <p:sldId id="273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51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880" autoAdjust="0"/>
  </p:normalViewPr>
  <p:slideViewPr>
    <p:cSldViewPr>
      <p:cViewPr varScale="1">
        <p:scale>
          <a:sx n="55" d="100"/>
          <a:sy n="55" d="100"/>
        </p:scale>
        <p:origin x="-18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русские</c:v>
                </c:pt>
                <c:pt idx="1">
                  <c:v>украинцы</c:v>
                </c:pt>
                <c:pt idx="2">
                  <c:v>татары</c:v>
                </c:pt>
                <c:pt idx="3">
                  <c:v>немцы</c:v>
                </c:pt>
                <c:pt idx="4">
                  <c:v>литовцы</c:v>
                </c:pt>
                <c:pt idx="5">
                  <c:v>смешанные браки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71</c:v>
                </c:pt>
                <c:pt idx="1">
                  <c:v>7</c:v>
                </c:pt>
                <c:pt idx="2">
                  <c:v>9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BD92CD-DCB6-4D00-8312-70EB9BBFAA95}" type="doc">
      <dgm:prSet loTypeId="urn:microsoft.com/office/officeart/2005/8/layout/radial1" loCatId="relationship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9FC62571-1B8C-4D72-95FE-C7180D8B40BE}">
      <dgm:prSet phldrT="[Текст]"/>
      <dgm:spPr/>
      <dgm:t>
        <a:bodyPr/>
        <a:lstStyle/>
        <a:p>
          <a:pPr algn="ctr"/>
          <a:r>
            <a:rPr lang="ru-RU" dirty="0">
              <a:solidFill>
                <a:schemeClr val="tx1"/>
              </a:solidFill>
            </a:rPr>
            <a:t>я</a:t>
          </a:r>
        </a:p>
      </dgm:t>
    </dgm:pt>
    <dgm:pt modelId="{D1D8AEC3-03E0-4E3C-9A96-536E05E7D889}" type="parTrans" cxnId="{724F5FDC-C598-42CD-A9F9-8565903822D3}">
      <dgm:prSet/>
      <dgm:spPr/>
      <dgm:t>
        <a:bodyPr/>
        <a:lstStyle/>
        <a:p>
          <a:endParaRPr lang="ru-RU"/>
        </a:p>
      </dgm:t>
    </dgm:pt>
    <dgm:pt modelId="{5E5418B6-553F-404E-ABD4-85887DA8FB74}" type="sibTrans" cxnId="{724F5FDC-C598-42CD-A9F9-8565903822D3}">
      <dgm:prSet/>
      <dgm:spPr/>
      <dgm:t>
        <a:bodyPr/>
        <a:lstStyle/>
        <a:p>
          <a:endParaRPr lang="ru-RU"/>
        </a:p>
      </dgm:t>
    </dgm:pt>
    <dgm:pt modelId="{29D5F1D9-EE3B-4512-9286-4CAACFCFCFF3}">
      <dgm:prSet phldrT="[Текст]" custT="1"/>
      <dgm:spPr/>
      <dgm:t>
        <a:bodyPr/>
        <a:lstStyle/>
        <a:p>
          <a:pPr algn="ctr"/>
          <a:r>
            <a:rPr lang="ru-RU" sz="1600" b="1" dirty="0" err="1" smtClean="0">
              <a:solidFill>
                <a:schemeClr val="tx1"/>
              </a:solidFill>
            </a:rPr>
            <a:t>Лесосибирское</a:t>
          </a:r>
          <a:r>
            <a:rPr lang="ru-RU" sz="1600" b="1" dirty="0" smtClean="0">
              <a:solidFill>
                <a:schemeClr val="tx1"/>
              </a:solidFill>
            </a:rPr>
            <a:t> татарское </a:t>
          </a:r>
          <a:r>
            <a:rPr lang="ru-RU" sz="1600" b="1" dirty="0">
              <a:solidFill>
                <a:schemeClr val="tx1"/>
              </a:solidFill>
            </a:rPr>
            <a:t>общество "</a:t>
          </a:r>
          <a:r>
            <a:rPr lang="ru-RU" sz="1600" b="1" dirty="0" err="1">
              <a:solidFill>
                <a:schemeClr val="tx1"/>
              </a:solidFill>
            </a:rPr>
            <a:t>Дуслык</a:t>
          </a:r>
          <a:r>
            <a:rPr lang="ru-RU" sz="1600" b="1" dirty="0">
              <a:solidFill>
                <a:schemeClr val="tx1"/>
              </a:solidFill>
            </a:rPr>
            <a:t>", ансамбль "</a:t>
          </a:r>
          <a:r>
            <a:rPr lang="ru-RU" sz="1600" b="1" dirty="0" err="1">
              <a:solidFill>
                <a:schemeClr val="tx1"/>
              </a:solidFill>
            </a:rPr>
            <a:t>Новоенисейские</a:t>
          </a:r>
          <a:r>
            <a:rPr lang="ru-RU" sz="1600" b="1" dirty="0">
              <a:solidFill>
                <a:schemeClr val="tx1"/>
              </a:solidFill>
            </a:rPr>
            <a:t> </a:t>
          </a:r>
          <a:r>
            <a:rPr lang="ru-RU" sz="1600" b="1" dirty="0" smtClean="0">
              <a:solidFill>
                <a:schemeClr val="tx1"/>
              </a:solidFill>
            </a:rPr>
            <a:t>Зори«, родители</a:t>
          </a:r>
          <a:endParaRPr lang="ru-RU" sz="1600" b="1" dirty="0">
            <a:solidFill>
              <a:schemeClr val="tx1"/>
            </a:solidFill>
          </a:endParaRPr>
        </a:p>
      </dgm:t>
    </dgm:pt>
    <dgm:pt modelId="{91D94325-1271-472E-B332-DE3174D43BCE}" type="parTrans" cxnId="{64E2F3B7-E5C6-4997-A46C-95FAC04EE62F}">
      <dgm:prSet/>
      <dgm:spPr/>
      <dgm:t>
        <a:bodyPr/>
        <a:lstStyle/>
        <a:p>
          <a:endParaRPr lang="ru-RU"/>
        </a:p>
      </dgm:t>
    </dgm:pt>
    <dgm:pt modelId="{DB46BE97-BD99-4AE6-8E41-0199564F3ED8}" type="sibTrans" cxnId="{64E2F3B7-E5C6-4997-A46C-95FAC04EE62F}">
      <dgm:prSet/>
      <dgm:spPr/>
      <dgm:t>
        <a:bodyPr/>
        <a:lstStyle/>
        <a:p>
          <a:endParaRPr lang="ru-RU"/>
        </a:p>
      </dgm:t>
    </dgm:pt>
    <dgm:pt modelId="{F4B2F284-C5B2-4928-B19D-91F43105252D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tx1"/>
              </a:solidFill>
            </a:rPr>
            <a:t>ДХШ,ДМШ,ЦДО</a:t>
          </a:r>
        </a:p>
      </dgm:t>
    </dgm:pt>
    <dgm:pt modelId="{CE29F814-C2B0-4714-B069-AA4B9B3ABC64}" type="parTrans" cxnId="{23A809B9-3B25-4698-AF65-74EAB8D611BC}">
      <dgm:prSet/>
      <dgm:spPr/>
      <dgm:t>
        <a:bodyPr/>
        <a:lstStyle/>
        <a:p>
          <a:endParaRPr lang="ru-RU"/>
        </a:p>
      </dgm:t>
    </dgm:pt>
    <dgm:pt modelId="{B5CF0BD6-45E0-4D3B-A3D5-4F6C230B0906}" type="sibTrans" cxnId="{23A809B9-3B25-4698-AF65-74EAB8D611BC}">
      <dgm:prSet/>
      <dgm:spPr/>
      <dgm:t>
        <a:bodyPr/>
        <a:lstStyle/>
        <a:p>
          <a:endParaRPr lang="ru-RU"/>
        </a:p>
      </dgm:t>
    </dgm:pt>
    <dgm:pt modelId="{87343BEC-58CD-44DA-8823-3BDA2C12D8B4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tx1"/>
              </a:solidFill>
            </a:rPr>
            <a:t>коллеги, учителя-предметники, </a:t>
          </a:r>
          <a:r>
            <a:rPr lang="ru-RU" sz="1600" b="1" dirty="0" smtClean="0">
              <a:solidFill>
                <a:schemeClr val="tx1"/>
              </a:solidFill>
            </a:rPr>
            <a:t>школьный библиотекарь</a:t>
          </a:r>
          <a:endParaRPr lang="ru-RU" sz="1600" b="1" dirty="0">
            <a:solidFill>
              <a:schemeClr val="tx1"/>
            </a:solidFill>
          </a:endParaRPr>
        </a:p>
      </dgm:t>
    </dgm:pt>
    <dgm:pt modelId="{0FECC81B-FE45-45F3-91D1-5BEE19C6703E}" type="parTrans" cxnId="{39F4B867-23EF-44CE-B066-3D19FD0D215B}">
      <dgm:prSet/>
      <dgm:spPr/>
      <dgm:t>
        <a:bodyPr/>
        <a:lstStyle/>
        <a:p>
          <a:endParaRPr lang="ru-RU"/>
        </a:p>
      </dgm:t>
    </dgm:pt>
    <dgm:pt modelId="{E24B9A1C-7EF8-4F15-B779-74D286F01228}" type="sibTrans" cxnId="{39F4B867-23EF-44CE-B066-3D19FD0D215B}">
      <dgm:prSet/>
      <dgm:spPr/>
      <dgm:t>
        <a:bodyPr/>
        <a:lstStyle/>
        <a:p>
          <a:endParaRPr lang="ru-RU"/>
        </a:p>
      </dgm:t>
    </dgm:pt>
    <dgm:pt modelId="{9F961CE2-AD96-43D7-8E34-7DDEF48CC581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Городской выставочный </a:t>
          </a:r>
          <a:r>
            <a:rPr lang="ru-RU" sz="1600" b="1" dirty="0">
              <a:solidFill>
                <a:schemeClr val="tx1"/>
              </a:solidFill>
            </a:rPr>
            <a:t>зал, городская библиотека</a:t>
          </a:r>
        </a:p>
      </dgm:t>
    </dgm:pt>
    <dgm:pt modelId="{B13144DA-6F6F-4C8E-AC02-D3DE8D039C30}" type="parTrans" cxnId="{96E6C50E-3F2F-4AC0-AB04-C9E3153A554C}">
      <dgm:prSet/>
      <dgm:spPr/>
      <dgm:t>
        <a:bodyPr/>
        <a:lstStyle/>
        <a:p>
          <a:endParaRPr lang="ru-RU"/>
        </a:p>
      </dgm:t>
    </dgm:pt>
    <dgm:pt modelId="{F02C3392-20DF-402B-A297-FB0D9FF029BC}" type="sibTrans" cxnId="{96E6C50E-3F2F-4AC0-AB04-C9E3153A554C}">
      <dgm:prSet/>
      <dgm:spPr/>
      <dgm:t>
        <a:bodyPr/>
        <a:lstStyle/>
        <a:p>
          <a:endParaRPr lang="ru-RU"/>
        </a:p>
      </dgm:t>
    </dgm:pt>
    <dgm:pt modelId="{9C79AB0F-B97D-468F-83D3-B0FBCC402319}" type="pres">
      <dgm:prSet presAssocID="{2FBD92CD-DCB6-4D00-8312-70EB9BBFAA9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8E6576-179D-42F5-BE00-DB296FD20B68}" type="pres">
      <dgm:prSet presAssocID="{9FC62571-1B8C-4D72-95FE-C7180D8B40BE}" presName="centerShape" presStyleLbl="node0" presStyleIdx="0" presStyleCnt="1" custScaleX="65603" custScaleY="62108" custLinFactNeighborX="3020" custLinFactNeighborY="1928"/>
      <dgm:spPr/>
      <dgm:t>
        <a:bodyPr/>
        <a:lstStyle/>
        <a:p>
          <a:endParaRPr lang="ru-RU"/>
        </a:p>
      </dgm:t>
    </dgm:pt>
    <dgm:pt modelId="{220150DC-C700-411D-BFBA-9B6151880AB9}" type="pres">
      <dgm:prSet presAssocID="{91D94325-1271-472E-B332-DE3174D43BCE}" presName="Name9" presStyleLbl="parChTrans1D2" presStyleIdx="0" presStyleCnt="4"/>
      <dgm:spPr/>
      <dgm:t>
        <a:bodyPr/>
        <a:lstStyle/>
        <a:p>
          <a:endParaRPr lang="ru-RU"/>
        </a:p>
      </dgm:t>
    </dgm:pt>
    <dgm:pt modelId="{9F1D07B2-0864-4C4E-97AB-C01E29650D12}" type="pres">
      <dgm:prSet presAssocID="{91D94325-1271-472E-B332-DE3174D43BCE}" presName="connTx" presStyleLbl="parChTrans1D2" presStyleIdx="0" presStyleCnt="4"/>
      <dgm:spPr/>
      <dgm:t>
        <a:bodyPr/>
        <a:lstStyle/>
        <a:p>
          <a:endParaRPr lang="ru-RU"/>
        </a:p>
      </dgm:t>
    </dgm:pt>
    <dgm:pt modelId="{C0F39736-1641-4F13-AA47-0921C27CD129}" type="pres">
      <dgm:prSet presAssocID="{29D5F1D9-EE3B-4512-9286-4CAACFCFCFF3}" presName="node" presStyleLbl="node1" presStyleIdx="0" presStyleCnt="4" custScaleX="164165" custScaleY="165821" custRadScaleRad="98984" custRadScaleInc="11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6A94A5-FE14-44DD-9AA8-F7AF053061CA}" type="pres">
      <dgm:prSet presAssocID="{CE29F814-C2B0-4714-B069-AA4B9B3ABC64}" presName="Name9" presStyleLbl="parChTrans1D2" presStyleIdx="1" presStyleCnt="4"/>
      <dgm:spPr/>
      <dgm:t>
        <a:bodyPr/>
        <a:lstStyle/>
        <a:p>
          <a:endParaRPr lang="ru-RU"/>
        </a:p>
      </dgm:t>
    </dgm:pt>
    <dgm:pt modelId="{E7B8089D-E54A-4591-B1C1-3CF464A07392}" type="pres">
      <dgm:prSet presAssocID="{CE29F814-C2B0-4714-B069-AA4B9B3ABC64}" presName="connTx" presStyleLbl="parChTrans1D2" presStyleIdx="1" presStyleCnt="4"/>
      <dgm:spPr/>
      <dgm:t>
        <a:bodyPr/>
        <a:lstStyle/>
        <a:p>
          <a:endParaRPr lang="ru-RU"/>
        </a:p>
      </dgm:t>
    </dgm:pt>
    <dgm:pt modelId="{58337992-1A45-4ABB-ACF4-5F53BEE6A1A7}" type="pres">
      <dgm:prSet presAssocID="{F4B2F284-C5B2-4928-B19D-91F43105252D}" presName="node" presStyleLbl="node1" presStyleIdx="1" presStyleCnt="4" custScaleX="146648" custScaleY="146648" custRadScaleRad="139002" custRadScaleInc="18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1C920F-CC00-44A3-BDB8-C246911A80C4}" type="pres">
      <dgm:prSet presAssocID="{0FECC81B-FE45-45F3-91D1-5BEE19C6703E}" presName="Name9" presStyleLbl="parChTrans1D2" presStyleIdx="2" presStyleCnt="4"/>
      <dgm:spPr/>
      <dgm:t>
        <a:bodyPr/>
        <a:lstStyle/>
        <a:p>
          <a:endParaRPr lang="ru-RU"/>
        </a:p>
      </dgm:t>
    </dgm:pt>
    <dgm:pt modelId="{38E62993-79BA-4E07-BFA1-C96E29869AA2}" type="pres">
      <dgm:prSet presAssocID="{0FECC81B-FE45-45F3-91D1-5BEE19C6703E}" presName="connTx" presStyleLbl="parChTrans1D2" presStyleIdx="2" presStyleCnt="4"/>
      <dgm:spPr/>
      <dgm:t>
        <a:bodyPr/>
        <a:lstStyle/>
        <a:p>
          <a:endParaRPr lang="ru-RU"/>
        </a:p>
      </dgm:t>
    </dgm:pt>
    <dgm:pt modelId="{F939CC11-9831-46DB-823A-281FB32C28D1}" type="pres">
      <dgm:prSet presAssocID="{87343BEC-58CD-44DA-8823-3BDA2C12D8B4}" presName="node" presStyleLbl="node1" presStyleIdx="2" presStyleCnt="4" custScaleX="168555" custScaleY="152181" custRadScaleRad="93552" custRadScaleInc="-99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83703B-6B0F-4ACC-B945-B01606EB68FF}" type="pres">
      <dgm:prSet presAssocID="{B13144DA-6F6F-4C8E-AC02-D3DE8D039C30}" presName="Name9" presStyleLbl="parChTrans1D2" presStyleIdx="3" presStyleCnt="4"/>
      <dgm:spPr/>
      <dgm:t>
        <a:bodyPr/>
        <a:lstStyle/>
        <a:p>
          <a:endParaRPr lang="ru-RU"/>
        </a:p>
      </dgm:t>
    </dgm:pt>
    <dgm:pt modelId="{D31CDDAD-5240-4991-961D-5312553C53EC}" type="pres">
      <dgm:prSet presAssocID="{B13144DA-6F6F-4C8E-AC02-D3DE8D039C30}" presName="connTx" presStyleLbl="parChTrans1D2" presStyleIdx="3" presStyleCnt="4"/>
      <dgm:spPr/>
      <dgm:t>
        <a:bodyPr/>
        <a:lstStyle/>
        <a:p>
          <a:endParaRPr lang="ru-RU"/>
        </a:p>
      </dgm:t>
    </dgm:pt>
    <dgm:pt modelId="{CA6CBE0C-E066-486C-9E53-F6E24C4C0C01}" type="pres">
      <dgm:prSet presAssocID="{9F961CE2-AD96-43D7-8E34-7DDEF48CC581}" presName="node" presStyleLbl="node1" presStyleIdx="3" presStyleCnt="4" custScaleX="149584" custScaleY="149584" custRadScaleRad="89225" custRadScaleInc="2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A809B9-3B25-4698-AF65-74EAB8D611BC}" srcId="{9FC62571-1B8C-4D72-95FE-C7180D8B40BE}" destId="{F4B2F284-C5B2-4928-B19D-91F43105252D}" srcOrd="1" destOrd="0" parTransId="{CE29F814-C2B0-4714-B069-AA4B9B3ABC64}" sibTransId="{B5CF0BD6-45E0-4D3B-A3D5-4F6C230B0906}"/>
    <dgm:cxn modelId="{00F3E508-FCF5-4219-8D92-CFD3F52263E4}" type="presOf" srcId="{87343BEC-58CD-44DA-8823-3BDA2C12D8B4}" destId="{F939CC11-9831-46DB-823A-281FB32C28D1}" srcOrd="0" destOrd="0" presId="urn:microsoft.com/office/officeart/2005/8/layout/radial1"/>
    <dgm:cxn modelId="{B772A38E-E1D4-478E-BE2A-D66D0F95A91A}" type="presOf" srcId="{0FECC81B-FE45-45F3-91D1-5BEE19C6703E}" destId="{38E62993-79BA-4E07-BFA1-C96E29869AA2}" srcOrd="1" destOrd="0" presId="urn:microsoft.com/office/officeart/2005/8/layout/radial1"/>
    <dgm:cxn modelId="{0037135C-61AD-42C4-B6F5-50EFB95A73EC}" type="presOf" srcId="{91D94325-1271-472E-B332-DE3174D43BCE}" destId="{220150DC-C700-411D-BFBA-9B6151880AB9}" srcOrd="0" destOrd="0" presId="urn:microsoft.com/office/officeart/2005/8/layout/radial1"/>
    <dgm:cxn modelId="{64E2F3B7-E5C6-4997-A46C-95FAC04EE62F}" srcId="{9FC62571-1B8C-4D72-95FE-C7180D8B40BE}" destId="{29D5F1D9-EE3B-4512-9286-4CAACFCFCFF3}" srcOrd="0" destOrd="0" parTransId="{91D94325-1271-472E-B332-DE3174D43BCE}" sibTransId="{DB46BE97-BD99-4AE6-8E41-0199564F3ED8}"/>
    <dgm:cxn modelId="{02630F0A-C361-4756-A83F-37E0A97E2CB1}" type="presOf" srcId="{29D5F1D9-EE3B-4512-9286-4CAACFCFCFF3}" destId="{C0F39736-1641-4F13-AA47-0921C27CD129}" srcOrd="0" destOrd="0" presId="urn:microsoft.com/office/officeart/2005/8/layout/radial1"/>
    <dgm:cxn modelId="{AABC0F60-A09E-4C08-937A-742CA09222AB}" type="presOf" srcId="{0FECC81B-FE45-45F3-91D1-5BEE19C6703E}" destId="{A21C920F-CC00-44A3-BDB8-C246911A80C4}" srcOrd="0" destOrd="0" presId="urn:microsoft.com/office/officeart/2005/8/layout/radial1"/>
    <dgm:cxn modelId="{6D0ED6E8-2CC4-48EE-AA92-286B85407CA8}" type="presOf" srcId="{91D94325-1271-472E-B332-DE3174D43BCE}" destId="{9F1D07B2-0864-4C4E-97AB-C01E29650D12}" srcOrd="1" destOrd="0" presId="urn:microsoft.com/office/officeart/2005/8/layout/radial1"/>
    <dgm:cxn modelId="{C6CB9F53-B3E2-437F-9A1C-3E386E1032C2}" type="presOf" srcId="{9FC62571-1B8C-4D72-95FE-C7180D8B40BE}" destId="{D18E6576-179D-42F5-BE00-DB296FD20B68}" srcOrd="0" destOrd="0" presId="urn:microsoft.com/office/officeart/2005/8/layout/radial1"/>
    <dgm:cxn modelId="{E68293DD-EF97-4593-8585-DFC92CC054F8}" type="presOf" srcId="{B13144DA-6F6F-4C8E-AC02-D3DE8D039C30}" destId="{D31CDDAD-5240-4991-961D-5312553C53EC}" srcOrd="1" destOrd="0" presId="urn:microsoft.com/office/officeart/2005/8/layout/radial1"/>
    <dgm:cxn modelId="{D2FB3248-AAB5-44C2-80FB-E24C5B2F9DC9}" type="presOf" srcId="{2FBD92CD-DCB6-4D00-8312-70EB9BBFAA95}" destId="{9C79AB0F-B97D-468F-83D3-B0FBCC402319}" srcOrd="0" destOrd="0" presId="urn:microsoft.com/office/officeart/2005/8/layout/radial1"/>
    <dgm:cxn modelId="{B2866682-C161-44FB-93AC-2ECB64D47456}" type="presOf" srcId="{B13144DA-6F6F-4C8E-AC02-D3DE8D039C30}" destId="{AB83703B-6B0F-4ACC-B945-B01606EB68FF}" srcOrd="0" destOrd="0" presId="urn:microsoft.com/office/officeart/2005/8/layout/radial1"/>
    <dgm:cxn modelId="{96E6C50E-3F2F-4AC0-AB04-C9E3153A554C}" srcId="{9FC62571-1B8C-4D72-95FE-C7180D8B40BE}" destId="{9F961CE2-AD96-43D7-8E34-7DDEF48CC581}" srcOrd="3" destOrd="0" parTransId="{B13144DA-6F6F-4C8E-AC02-D3DE8D039C30}" sibTransId="{F02C3392-20DF-402B-A297-FB0D9FF029BC}"/>
    <dgm:cxn modelId="{5573F637-3F36-41A8-B655-212806650A9D}" type="presOf" srcId="{F4B2F284-C5B2-4928-B19D-91F43105252D}" destId="{58337992-1A45-4ABB-ACF4-5F53BEE6A1A7}" srcOrd="0" destOrd="0" presId="urn:microsoft.com/office/officeart/2005/8/layout/radial1"/>
    <dgm:cxn modelId="{8A07EED1-0DA2-4F32-99B6-9F79A7CC4A41}" type="presOf" srcId="{9F961CE2-AD96-43D7-8E34-7DDEF48CC581}" destId="{CA6CBE0C-E066-486C-9E53-F6E24C4C0C01}" srcOrd="0" destOrd="0" presId="urn:microsoft.com/office/officeart/2005/8/layout/radial1"/>
    <dgm:cxn modelId="{724F5FDC-C598-42CD-A9F9-8565903822D3}" srcId="{2FBD92CD-DCB6-4D00-8312-70EB9BBFAA95}" destId="{9FC62571-1B8C-4D72-95FE-C7180D8B40BE}" srcOrd="0" destOrd="0" parTransId="{D1D8AEC3-03E0-4E3C-9A96-536E05E7D889}" sibTransId="{5E5418B6-553F-404E-ABD4-85887DA8FB74}"/>
    <dgm:cxn modelId="{B42DC612-663E-481F-8905-788F11833F8C}" type="presOf" srcId="{CE29F814-C2B0-4714-B069-AA4B9B3ABC64}" destId="{526A94A5-FE14-44DD-9AA8-F7AF053061CA}" srcOrd="0" destOrd="0" presId="urn:microsoft.com/office/officeart/2005/8/layout/radial1"/>
    <dgm:cxn modelId="{39F4B867-23EF-44CE-B066-3D19FD0D215B}" srcId="{9FC62571-1B8C-4D72-95FE-C7180D8B40BE}" destId="{87343BEC-58CD-44DA-8823-3BDA2C12D8B4}" srcOrd="2" destOrd="0" parTransId="{0FECC81B-FE45-45F3-91D1-5BEE19C6703E}" sibTransId="{E24B9A1C-7EF8-4F15-B779-74D286F01228}"/>
    <dgm:cxn modelId="{B1CAD021-6040-4670-9F46-8D5BAE92EFF9}" type="presOf" srcId="{CE29F814-C2B0-4714-B069-AA4B9B3ABC64}" destId="{E7B8089D-E54A-4591-B1C1-3CF464A07392}" srcOrd="1" destOrd="0" presId="urn:microsoft.com/office/officeart/2005/8/layout/radial1"/>
    <dgm:cxn modelId="{7B965354-B1EF-4858-8AC0-52737F457494}" type="presParOf" srcId="{9C79AB0F-B97D-468F-83D3-B0FBCC402319}" destId="{D18E6576-179D-42F5-BE00-DB296FD20B68}" srcOrd="0" destOrd="0" presId="urn:microsoft.com/office/officeart/2005/8/layout/radial1"/>
    <dgm:cxn modelId="{031C1172-CC61-422B-8D7A-6E0E2ED09C66}" type="presParOf" srcId="{9C79AB0F-B97D-468F-83D3-B0FBCC402319}" destId="{220150DC-C700-411D-BFBA-9B6151880AB9}" srcOrd="1" destOrd="0" presId="urn:microsoft.com/office/officeart/2005/8/layout/radial1"/>
    <dgm:cxn modelId="{11B83A88-D92C-4DAA-AD29-E7757D2A6A87}" type="presParOf" srcId="{220150DC-C700-411D-BFBA-9B6151880AB9}" destId="{9F1D07B2-0864-4C4E-97AB-C01E29650D12}" srcOrd="0" destOrd="0" presId="urn:microsoft.com/office/officeart/2005/8/layout/radial1"/>
    <dgm:cxn modelId="{C8E18FCB-FBBB-4CAB-ADA6-A7635B5F168F}" type="presParOf" srcId="{9C79AB0F-B97D-468F-83D3-B0FBCC402319}" destId="{C0F39736-1641-4F13-AA47-0921C27CD129}" srcOrd="2" destOrd="0" presId="urn:microsoft.com/office/officeart/2005/8/layout/radial1"/>
    <dgm:cxn modelId="{0F69AA7B-358D-42A4-BC73-BF67F7742A4B}" type="presParOf" srcId="{9C79AB0F-B97D-468F-83D3-B0FBCC402319}" destId="{526A94A5-FE14-44DD-9AA8-F7AF053061CA}" srcOrd="3" destOrd="0" presId="urn:microsoft.com/office/officeart/2005/8/layout/radial1"/>
    <dgm:cxn modelId="{EADFF54B-3976-465E-8131-D806E1F88CDE}" type="presParOf" srcId="{526A94A5-FE14-44DD-9AA8-F7AF053061CA}" destId="{E7B8089D-E54A-4591-B1C1-3CF464A07392}" srcOrd="0" destOrd="0" presId="urn:microsoft.com/office/officeart/2005/8/layout/radial1"/>
    <dgm:cxn modelId="{09210960-2D20-4767-8029-5DAFD9D30A8E}" type="presParOf" srcId="{9C79AB0F-B97D-468F-83D3-B0FBCC402319}" destId="{58337992-1A45-4ABB-ACF4-5F53BEE6A1A7}" srcOrd="4" destOrd="0" presId="urn:microsoft.com/office/officeart/2005/8/layout/radial1"/>
    <dgm:cxn modelId="{6E98A8C9-0C57-42C6-86B4-CCD89ACED93B}" type="presParOf" srcId="{9C79AB0F-B97D-468F-83D3-B0FBCC402319}" destId="{A21C920F-CC00-44A3-BDB8-C246911A80C4}" srcOrd="5" destOrd="0" presId="urn:microsoft.com/office/officeart/2005/8/layout/radial1"/>
    <dgm:cxn modelId="{C15ADB5B-393F-45FE-8D7C-0FEB4E39AF6B}" type="presParOf" srcId="{A21C920F-CC00-44A3-BDB8-C246911A80C4}" destId="{38E62993-79BA-4E07-BFA1-C96E29869AA2}" srcOrd="0" destOrd="0" presId="urn:microsoft.com/office/officeart/2005/8/layout/radial1"/>
    <dgm:cxn modelId="{83609D2F-98F5-4BD1-A626-060B2D7F6473}" type="presParOf" srcId="{9C79AB0F-B97D-468F-83D3-B0FBCC402319}" destId="{F939CC11-9831-46DB-823A-281FB32C28D1}" srcOrd="6" destOrd="0" presId="urn:microsoft.com/office/officeart/2005/8/layout/radial1"/>
    <dgm:cxn modelId="{EF58D09B-53EA-453E-8211-D9E389B5B605}" type="presParOf" srcId="{9C79AB0F-B97D-468F-83D3-B0FBCC402319}" destId="{AB83703B-6B0F-4ACC-B945-B01606EB68FF}" srcOrd="7" destOrd="0" presId="urn:microsoft.com/office/officeart/2005/8/layout/radial1"/>
    <dgm:cxn modelId="{34EFA48B-9A85-46B0-9ADD-8EE718018CD1}" type="presParOf" srcId="{AB83703B-6B0F-4ACC-B945-B01606EB68FF}" destId="{D31CDDAD-5240-4991-961D-5312553C53EC}" srcOrd="0" destOrd="0" presId="urn:microsoft.com/office/officeart/2005/8/layout/radial1"/>
    <dgm:cxn modelId="{8C704F95-1F97-45C8-8AB0-A77158A800CC}" type="presParOf" srcId="{9C79AB0F-B97D-468F-83D3-B0FBCC402319}" destId="{CA6CBE0C-E066-486C-9E53-F6E24C4C0C01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8E6576-179D-42F5-BE00-DB296FD20B68}">
      <dsp:nvSpPr>
        <dsp:cNvPr id="0" name=""/>
        <dsp:cNvSpPr/>
      </dsp:nvSpPr>
      <dsp:spPr>
        <a:xfrm>
          <a:off x="3070904" y="2675637"/>
          <a:ext cx="1103159" cy="104438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4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>
              <a:solidFill>
                <a:schemeClr val="tx1"/>
              </a:solidFill>
            </a:rPr>
            <a:t>я</a:t>
          </a:r>
        </a:p>
      </dsp:txBody>
      <dsp:txXfrm>
        <a:off x="3232458" y="2828584"/>
        <a:ext cx="780051" cy="738495"/>
      </dsp:txXfrm>
    </dsp:sp>
    <dsp:sp modelId="{220150DC-C700-411D-BFBA-9B6151880AB9}">
      <dsp:nvSpPr>
        <dsp:cNvPr id="0" name=""/>
        <dsp:cNvSpPr/>
      </dsp:nvSpPr>
      <dsp:spPr>
        <a:xfrm rot="16295104">
          <a:off x="3478010" y="2490681"/>
          <a:ext cx="326879" cy="43514"/>
        </a:xfrm>
        <a:custGeom>
          <a:avLst/>
          <a:gdLst/>
          <a:ahLst/>
          <a:cxnLst/>
          <a:rect l="0" t="0" r="0" b="0"/>
          <a:pathLst>
            <a:path>
              <a:moveTo>
                <a:pt x="0" y="21757"/>
              </a:moveTo>
              <a:lnTo>
                <a:pt x="326879" y="2175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33278" y="2504266"/>
        <a:ext cx="16343" cy="16343"/>
      </dsp:txXfrm>
    </dsp:sp>
    <dsp:sp modelId="{C0F39736-1641-4F13-AA47-0921C27CD129}">
      <dsp:nvSpPr>
        <dsp:cNvPr id="0" name=""/>
        <dsp:cNvSpPr/>
      </dsp:nvSpPr>
      <dsp:spPr>
        <a:xfrm>
          <a:off x="2304261" y="-438789"/>
          <a:ext cx="2760548" cy="278839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4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chemeClr val="tx1"/>
              </a:solidFill>
            </a:rPr>
            <a:t>Лесосибирское</a:t>
          </a:r>
          <a:r>
            <a:rPr lang="ru-RU" sz="1600" b="1" kern="1200" dirty="0" smtClean="0">
              <a:solidFill>
                <a:schemeClr val="tx1"/>
              </a:solidFill>
            </a:rPr>
            <a:t> татарское </a:t>
          </a:r>
          <a:r>
            <a:rPr lang="ru-RU" sz="1600" b="1" kern="1200" dirty="0">
              <a:solidFill>
                <a:schemeClr val="tx1"/>
              </a:solidFill>
            </a:rPr>
            <a:t>общество "</a:t>
          </a:r>
          <a:r>
            <a:rPr lang="ru-RU" sz="1600" b="1" kern="1200" dirty="0" err="1">
              <a:solidFill>
                <a:schemeClr val="tx1"/>
              </a:solidFill>
            </a:rPr>
            <a:t>Дуслык</a:t>
          </a:r>
          <a:r>
            <a:rPr lang="ru-RU" sz="1600" b="1" kern="1200" dirty="0">
              <a:solidFill>
                <a:schemeClr val="tx1"/>
              </a:solidFill>
            </a:rPr>
            <a:t>", ансамбль "</a:t>
          </a:r>
          <a:r>
            <a:rPr lang="ru-RU" sz="1600" b="1" kern="1200" dirty="0" err="1">
              <a:solidFill>
                <a:schemeClr val="tx1"/>
              </a:solidFill>
            </a:rPr>
            <a:t>Новоенисейские</a:t>
          </a:r>
          <a:r>
            <a:rPr lang="ru-RU" sz="1600" b="1" kern="1200" dirty="0">
              <a:solidFill>
                <a:schemeClr val="tx1"/>
              </a:solidFill>
            </a:rPr>
            <a:t> </a:t>
          </a:r>
          <a:r>
            <a:rPr lang="ru-RU" sz="1600" b="1" kern="1200" dirty="0" smtClean="0">
              <a:solidFill>
                <a:schemeClr val="tx1"/>
              </a:solidFill>
            </a:rPr>
            <a:t>Зори«, родители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2708534" y="-30438"/>
        <a:ext cx="1952002" cy="1971693"/>
      </dsp:txXfrm>
    </dsp:sp>
    <dsp:sp modelId="{526A94A5-FE14-44DD-9AA8-F7AF053061CA}">
      <dsp:nvSpPr>
        <dsp:cNvPr id="0" name=""/>
        <dsp:cNvSpPr/>
      </dsp:nvSpPr>
      <dsp:spPr>
        <a:xfrm rot="21535544">
          <a:off x="4173928" y="3162769"/>
          <a:ext cx="316182" cy="43514"/>
        </a:xfrm>
        <a:custGeom>
          <a:avLst/>
          <a:gdLst/>
          <a:ahLst/>
          <a:cxnLst/>
          <a:rect l="0" t="0" r="0" b="0"/>
          <a:pathLst>
            <a:path>
              <a:moveTo>
                <a:pt x="0" y="21757"/>
              </a:moveTo>
              <a:lnTo>
                <a:pt x="316182" y="2175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24114" y="3176622"/>
        <a:ext cx="15809" cy="15809"/>
      </dsp:txXfrm>
    </dsp:sp>
    <dsp:sp modelId="{58337992-1A45-4ABB-ACF4-5F53BEE6A1A7}">
      <dsp:nvSpPr>
        <dsp:cNvPr id="0" name=""/>
        <dsp:cNvSpPr/>
      </dsp:nvSpPr>
      <dsp:spPr>
        <a:xfrm>
          <a:off x="4489866" y="1925451"/>
          <a:ext cx="2465987" cy="246598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4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/>
              </a:solidFill>
            </a:rPr>
            <a:t>ДХШ,ДМШ,ЦДО</a:t>
          </a:r>
        </a:p>
      </dsp:txBody>
      <dsp:txXfrm>
        <a:off x="4851001" y="2286586"/>
        <a:ext cx="1743717" cy="1743717"/>
      </dsp:txXfrm>
    </dsp:sp>
    <dsp:sp modelId="{A21C920F-CC00-44A3-BDB8-C246911A80C4}">
      <dsp:nvSpPr>
        <dsp:cNvPr id="0" name=""/>
        <dsp:cNvSpPr/>
      </dsp:nvSpPr>
      <dsp:spPr>
        <a:xfrm rot="5352668">
          <a:off x="3552903" y="3776059"/>
          <a:ext cx="155684" cy="43514"/>
        </a:xfrm>
        <a:custGeom>
          <a:avLst/>
          <a:gdLst/>
          <a:ahLst/>
          <a:cxnLst/>
          <a:rect l="0" t="0" r="0" b="0"/>
          <a:pathLst>
            <a:path>
              <a:moveTo>
                <a:pt x="0" y="21757"/>
              </a:moveTo>
              <a:lnTo>
                <a:pt x="155684" y="2175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26853" y="3793924"/>
        <a:ext cx="7784" cy="7784"/>
      </dsp:txXfrm>
    </dsp:sp>
    <dsp:sp modelId="{F939CC11-9831-46DB-823A-281FB32C28D1}">
      <dsp:nvSpPr>
        <dsp:cNvPr id="0" name=""/>
        <dsp:cNvSpPr/>
      </dsp:nvSpPr>
      <dsp:spPr>
        <a:xfrm>
          <a:off x="2232249" y="3875552"/>
          <a:ext cx="2834369" cy="255902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4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/>
              </a:solidFill>
            </a:rPr>
            <a:t>коллеги, учителя-предметники, </a:t>
          </a:r>
          <a:r>
            <a:rPr lang="ru-RU" sz="1600" b="1" kern="1200" dirty="0" smtClean="0">
              <a:solidFill>
                <a:schemeClr val="tx1"/>
              </a:solidFill>
            </a:rPr>
            <a:t>школьный библиотекарь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2647333" y="4250313"/>
        <a:ext cx="2004201" cy="1809507"/>
      </dsp:txXfrm>
    </dsp:sp>
    <dsp:sp modelId="{AB83703B-6B0F-4ACC-B945-B01606EB68FF}">
      <dsp:nvSpPr>
        <dsp:cNvPr id="0" name=""/>
        <dsp:cNvSpPr/>
      </dsp:nvSpPr>
      <dsp:spPr>
        <a:xfrm rot="10998434">
          <a:off x="2792835" y="3136202"/>
          <a:ext cx="279326" cy="43514"/>
        </a:xfrm>
        <a:custGeom>
          <a:avLst/>
          <a:gdLst/>
          <a:ahLst/>
          <a:cxnLst/>
          <a:rect l="0" t="0" r="0" b="0"/>
          <a:pathLst>
            <a:path>
              <a:moveTo>
                <a:pt x="0" y="21757"/>
              </a:moveTo>
              <a:lnTo>
                <a:pt x="279326" y="21757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925515" y="3150976"/>
        <a:ext cx="13966" cy="13966"/>
      </dsp:txXfrm>
    </dsp:sp>
    <dsp:sp modelId="{CA6CBE0C-E066-486C-9E53-F6E24C4C0C01}">
      <dsp:nvSpPr>
        <dsp:cNvPr id="0" name=""/>
        <dsp:cNvSpPr/>
      </dsp:nvSpPr>
      <dsp:spPr>
        <a:xfrm>
          <a:off x="279803" y="1819668"/>
          <a:ext cx="2515358" cy="251535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4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4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4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Городской выставочный </a:t>
          </a:r>
          <a:r>
            <a:rPr lang="ru-RU" sz="1600" b="1" kern="1200" dirty="0">
              <a:solidFill>
                <a:schemeClr val="tx1"/>
              </a:solidFill>
            </a:rPr>
            <a:t>зал, городская библиотека</a:t>
          </a:r>
        </a:p>
      </dsp:txBody>
      <dsp:txXfrm>
        <a:off x="648169" y="2188034"/>
        <a:ext cx="1778626" cy="1778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wipe/>
      </p:transition>
    </mc:Choice>
    <mc:Fallback xmlns="">
      <p:transition spd="slow" advClick="0" advTm="10000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wipe/>
      </p:transition>
    </mc:Choice>
    <mc:Fallback xmlns="">
      <p:transition spd="slow" advClick="0" advTm="10000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wipe/>
      </p:transition>
    </mc:Choice>
    <mc:Fallback xmlns="">
      <p:transition spd="slow" advClick="0" advTm="10000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wipe/>
      </p:transition>
    </mc:Choice>
    <mc:Fallback xmlns="">
      <p:transition spd="slow" advClick="0" advTm="10000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wipe/>
      </p:transition>
    </mc:Choice>
    <mc:Fallback xmlns="">
      <p:transition spd="slow" advClick="0" advTm="10000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wipe/>
      </p:transition>
    </mc:Choice>
    <mc:Fallback xmlns="">
      <p:transition spd="slow" advClick="0" advTm="10000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wipe/>
      </p:transition>
    </mc:Choice>
    <mc:Fallback xmlns="">
      <p:transition spd="slow" advClick="0" advTm="10000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wipe/>
      </p:transition>
    </mc:Choice>
    <mc:Fallback xmlns="">
      <p:transition spd="slow" advClick="0" advTm="10000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wipe/>
      </p:transition>
    </mc:Choice>
    <mc:Fallback xmlns="">
      <p:transition spd="slow" advClick="0" advTm="10000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wipe/>
      </p:transition>
    </mc:Choice>
    <mc:Fallback xmlns="">
      <p:transition spd="slow" advClick="0" advTm="10000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wipe/>
      </p:transition>
    </mc:Choice>
    <mc:Fallback xmlns="">
      <p:transition spd="slow" advClick="0" advTm="10000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wipe/>
      </p:transition>
    </mc:Choice>
    <mc:Fallback xmlns="">
      <p:transition spd="slow" advClick="0" advTm="10000">
        <p:wip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PowerPoint_97-20031.ppt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jpeg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692696"/>
            <a:ext cx="7851648" cy="432048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«Формирование ценностей многонационального российского общества на уроках изобразительного искусства и во внеурочной деятельности»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85010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Применение формы «виртуальная выставка» в рабочей программе по ИЗО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3867815"/>
              </p:ext>
            </p:extLst>
          </p:nvPr>
        </p:nvGraphicFramePr>
        <p:xfrm>
          <a:off x="1187624" y="1700808"/>
          <a:ext cx="7818833" cy="475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3829811"/>
                <a:gridCol w="3196934"/>
              </a:tblGrid>
              <a:tr h="66201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класс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Тема урока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Тема выставки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6201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«Народные праздничные</a:t>
                      </a:r>
                      <a:r>
                        <a:rPr lang="ru-RU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обряды»</a:t>
                      </a:r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«Обряды народов  мира»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4265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«Образ человека – главная тема искусства»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«Портрет незнакомцев» 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4265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«Пейзаж – большой мир» 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«Национальный колорит в пейзаже»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4265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7 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«Тематическая картина. Бытовой жанр»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«Быт народов России»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0681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Организация и проведение виртуальной выставки по теме «Национальный колорит в пейзаже»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2137973"/>
              </p:ext>
            </p:extLst>
          </p:nvPr>
        </p:nvGraphicFramePr>
        <p:xfrm>
          <a:off x="179512" y="1052735"/>
          <a:ext cx="8754940" cy="5634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2448272"/>
                <a:gridCol w="2448272"/>
                <a:gridCol w="1914180"/>
              </a:tblGrid>
              <a:tr h="10000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Этапы подготовки виртуальной выставки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Что  делают дети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Что делает учитель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Сотрудничество </a:t>
                      </a:r>
                      <a:endParaRPr lang="ru-RU" dirty="0"/>
                    </a:p>
                  </a:txBody>
                  <a:tcPr/>
                </a:tc>
              </a:tr>
              <a:tr h="2800214">
                <a:tc>
                  <a:txBody>
                    <a:bodyPr/>
                    <a:lstStyle/>
                    <a:p>
                      <a:pPr marL="342900" indent="-342900" algn="l">
                        <a:buAutoNum type="arabicPeriod"/>
                      </a:pPr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Подготовительный   этап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Подбор  репродукций, стихотворений, музыкальных произведений;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Подготовка технического сопровождения выставки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Планирует содержание </a:t>
                      </a:r>
                      <a:r>
                        <a:rPr lang="ru-RU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выставки;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Готовит инструкции  для работы групп по подготовке  к выставке;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Выбирает экскурсовода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Руководит монтажом</a:t>
                      </a:r>
                      <a:r>
                        <a:rPr lang="ru-RU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выставки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Школьная и городская библиотеки;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ДХШ;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Учитель</a:t>
                      </a:r>
                      <a:r>
                        <a:rPr lang="ru-RU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литературы;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Учитель музыки</a:t>
                      </a:r>
                      <a:endParaRPr lang="ru-RU" sz="16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558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2. Проведение</a:t>
                      </a:r>
                      <a:r>
                        <a:rPr lang="ru-RU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выставки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-</a:t>
                      </a:r>
                      <a:r>
                        <a:rPr lang="ru-RU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Экскурсовод проводит экскурсию, задает вопросы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Наблюдает, оказывает помощь при затруднениях в проведении выставки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- Преподаватели ДХШ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558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3.  Рефлексия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Заполняют «Книгу отзывов о выставке»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- Учителя русского языка</a:t>
                      </a:r>
                      <a:endParaRPr lang="ru-RU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6152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29600" cy="5521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Национальный колорит в пейзаже</a:t>
            </a:r>
            <a:endParaRPr lang="ru-RU" dirty="0"/>
          </a:p>
        </p:txBody>
      </p:sp>
      <p:pic>
        <p:nvPicPr>
          <p:cNvPr id="1027" name="Picture 3" descr="C:\Documents and Settings\uch13mobile\Рабочий стол\учитель  2013\виртуальная выставка\чор-бакр,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664" y="1484784"/>
            <a:ext cx="6291283" cy="4491228"/>
          </a:xfrm>
          <a:prstGeom prst="rect">
            <a:avLst/>
          </a:prstGeom>
          <a:noFill/>
        </p:spPr>
      </p:pic>
      <p:pic>
        <p:nvPicPr>
          <p:cNvPr id="9" name="Picture 5" descr="C:\Documents and Settings\uch13mobile\Рабочий стол\учитель  2013\виртуальная выставка\zagidullin Р. Утр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000108"/>
            <a:ext cx="7465559" cy="5473988"/>
          </a:xfrm>
          <a:prstGeom prst="rect">
            <a:avLst/>
          </a:prstGeom>
          <a:noFill/>
        </p:spPr>
      </p:pic>
      <p:pic>
        <p:nvPicPr>
          <p:cNvPr id="12" name="Picture 2" descr="C:\Users\zaw2\Desktop\виртуальная выставка\2142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1000108"/>
            <a:ext cx="7479414" cy="565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uch13mobile\Рабочий стол\учитель  2013\виртуальная выставка\ziyaev5-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928670"/>
            <a:ext cx="7970025" cy="564360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3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Вопросы для обсуждения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340768"/>
            <a:ext cx="7498080" cy="4800600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Что объединяет все работы выставки?</a:t>
            </a: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чем отличительные особенности работ выставки?</a:t>
            </a: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 помощью каких  изобразительных средств художники передают национальный колорит в картине?</a:t>
            </a: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Какой музыкальный инструмент может сопровождать картину?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0817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Отзывы о выставке</a:t>
            </a:r>
            <a:endParaRPr lang="ru-RU" dirty="0"/>
          </a:p>
        </p:txBody>
      </p:sp>
      <p:pic>
        <p:nvPicPr>
          <p:cNvPr id="6146" name="Picture 2" descr="C:\Users\zaw2\Pictures\масленица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23" y="1124743"/>
            <a:ext cx="4910582" cy="30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zaw2\Pictures\масленица\2е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558" y="4221088"/>
            <a:ext cx="5768455" cy="249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1622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 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	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611707576"/>
              </p:ext>
            </p:extLst>
          </p:nvPr>
        </p:nvGraphicFramePr>
        <p:xfrm>
          <a:off x="1285852" y="500042"/>
          <a:ext cx="6955854" cy="6112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9372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28800"/>
            <a:ext cx="7643866" cy="4300530"/>
          </a:xfrm>
        </p:spPr>
        <p:txBody>
          <a:bodyPr/>
          <a:lstStyle/>
          <a:p>
            <a:pPr algn="just">
              <a:buNone/>
            </a:pPr>
            <a:r>
              <a:rPr lang="ru-RU" b="1" i="1" dirty="0" smtClean="0"/>
              <a:t>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«Нашим предкам хватало мудрости жить в мире и согласии. Взаимопроникновение традиций разных народов, проживающих на территории РФ, обогащало культуру и создавало особый колорит»</a:t>
            </a:r>
            <a:endParaRPr lang="ru-RU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                  В.В.Путин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88640"/>
            <a:ext cx="7534050" cy="8549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b="1" dirty="0" smtClean="0"/>
              <a:t>Требования к личностным результатам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124744"/>
            <a:ext cx="767179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Воспитание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российской гражданской идентичности: патриотизма, уважения к Отечеству, прошлое 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настоящее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многонационального народа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pPr marL="457200" indent="-457200" algn="just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2. Формирование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осознанного, уважительного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 доброжелательного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отношения к другому человеку, его мнению, мировоззрению, культуре, языку, вере, гражданской позиции, традициям, готовности и способности вести диалог с другими людьми и достигать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нем взаимопонимания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pPr marL="457200" indent="-457200" algn="just">
              <a:buAutoNum type="arabicPeriod" startAt="3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Развитие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эстетического сознания через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освоение</a:t>
            </a:r>
          </a:p>
          <a:p>
            <a:pPr marL="457200" indent="-457200" algn="just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      художественного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наследия народов России и мира, творческой деятельности эстетического характера.</a:t>
            </a:r>
          </a:p>
          <a:p>
            <a:pPr algn="just"/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1512688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6613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Национальный состав учащихся школы №5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685448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530040" cy="778098"/>
          </a:xfrm>
        </p:spPr>
        <p:txBody>
          <a:bodyPr/>
          <a:lstStyle/>
          <a:p>
            <a:pPr algn="ctr"/>
            <a:r>
              <a:rPr lang="ru-RU" dirty="0" smtClean="0"/>
              <a:t>Неделя толерантности</a:t>
            </a:r>
            <a:endParaRPr lang="ru-RU" dirty="0"/>
          </a:p>
        </p:txBody>
      </p:sp>
      <p:pic>
        <p:nvPicPr>
          <p:cNvPr id="1026" name="Picture 2" descr="C:\Users\zaw2\Desktop\9 Б\фото 9 б\DSCF58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142" y="1066426"/>
            <a:ext cx="4281940" cy="5709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80760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Семейный герб</a:t>
            </a:r>
            <a:endParaRPr lang="ru-RU" dirty="0"/>
          </a:p>
        </p:txBody>
      </p:sp>
      <p:pic>
        <p:nvPicPr>
          <p:cNvPr id="23554" name="Picture 2" descr="C:\Documents and Settings\uch10mobile\Рабочий стол\герб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5090510" cy="4286280"/>
          </a:xfrm>
          <a:prstGeom prst="rect">
            <a:avLst/>
          </a:prstGeom>
          <a:noFill/>
          <a:ln w="57150">
            <a:solidFill>
              <a:schemeClr val="accent4">
                <a:lumMod val="50000"/>
              </a:schemeClr>
            </a:solidFill>
          </a:ln>
        </p:spPr>
      </p:pic>
      <p:pic>
        <p:nvPicPr>
          <p:cNvPr id="23556" name="Picture 4" descr="C:\Documents and Settings\uch10mobile\Рабочий стол\герб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357298"/>
            <a:ext cx="3257560" cy="4609221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>
        <p:wipe/>
      </p:transition>
    </mc:Choice>
    <mc:Fallback xmlns="">
      <p:transition spd="slow" advClick="0" advTm="1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Grp="1" noChangeAspect="1"/>
          </p:cNvGraphicFramePr>
          <p:nvPr>
            <p:ph type="title"/>
          </p:nvPr>
        </p:nvGraphicFramePr>
        <p:xfrm>
          <a:off x="0" y="0"/>
          <a:ext cx="9371013" cy="702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Презентация" r:id="rId3" imgW="6413166" imgH="4809738" progId="PowerPoint.Show.8">
                  <p:embed/>
                </p:oleObj>
              </mc:Choice>
              <mc:Fallback>
                <p:oleObj name="Презентация" r:id="rId3" imgW="6413166" imgH="4809738" progId="PowerPoint.Show.8">
                  <p:embed/>
                  <p:pic>
                    <p:nvPicPr>
                      <p:cNvPr id="0" name="Picture 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371013" cy="702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838200" y="304800"/>
            <a:ext cx="81089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Сравнительный анализ архитектурных атрибутов</a:t>
            </a:r>
          </a:p>
          <a:p>
            <a:pPr algn="ctr"/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мечети «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</a:rPr>
              <a:t>Иман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» г. Лесосибирска</a:t>
            </a:r>
          </a:p>
        </p:txBody>
      </p:sp>
      <p:pic>
        <p:nvPicPr>
          <p:cNvPr id="14350" name="Picture 14" descr="10100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8382000" cy="609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018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zaw2\AppData\Local\Temp\Rar$DI01.302\DSC050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" y="0"/>
            <a:ext cx="91382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5655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8527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Структура программы по изобразительному искусству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1 класс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«Ты изображаешь, украшаешь и строишь»</a:t>
            </a:r>
          </a:p>
          <a:p>
            <a:pPr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2 класс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«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Ты и искусство»</a:t>
            </a:r>
          </a:p>
          <a:p>
            <a:pPr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3 класс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«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Искусство вокруг нас»</a:t>
            </a:r>
          </a:p>
          <a:p>
            <a:pPr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4 класс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«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Каждый народ – художник»</a:t>
            </a:r>
          </a:p>
          <a:p>
            <a:pPr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5 класс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«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Связи декоративной группы искусств с жизнью»</a:t>
            </a:r>
          </a:p>
          <a:p>
            <a:pPr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6 – 7 класс «Связи изобразительной группы искусств с жизнью»</a:t>
            </a:r>
          </a:p>
          <a:p>
            <a:pPr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8 класс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«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Связи конструктивной группы искусств с жизнью»</a:t>
            </a:r>
          </a:p>
          <a:p>
            <a:pPr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9 класс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«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Синтез пространственных и временных искусств»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1038</TotalTime>
  <Words>469</Words>
  <Application>Microsoft Office PowerPoint</Application>
  <PresentationFormat>Экран (4:3)</PresentationFormat>
  <Paragraphs>109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Солнцестояние</vt:lpstr>
      <vt:lpstr>Презентация</vt:lpstr>
      <vt:lpstr>«Формирование ценностей многонационального российского общества на уроках изобразительного искусства и во внеурочной деятельности» </vt:lpstr>
      <vt:lpstr>Презентация PowerPoint</vt:lpstr>
      <vt:lpstr> Требования к личностным результатам</vt:lpstr>
      <vt:lpstr>Национальный состав учащихся школы №5</vt:lpstr>
      <vt:lpstr>Неделя толерантности</vt:lpstr>
      <vt:lpstr>Семейный герб</vt:lpstr>
      <vt:lpstr>Презентация PowerPoint</vt:lpstr>
      <vt:lpstr>Презентация PowerPoint</vt:lpstr>
      <vt:lpstr>Структура программы по изобразительному искусству</vt:lpstr>
      <vt:lpstr>Применение формы «виртуальная выставка» в рабочей программе по ИЗО</vt:lpstr>
      <vt:lpstr>Организация и проведение виртуальной выставки по теме «Национальный колорит в пейзаже»</vt:lpstr>
      <vt:lpstr>Национальный колорит в пейзаже</vt:lpstr>
      <vt:lpstr>Вопросы для обсуждения</vt:lpstr>
      <vt:lpstr>Отзывы о выставке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«Достижение личностных результатов через формирование ценностей многонационального российского общества на уроках изобразительного искусства». </dc:title>
  <cp:lastModifiedBy>zaw2</cp:lastModifiedBy>
  <cp:revision>67</cp:revision>
  <dcterms:modified xsi:type="dcterms:W3CDTF">2013-03-11T04:40:06Z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1258493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