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2"/>
  </p:notesMasterIdLst>
  <p:sldIdLst>
    <p:sldId id="256" r:id="rId2"/>
    <p:sldId id="257" r:id="rId3"/>
    <p:sldId id="258" r:id="rId4"/>
    <p:sldId id="264" r:id="rId5"/>
    <p:sldId id="266" r:id="rId6"/>
    <p:sldId id="268" r:id="rId7"/>
    <p:sldId id="276" r:id="rId8"/>
    <p:sldId id="277" r:id="rId9"/>
    <p:sldId id="278" r:id="rId10"/>
    <p:sldId id="27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BB11D49-86AC-4FF1-9FFE-A090B2E8477F}">
          <p14:sldIdLst>
            <p14:sldId id="256"/>
            <p14:sldId id="257"/>
            <p14:sldId id="258"/>
            <p14:sldId id="264"/>
            <p14:sldId id="266"/>
            <p14:sldId id="268"/>
            <p14:sldId id="276"/>
            <p14:sldId id="277"/>
            <p14:sldId id="278"/>
            <p14:sldId id="27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3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B5D2F-C834-47DE-9ACB-13DE078F18A8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718B68-82E3-4E89-B09E-E545EAA13E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384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32DF-7749-4846-B066-4AA7FECA938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2D775-1C23-4265-B08D-824E1673173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32DF-7749-4846-B066-4AA7FECA938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2D775-1C23-4265-B08D-824E16731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32DF-7749-4846-B066-4AA7FECA938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2D775-1C23-4265-B08D-824E16731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32DF-7749-4846-B066-4AA7FECA938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2D775-1C23-4265-B08D-824E1673173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32DF-7749-4846-B066-4AA7FECA938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2D775-1C23-4265-B08D-824E16731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32DF-7749-4846-B066-4AA7FECA938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2D775-1C23-4265-B08D-824E1673173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32DF-7749-4846-B066-4AA7FECA938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2D775-1C23-4265-B08D-824E1673173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32DF-7749-4846-B066-4AA7FECA938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2D775-1C23-4265-B08D-824E16731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32DF-7749-4846-B066-4AA7FECA938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2D775-1C23-4265-B08D-824E16731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32DF-7749-4846-B066-4AA7FECA938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2D775-1C23-4265-B08D-824E167317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E32DF-7749-4846-B066-4AA7FECA938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2D775-1C23-4265-B08D-824E1673173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CBE32DF-7749-4846-B066-4AA7FECA9381}" type="datetimeFigureOut">
              <a:rPr lang="ru-RU" smtClean="0"/>
              <a:t>15.03.2018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7E2D775-1C23-4265-B08D-824E1673173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deti-blog.ru/imgs/2010/12/vospitanie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412777"/>
            <a:ext cx="7488831" cy="1440159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Методы исследования особенностей семейного воспитания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332657"/>
            <a:ext cx="7175351" cy="1152127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Муниципальное бюджетное дошкольное образовательное учреждение</a:t>
            </a:r>
            <a:br>
              <a:rPr lang="ru-RU" sz="18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«Детский сад  №2 «Рябинка»</a:t>
            </a:r>
            <a:br>
              <a:rPr lang="ru-RU" sz="18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36912"/>
            <a:ext cx="4779963" cy="357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2512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i-blog.ru/imgs/2010/12/vospitanie-300x137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812933"/>
            <a:ext cx="2808312" cy="247205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409712"/>
            <a:ext cx="5112568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Семья – это то, что мы делим на всех,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Всего понемножку: и слёзы, и смех,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Взлёт и падение, радость, печаль,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Дружбу и ссоры, молчанья печать. 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Семья – это то, что с тобою всегда,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Пусть мчатся секунды, недели, года,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Но стены родные, отчий твой дом,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Сердце навеки останется в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нём! 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077072"/>
            <a:ext cx="864096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sz="40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Спасибо за  вни</a:t>
            </a:r>
            <a:r>
              <a:rPr lang="ru-RU" sz="40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мание</a:t>
            </a:r>
            <a:r>
              <a:rPr lang="ru-RU" sz="40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!  </a:t>
            </a:r>
            <a:endParaRPr lang="ru-RU" sz="4000" i="1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</a:pPr>
            <a:endParaRPr lang="ru-RU" sz="2000" i="1" dirty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lvl="0" algn="ctr">
              <a:lnSpc>
                <a:spcPct val="115000"/>
              </a:lnSpc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Подготовил:  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социальные педагоги </a:t>
            </a:r>
          </a:p>
          <a:p>
            <a:pPr lvl="0" algn="ctr">
              <a:lnSpc>
                <a:spcPct val="115000"/>
              </a:lnSpc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Семенюк Ольга Владимировна, </a:t>
            </a:r>
          </a:p>
          <a:p>
            <a:pPr lvl="0" algn="ctr">
              <a:lnSpc>
                <a:spcPct val="115000"/>
              </a:lnSpc>
            </a:pPr>
            <a:r>
              <a:rPr lang="ru-RU" sz="2000" i="1" dirty="0" err="1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Григор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 Любовь Ивановна</a:t>
            </a:r>
            <a:endParaRPr lang="ru-RU" sz="2000" i="1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4791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856984" cy="331236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Что такое семья? </a:t>
            </a:r>
            <a:br>
              <a:rPr lang="ru-RU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Это дружный коллектив родственников, связанных кровными узами, это единомышленники, друзья, готовые всегда прийти на 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помощь.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 знаете ли Вы, как появилось слово семья?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139386"/>
            <a:ext cx="2541587" cy="233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0893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80920" cy="6120680"/>
          </a:xfrm>
        </p:spPr>
        <p:txBody>
          <a:bodyPr/>
          <a:lstStyle/>
          <a:p>
            <a:pPr marL="0" indent="0" algn="l">
              <a:buNone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Когда-то о ней не слыхала Земля…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Но Еве сказал перед свадьбой Адам: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- Сейчас я тебе семь вопросов задам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Кто деток родит мне, богиня моя?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И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Е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ва тихонько ответила : «Я»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- Кто их воспитает, царица моя?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И Ева покорно ответила: «Я».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- Кто пищу сготовит , о радость моя?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И Ева всё также ответила: «Я».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- Кто платье сошьёт, постирает бельё, 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Меня приласкает, украсит жильё?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«Я, я – тихо молвила Ева: - «Я ,я».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Сказала она знаменитых семь «Я»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Вот так на земле появилась </a:t>
            </a:r>
            <a:r>
              <a:rPr lang="ru-RU" sz="2800" u="sng" dirty="0">
                <a:solidFill>
                  <a:schemeClr val="accent5">
                    <a:lumMod val="75000"/>
                  </a:schemeClr>
                </a:solidFill>
              </a:rPr>
              <a:t>С</a:t>
            </a:r>
            <a:r>
              <a:rPr lang="ru-RU" sz="2800" u="sng" dirty="0" smtClean="0">
                <a:solidFill>
                  <a:schemeClr val="accent5">
                    <a:lumMod val="75000"/>
                  </a:schemeClr>
                </a:solidFill>
              </a:rPr>
              <a:t>емья.</a:t>
            </a:r>
            <a:endParaRPr lang="ru-RU" sz="28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81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496943" cy="151216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Выбор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методов изучения семьи и опыта </a:t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семейного воспитания зависит от двух важнейших обстоятельств.</a:t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2060848"/>
            <a:ext cx="4154949" cy="3565402"/>
          </a:xfrm>
        </p:spPr>
        <p:txBody>
          <a:bodyPr>
            <a:noAutofit/>
          </a:bodyPr>
          <a:lstStyle/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sz="1800" b="1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18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Второе </a:t>
            </a:r>
            <a:r>
              <a:rPr lang="ru-RU" sz="18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обстоятельство: </a:t>
            </a: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семья представляет собой достаточно </a:t>
            </a:r>
            <a:r>
              <a:rPr lang="ru-RU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закрытую </a:t>
            </a: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ячейку (микроколлектива) общества. Поэтому возможности </a:t>
            </a:r>
            <a:r>
              <a:rPr lang="ru-RU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ученых </a:t>
            </a: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(педагогов, психологов, социальных педагогов, социологов и др.) в исследовании проблем семьи и опыта семейного воспитания весьма ограничены. </a:t>
            </a:r>
            <a:endParaRPr lang="ru-RU" sz="1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И</a:t>
            </a:r>
            <a:r>
              <a:rPr lang="ru-RU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, тем не менее, разрабатываются и применяются методы изучения этих проблем. 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sz="1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sz="1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indent="0">
              <a:buNone/>
            </a:pP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988840"/>
            <a:ext cx="4356921" cy="4176464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 </a:t>
            </a:r>
            <a:r>
              <a:rPr lang="ru-RU" sz="26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Первое </a:t>
            </a:r>
            <a:r>
              <a:rPr lang="ru-RU" sz="2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из них </a:t>
            </a:r>
            <a:r>
              <a:rPr lang="ru-RU" sz="2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— индивидуальность, уникальность, неповторимость каждой семьи. В семьях заметны различия, которые проявляются: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– в образовательном и культурном уровнях всех ее членов;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–в </a:t>
            </a:r>
            <a:r>
              <a:rPr lang="ru-RU" sz="2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нравственно-психологических установках и позициях;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– в </a:t>
            </a:r>
            <a:r>
              <a:rPr lang="ru-RU" sz="2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жизненном опыте;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– </a:t>
            </a:r>
            <a:r>
              <a:rPr lang="ru-RU" sz="2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 устремлениях</a:t>
            </a:r>
            <a:r>
              <a:rPr lang="ru-RU" sz="2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, образцах и идеалах;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– </a:t>
            </a:r>
            <a:r>
              <a:rPr lang="ru-RU" sz="2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 умениях </a:t>
            </a:r>
            <a:r>
              <a:rPr lang="ru-RU" sz="2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и навыках организовать жизнедеятельность родителей и детей;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– </a:t>
            </a:r>
            <a:r>
              <a:rPr lang="ru-RU" sz="2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в опыте </a:t>
            </a:r>
            <a:r>
              <a:rPr lang="ru-RU" sz="2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воспитания детей. </a:t>
            </a:r>
            <a:endParaRPr lang="ru-RU" sz="26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endParaRPr lang="ru-RU" sz="2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endParaRPr lang="ru-RU" sz="22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endParaRPr lang="ru-RU" sz="2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endParaRPr lang="ru-RU" sz="22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endParaRPr lang="ru-RU" sz="2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endParaRPr lang="ru-RU" sz="22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endParaRPr lang="ru-RU" sz="2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endParaRPr lang="ru-RU" sz="22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endParaRPr lang="ru-RU" sz="2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endParaRPr lang="ru-RU" sz="22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F14124">
                  <a:lumMod val="75000"/>
                </a:srgbClr>
              </a:buClr>
            </a:pPr>
            <a:endParaRPr lang="ru-RU" sz="9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960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988840"/>
            <a:ext cx="8712968" cy="453650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1.Наблюдение;                    </a:t>
            </a:r>
          </a:p>
          <a:p>
            <a:r>
              <a:rPr lang="ru-RU" sz="1800" dirty="0" smtClean="0"/>
              <a:t>2.Интервьюирование;</a:t>
            </a:r>
          </a:p>
          <a:p>
            <a:r>
              <a:rPr lang="ru-RU" sz="1800" dirty="0" smtClean="0"/>
              <a:t>3. Беседа;</a:t>
            </a:r>
          </a:p>
          <a:p>
            <a:r>
              <a:rPr lang="ru-RU" sz="1800" dirty="0"/>
              <a:t>4</a:t>
            </a:r>
            <a:r>
              <a:rPr lang="ru-RU" sz="1800" dirty="0" smtClean="0"/>
              <a:t>. Психолого-педагогический тренинг;</a:t>
            </a:r>
          </a:p>
          <a:p>
            <a:r>
              <a:rPr lang="ru-RU" sz="1800" dirty="0" smtClean="0"/>
              <a:t>5. Выполнение ребёнком практического задания;</a:t>
            </a:r>
          </a:p>
          <a:p>
            <a:r>
              <a:rPr lang="ru-RU" sz="1800" dirty="0" smtClean="0"/>
              <a:t>6. Метод написания родителями мини сочинения;</a:t>
            </a:r>
          </a:p>
          <a:p>
            <a:r>
              <a:rPr lang="ru-RU" sz="1800" dirty="0" smtClean="0"/>
              <a:t>7. Рисуночная методика;</a:t>
            </a:r>
          </a:p>
          <a:p>
            <a:r>
              <a:rPr lang="ru-RU" sz="1800" dirty="0" smtClean="0"/>
              <a:t>8. Метод игровых заданий;</a:t>
            </a:r>
          </a:p>
          <a:p>
            <a:r>
              <a:rPr lang="ru-RU" sz="1800" dirty="0" smtClean="0"/>
              <a:t>9. Методика комментирования картинок;</a:t>
            </a:r>
          </a:p>
          <a:p>
            <a:r>
              <a:rPr lang="ru-RU" sz="1800" dirty="0" smtClean="0"/>
              <a:t>10. Методика завершения рассказа;</a:t>
            </a:r>
          </a:p>
          <a:p>
            <a:r>
              <a:rPr lang="ru-RU" sz="1800" dirty="0" smtClean="0"/>
              <a:t>11. Методика неоконченных предложений;</a:t>
            </a:r>
          </a:p>
          <a:p>
            <a:r>
              <a:rPr lang="ru-RU" sz="1800" dirty="0" smtClean="0"/>
              <a:t>12. Анализ результатов творческой деятельности детей и родителей.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16633"/>
            <a:ext cx="9143999" cy="1944215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Методы изучения семьи и опыта семейного воспитания — это способы (инструменты), которые помогают собрать, проанализировать обобщить данные о семье, семейном воспитании, специфике,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взаимосвязях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284526"/>
            <a:ext cx="2409855" cy="294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7912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0" y="3068960"/>
            <a:ext cx="8892480" cy="2865704"/>
          </a:xfrm>
        </p:spPr>
        <p:txBody>
          <a:bodyPr>
            <a:noAutofit/>
          </a:bodyPr>
          <a:lstStyle/>
          <a:p>
            <a:r>
              <a:rPr lang="ru-RU" sz="2000" dirty="0"/>
              <a:t>1.Важнейшие сведения о «</a:t>
            </a:r>
            <a:r>
              <a:rPr lang="ru-RU" sz="2000" dirty="0" smtClean="0"/>
              <a:t>семье»</a:t>
            </a:r>
            <a:endParaRPr lang="ru-RU" sz="2000" dirty="0"/>
          </a:p>
          <a:p>
            <a:r>
              <a:rPr lang="ru-RU" sz="2000" dirty="0" smtClean="0"/>
              <a:t>2</a:t>
            </a:r>
            <a:r>
              <a:rPr lang="ru-RU" sz="2000" dirty="0"/>
              <a:t>. Семейная атмосфера, особенности взаимоотношений в </a:t>
            </a:r>
            <a:r>
              <a:rPr lang="ru-RU" sz="2000" dirty="0" smtClean="0"/>
              <a:t>семье</a:t>
            </a:r>
            <a:endParaRPr lang="ru-RU" sz="2000" dirty="0"/>
          </a:p>
          <a:p>
            <a:r>
              <a:rPr lang="ru-RU" sz="2000" dirty="0" smtClean="0"/>
              <a:t>3</a:t>
            </a:r>
            <a:r>
              <a:rPr lang="ru-RU" sz="2000" dirty="0"/>
              <a:t>. Приоритеты семьи в воспитании </a:t>
            </a:r>
            <a:r>
              <a:rPr lang="ru-RU" sz="2000" dirty="0" smtClean="0"/>
              <a:t>детей</a:t>
            </a:r>
            <a:endParaRPr lang="ru-RU" sz="2000" dirty="0"/>
          </a:p>
          <a:p>
            <a:r>
              <a:rPr lang="ru-RU" sz="2000" dirty="0" smtClean="0"/>
              <a:t>4</a:t>
            </a:r>
            <a:r>
              <a:rPr lang="ru-RU" sz="2000" dirty="0"/>
              <a:t>. Особенности семейного </a:t>
            </a:r>
            <a:r>
              <a:rPr lang="ru-RU" sz="2000" dirty="0" smtClean="0"/>
              <a:t>воспитания</a:t>
            </a:r>
            <a:endParaRPr lang="ru-RU" sz="2000" dirty="0"/>
          </a:p>
          <a:p>
            <a:r>
              <a:rPr lang="ru-RU" sz="2000" dirty="0" smtClean="0"/>
              <a:t>5</a:t>
            </a:r>
            <a:r>
              <a:rPr lang="ru-RU" sz="2000" dirty="0"/>
              <a:t>. Организация совместных форм </a:t>
            </a:r>
            <a:r>
              <a:rPr lang="ru-RU" sz="2000" dirty="0" smtClean="0"/>
              <a:t>деятельности в семье</a:t>
            </a:r>
            <a:endParaRPr lang="ru-RU" sz="2000" dirty="0"/>
          </a:p>
          <a:p>
            <a:r>
              <a:rPr lang="ru-RU" sz="2000" dirty="0" smtClean="0"/>
              <a:t>6. Уровень </a:t>
            </a:r>
            <a:r>
              <a:rPr lang="ru-RU" sz="2000" dirty="0"/>
              <a:t>педагогической культуры </a:t>
            </a:r>
            <a:r>
              <a:rPr lang="ru-RU" sz="2000" dirty="0" smtClean="0"/>
              <a:t>родителей</a:t>
            </a:r>
            <a:endParaRPr lang="ru-RU" sz="2000" dirty="0"/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140968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dirty="0">
                <a:solidFill>
                  <a:srgbClr val="F14124">
                    <a:lumMod val="75000"/>
                  </a:srgbClr>
                </a:solidFill>
                <a:effectLst/>
                <a:latin typeface="Times New Roman"/>
                <a:ea typeface="Times New Roman"/>
              </a:rPr>
              <a:t>Для изучения семьи и семейного воспитания необходимо, прежде всего, иметь план изучения опыта семейного воспитания. </a:t>
            </a:r>
            <a:r>
              <a:rPr lang="ru-RU" sz="3200" dirty="0" smtClean="0">
                <a:solidFill>
                  <a:srgbClr val="F14124">
                    <a:lumMod val="75000"/>
                  </a:srgbClr>
                </a:solidFill>
                <a:effectLst/>
                <a:latin typeface="Times New Roman"/>
                <a:ea typeface="Times New Roman"/>
              </a:rPr>
              <a:t>Приведу </a:t>
            </a:r>
            <a:r>
              <a:rPr lang="ru-RU" sz="3200" dirty="0">
                <a:solidFill>
                  <a:srgbClr val="F14124">
                    <a:lumMod val="75000"/>
                  </a:srgbClr>
                </a:solidFill>
                <a:effectLst/>
                <a:latin typeface="Times New Roman"/>
                <a:ea typeface="Times New Roman"/>
              </a:rPr>
              <a:t>один из наиболее типичных вариантов такого плана, который предлагается большинством ученых-педагогов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818" y="4725144"/>
            <a:ext cx="2012445" cy="2007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9204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212976"/>
            <a:ext cx="4536504" cy="3528392"/>
          </a:xfrm>
        </p:spPr>
        <p:txBody>
          <a:bodyPr/>
          <a:lstStyle/>
          <a:p>
            <a:pPr marL="0" indent="0" algn="l">
              <a:buNone/>
            </a:pPr>
            <a:r>
              <a:rPr lang="ru-RU" sz="2800" dirty="0" smtClean="0">
                <a:solidFill>
                  <a:schemeClr val="accent6"/>
                </a:solidFill>
              </a:rPr>
              <a:t>Третья группа:</a:t>
            </a:r>
            <a:br>
              <a:rPr lang="ru-RU" sz="2800" dirty="0" smtClean="0">
                <a:solidFill>
                  <a:schemeClr val="accent6"/>
                </a:solidFill>
              </a:rPr>
            </a:br>
            <a:r>
              <a:rPr lang="ru-RU" sz="2200" b="0" dirty="0" smtClean="0">
                <a:solidFill>
                  <a:schemeClr val="accent1">
                    <a:lumMod val="75000"/>
                  </a:schemeClr>
                </a:solidFill>
              </a:rPr>
              <a:t>родители – не понимают или не хотят понимать требований детского учреждения в учебно-воспитательской работе. Они отрицательно относятся к детскому саду, к педагогам, проявляя это открыто, но чаще всего скрытно.</a:t>
            </a:r>
            <a:endParaRPr lang="ru-RU" sz="2200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332657"/>
            <a:ext cx="4104455" cy="2664295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Первая группа</a:t>
            </a:r>
            <a:r>
              <a:rPr lang="ru-RU" sz="2800" dirty="0" smtClean="0">
                <a:solidFill>
                  <a:schemeClr val="accent6"/>
                </a:solidFill>
              </a:rPr>
              <a:t>:</a:t>
            </a:r>
            <a:r>
              <a:rPr lang="ru-RU" sz="2800" dirty="0" smtClean="0"/>
              <a:t> 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родители – помощники в воспитательной работе с детьми. Они добросовестны, активны, заинтересованы и готовы в любую минуту прийти на помощь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332656"/>
            <a:ext cx="4247328" cy="309634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 smtClean="0">
                <a:solidFill>
                  <a:schemeClr val="accent6"/>
                </a:solidFill>
              </a:rPr>
              <a:t>Вторая группа:</a:t>
            </a:r>
          </a:p>
          <a:p>
            <a:pPr marL="4572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родители –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потенциальные помощники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воспитание детей. Они будут помогать, если будут знать, что и как надо делать.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097" y="3573016"/>
            <a:ext cx="3849075" cy="2614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0923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1" y="188640"/>
            <a:ext cx="8640960" cy="6408712"/>
          </a:xfrm>
        </p:spPr>
        <p:txBody>
          <a:bodyPr/>
          <a:lstStyle/>
          <a:p>
            <a:pPr marL="18288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Основная цель сотрудничества детского сада с семьей </a:t>
            </a:r>
            <a:r>
              <a:rPr lang="ru-RU" sz="2400" dirty="0">
                <a:effectLst/>
                <a:latin typeface="Times New Roman"/>
                <a:ea typeface="Times New Roman"/>
                <a:cs typeface="Times New Roman"/>
              </a:rPr>
              <a:t>- обеспечение полноценного воспитания дошкольников. Достижение этой цели зависит от наличия соответствующих домашних условиях. К важным условиям  семейного воспитания  относится: атмосфера эмоционального благополучия; авторитет и личный пример родителей; педагогический такт родителей; семейно-бытовая культура, знание возрастных, половых и индивидуальных особенностей детей; четкий распорядок жизни семьи (режим). Семья является первой национальной, духовной, социальной и эмоциональной микросредой, в которой рождается, развивается и воспитывается ребенок. В семье закладываются основы целенаправленного формирования личности. </a:t>
            </a:r>
            <a:r>
              <a:rPr lang="ru-RU" sz="2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effectLst/>
                <a:latin typeface="Calibri"/>
                <a:ea typeface="Calibri"/>
                <a:cs typeface="Times New Roman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90506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7544" y="1124745"/>
            <a:ext cx="8136903" cy="4809920"/>
          </a:xfrm>
        </p:spPr>
        <p:txBody>
          <a:bodyPr>
            <a:normAutofit fontScale="62500" lnSpcReduction="20000"/>
          </a:bodyPr>
          <a:lstStyle/>
          <a:p>
            <a:endParaRPr lang="ru-RU" sz="260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2600" smtClean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ru-RU" sz="2600" dirty="0">
                <a:solidFill>
                  <a:schemeClr val="bg2">
                    <a:lumMod val="50000"/>
                  </a:schemeClr>
                </a:solidFill>
              </a:rPr>
              <a:t>Изменение характера вопросов родителей к воспитателям, руководителю ДОУ, как показатель роста педагогических интересов, знаний о воспитании детей в семье, желание их совершенствовать.</a:t>
            </a:r>
          </a:p>
          <a:p>
            <a:r>
              <a:rPr lang="ru-RU" sz="2600" dirty="0">
                <a:solidFill>
                  <a:schemeClr val="bg2">
                    <a:lumMod val="50000"/>
                  </a:schemeClr>
                </a:solidFill>
              </a:rPr>
              <a:t>- Рост посещаемости родителями мероприятий по педагогическому просвещению, стремление родителей анализировать собственный опыт и опыт других родителей.</a:t>
            </a:r>
          </a:p>
          <a:p>
            <a:r>
              <a:rPr lang="ru-RU" sz="2600" dirty="0">
                <a:solidFill>
                  <a:schemeClr val="bg2">
                    <a:lumMod val="50000"/>
                  </a:schemeClr>
                </a:solidFill>
              </a:rPr>
              <a:t>- Изменение микроклимата в неблагоприятных семьях в положительную сторону.</a:t>
            </a:r>
          </a:p>
          <a:p>
            <a:r>
              <a:rPr lang="ru-RU" sz="2600" dirty="0">
                <a:solidFill>
                  <a:schemeClr val="bg2">
                    <a:lumMod val="50000"/>
                  </a:schemeClr>
                </a:solidFill>
              </a:rPr>
              <a:t>- Проявление у родителей осознанного отношения к воспитательной деятельности, стремление к пониманию ребенка, анализу своих достижений и ошибок, использование родителями педагогической литературы, участие родителей в клубах, объединениях, семейных конкурсах, праздниках, субботниках, организуемых в ДОУ. Осознание взрослыми членами семьи не только практической, но и воспитательной значимости их помощи ДОУ в педагогической деятельности.</a:t>
            </a:r>
          </a:p>
          <a:p>
            <a:r>
              <a:rPr lang="ru-RU" sz="2600" dirty="0">
                <a:solidFill>
                  <a:schemeClr val="bg2">
                    <a:lumMod val="50000"/>
                  </a:schemeClr>
                </a:solidFill>
              </a:rPr>
              <a:t>- Положительное общественное мнение родителей о воспитании дошкольников в ДОУ.</a:t>
            </a:r>
          </a:p>
          <a:p>
            <a:r>
              <a:rPr lang="ru-RU" sz="2600" dirty="0">
                <a:solidFill>
                  <a:schemeClr val="bg2">
                    <a:lumMod val="50000"/>
                  </a:schemeClr>
                </a:solidFill>
              </a:rPr>
              <a:t>-Отсутствие жалоб со стороны родителей.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79512" y="116633"/>
            <a:ext cx="8856983" cy="1008112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2800" dirty="0">
                <a:solidFill>
                  <a:srgbClr val="FF0000"/>
                </a:solidFill>
              </a:rPr>
              <a:t>Результатом эффективного взаимодействия ДОУ с семьей можно считать</a:t>
            </a:r>
            <a:br>
              <a:rPr lang="ru-RU" sz="2800" dirty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35525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363</TotalTime>
  <Words>688</Words>
  <Application>Microsoft Office PowerPoint</Application>
  <PresentationFormat>Экран (4:3)</PresentationFormat>
  <Paragraphs>74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Georgia</vt:lpstr>
      <vt:lpstr>Times New Roman</vt:lpstr>
      <vt:lpstr>Trebuchet MS</vt:lpstr>
      <vt:lpstr>Воздушный поток</vt:lpstr>
      <vt:lpstr> Муниципальное бюджетное дошкольное образовательное учреждение «Детский сад  №2 «Рябинка»      </vt:lpstr>
      <vt:lpstr> Что такое семья?  Это дружный коллектив родственников, связанных кровными узами, это единомышленники, друзья, готовые всегда прийти на помощь. А знаете ли Вы, как появилось слово семья?</vt:lpstr>
      <vt:lpstr>Когда-то о ней не слыхала Земля… Но Еве сказал перед свадьбой Адам: - Сейчас я тебе семь вопросов задам Кто деток родит мне, богиня моя? И Ева тихонько ответила : «Я» - Кто их воспитает, царица моя? И Ева покорно ответила: «Я». - Кто пищу сготовит , о радость моя? И Ева всё также ответила: «Я». - Кто платье сошьёт, постирает бельё,  Меня приласкает, украсит жильё? «Я, я – тихо молвила Ева: - «Я ,я». Сказала она знаменитых семь «Я» Вот так на земле появилась Семья.</vt:lpstr>
      <vt:lpstr>      Выбор методов изучения семьи и опыта  семейного воспитания зависит от двух важнейших обстоятельств. </vt:lpstr>
      <vt:lpstr>Методы изучения семьи и опыта семейного воспитания — это способы (инструменты), которые помогают собрать, проанализировать обобщить данные о семье, семейном воспитании, специфике, взаимосвязях.</vt:lpstr>
      <vt:lpstr>Для изучения семьи и семейного воспитания необходимо, прежде всего, иметь план изучения опыта семейного воспитания. Приведу один из наиболее типичных вариантов такого плана, который предлагается большинством ученых-педагогов</vt:lpstr>
      <vt:lpstr>Третья группа: родители – не понимают или не хотят понимать требований детского учреждения в учебно-воспитательской работе. Они отрицательно относятся к детскому саду, к педагогам, проявляя это открыто, но чаще всего скрытно.</vt:lpstr>
      <vt:lpstr>Основная цель сотрудничества детского сада с семьей - обеспечение полноценного воспитания дошкольников. Достижение этой цели зависит от наличия соответствующих домашних условиях. К важным условиям  семейного воспитания  относится: атмосфера эмоционального благополучия; авторитет и личный пример родителей; педагогический такт родителей; семейно-бытовая культура, знание возрастных, половых и индивидуальных особенностей детей; четкий распорядок жизни семьи (режим). Семья является первой национальной, духовной, социальной и эмоциональной микросредой, в которой рождается, развивается и воспитывается ребенок. В семье закладываются основы целенаправленного формирования личности.  </vt:lpstr>
      <vt:lpstr>Результатом эффективного взаимодействия ДОУ с семьей можно считать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SocPed</cp:lastModifiedBy>
  <cp:revision>30</cp:revision>
  <dcterms:created xsi:type="dcterms:W3CDTF">2018-03-12T06:15:02Z</dcterms:created>
  <dcterms:modified xsi:type="dcterms:W3CDTF">2018-03-15T05:16:46Z</dcterms:modified>
</cp:coreProperties>
</file>